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17"/>
  </p:notesMasterIdLst>
  <p:sldIdLst>
    <p:sldId id="256" r:id="rId2"/>
    <p:sldId id="257" r:id="rId3"/>
    <p:sldId id="258" r:id="rId4"/>
    <p:sldId id="262" r:id="rId5"/>
    <p:sldId id="259" r:id="rId6"/>
    <p:sldId id="260" r:id="rId7"/>
    <p:sldId id="261" r:id="rId8"/>
    <p:sldId id="263" r:id="rId9"/>
    <p:sldId id="264" r:id="rId10"/>
    <p:sldId id="265"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668"/>
  </p:normalViewPr>
  <p:slideViewPr>
    <p:cSldViewPr snapToGrid="0">
      <p:cViewPr varScale="1">
        <p:scale>
          <a:sx n="93" d="100"/>
          <a:sy n="93" d="100"/>
        </p:scale>
        <p:origin x="208"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C1758-2577-45A8-872C-C4D0537CCB9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2F82C0E-C0D3-456D-8012-12CDB546BAFD}">
      <dgm:prSet/>
      <dgm:spPr/>
      <dgm:t>
        <a:bodyPr/>
        <a:lstStyle/>
        <a:p>
          <a:pPr>
            <a:lnSpc>
              <a:spcPct val="100000"/>
            </a:lnSpc>
          </a:pPr>
          <a:r>
            <a:rPr lang="en-US"/>
            <a:t>Intended to supplement and enhance existing Labor Code enforcement methods</a:t>
          </a:r>
        </a:p>
      </dgm:t>
    </dgm:pt>
    <dgm:pt modelId="{BD70EF10-F9FC-4D30-871C-2DF2B6F57644}" type="parTrans" cxnId="{6FAE802E-3E63-409A-9085-2FC1F948BB4A}">
      <dgm:prSet/>
      <dgm:spPr/>
      <dgm:t>
        <a:bodyPr/>
        <a:lstStyle/>
        <a:p>
          <a:endParaRPr lang="en-US"/>
        </a:p>
      </dgm:t>
    </dgm:pt>
    <dgm:pt modelId="{D94C569E-13D3-4DE5-B940-707D1A093518}" type="sibTrans" cxnId="{6FAE802E-3E63-409A-9085-2FC1F948BB4A}">
      <dgm:prSet/>
      <dgm:spPr/>
      <dgm:t>
        <a:bodyPr/>
        <a:lstStyle/>
        <a:p>
          <a:endParaRPr lang="en-US"/>
        </a:p>
      </dgm:t>
    </dgm:pt>
    <dgm:pt modelId="{A453E751-C07F-4A3E-B773-BB80DF4CB428}">
      <dgm:prSet/>
      <dgm:spPr/>
      <dgm:t>
        <a:bodyPr/>
        <a:lstStyle/>
        <a:p>
          <a:pPr>
            <a:lnSpc>
              <a:spcPct val="100000"/>
            </a:lnSpc>
          </a:pPr>
          <a:r>
            <a:rPr lang="en-US"/>
            <a:t>Allows “aggrieved” employees to bring enforcement actions against their employers on behalf of the state for alleged violations of the California Labor Code</a:t>
          </a:r>
        </a:p>
      </dgm:t>
    </dgm:pt>
    <dgm:pt modelId="{EE56E02B-5248-47C3-BD26-1667B62BD03F}" type="parTrans" cxnId="{882FF7A7-4D92-4FFC-9975-5ACC73878325}">
      <dgm:prSet/>
      <dgm:spPr/>
      <dgm:t>
        <a:bodyPr/>
        <a:lstStyle/>
        <a:p>
          <a:endParaRPr lang="en-US"/>
        </a:p>
      </dgm:t>
    </dgm:pt>
    <dgm:pt modelId="{034EBED2-A632-46FF-A53E-DA3D3046CDEB}" type="sibTrans" cxnId="{882FF7A7-4D92-4FFC-9975-5ACC73878325}">
      <dgm:prSet/>
      <dgm:spPr/>
      <dgm:t>
        <a:bodyPr/>
        <a:lstStyle/>
        <a:p>
          <a:endParaRPr lang="en-US"/>
        </a:p>
      </dgm:t>
    </dgm:pt>
    <dgm:pt modelId="{0A0C8767-66FF-47FA-8AC2-B3E0FAB5DA43}">
      <dgm:prSet/>
      <dgm:spPr/>
      <dgm:t>
        <a:bodyPr/>
        <a:lstStyle/>
        <a:p>
          <a:pPr>
            <a:lnSpc>
              <a:spcPct val="100000"/>
            </a:lnSpc>
          </a:pPr>
          <a:r>
            <a:rPr lang="en-US" b="1"/>
            <a:t>Origins</a:t>
          </a:r>
          <a:r>
            <a:rPr lang="en-US"/>
            <a:t>: In 2001, the California Legislature determined that the Department of Industrial Relations failed to effectively enforce the Labor Code, issuing fewer than 100 wage citations per year for all industries throughout the state despite evidence of over 30,000 serious and ongoing wage violations in Los Angeles's garment industry alone.</a:t>
          </a:r>
        </a:p>
      </dgm:t>
    </dgm:pt>
    <dgm:pt modelId="{DDD112EE-B3F3-474B-9A36-AE32BC4D002C}" type="parTrans" cxnId="{F535DC9D-A3C4-42C9-BF83-CC060086687E}">
      <dgm:prSet/>
      <dgm:spPr/>
      <dgm:t>
        <a:bodyPr/>
        <a:lstStyle/>
        <a:p>
          <a:endParaRPr lang="en-US"/>
        </a:p>
      </dgm:t>
    </dgm:pt>
    <dgm:pt modelId="{E0ED5C7B-2159-4218-AD36-7EA3BAE7D140}" type="sibTrans" cxnId="{F535DC9D-A3C4-42C9-BF83-CC060086687E}">
      <dgm:prSet/>
      <dgm:spPr/>
      <dgm:t>
        <a:bodyPr/>
        <a:lstStyle/>
        <a:p>
          <a:endParaRPr lang="en-US"/>
        </a:p>
      </dgm:t>
    </dgm:pt>
    <dgm:pt modelId="{9EBD7048-2D97-49EB-948D-DD6448E79C2B}" type="pres">
      <dgm:prSet presAssocID="{376C1758-2577-45A8-872C-C4D0537CCB97}" presName="root" presStyleCnt="0">
        <dgm:presLayoutVars>
          <dgm:dir/>
          <dgm:resizeHandles val="exact"/>
        </dgm:presLayoutVars>
      </dgm:prSet>
      <dgm:spPr/>
    </dgm:pt>
    <dgm:pt modelId="{29F3BB85-901D-4D02-AB7E-6F5701164276}" type="pres">
      <dgm:prSet presAssocID="{A2F82C0E-C0D3-456D-8012-12CDB546BAFD}" presName="compNode" presStyleCnt="0"/>
      <dgm:spPr/>
    </dgm:pt>
    <dgm:pt modelId="{6BEA88AD-4803-4A05-84DE-3B6C89BEDC07}" type="pres">
      <dgm:prSet presAssocID="{A2F82C0E-C0D3-456D-8012-12CDB546BAFD}" presName="bgRect" presStyleLbl="bgShp" presStyleIdx="0" presStyleCnt="3"/>
      <dgm:spPr/>
    </dgm:pt>
    <dgm:pt modelId="{39520749-F4D7-4FE9-AE81-4221A62E3697}" type="pres">
      <dgm:prSet presAssocID="{A2F82C0E-C0D3-456D-8012-12CDB546BA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5731B770-D68D-436B-A061-84793DAA72BF}" type="pres">
      <dgm:prSet presAssocID="{A2F82C0E-C0D3-456D-8012-12CDB546BAFD}" presName="spaceRect" presStyleCnt="0"/>
      <dgm:spPr/>
    </dgm:pt>
    <dgm:pt modelId="{7B5EDF2A-5CD0-4855-B0D3-6831F9B2569D}" type="pres">
      <dgm:prSet presAssocID="{A2F82C0E-C0D3-456D-8012-12CDB546BAFD}" presName="parTx" presStyleLbl="revTx" presStyleIdx="0" presStyleCnt="3">
        <dgm:presLayoutVars>
          <dgm:chMax val="0"/>
          <dgm:chPref val="0"/>
        </dgm:presLayoutVars>
      </dgm:prSet>
      <dgm:spPr/>
    </dgm:pt>
    <dgm:pt modelId="{0A365876-E48D-4470-A0DF-21F8F24155EB}" type="pres">
      <dgm:prSet presAssocID="{D94C569E-13D3-4DE5-B940-707D1A093518}" presName="sibTrans" presStyleCnt="0"/>
      <dgm:spPr/>
    </dgm:pt>
    <dgm:pt modelId="{4E5C3BBA-33B9-4230-B9B1-1318EECF006A}" type="pres">
      <dgm:prSet presAssocID="{A453E751-C07F-4A3E-B773-BB80DF4CB428}" presName="compNode" presStyleCnt="0"/>
      <dgm:spPr/>
    </dgm:pt>
    <dgm:pt modelId="{027DAC09-9812-4EB1-ADD6-E204EF4AFBD3}" type="pres">
      <dgm:prSet presAssocID="{A453E751-C07F-4A3E-B773-BB80DF4CB428}" presName="bgRect" presStyleLbl="bgShp" presStyleIdx="1" presStyleCnt="3"/>
      <dgm:spPr/>
    </dgm:pt>
    <dgm:pt modelId="{2906D6AE-EB16-4E2D-8B36-7548F172BF9C}" type="pres">
      <dgm:prSet presAssocID="{A453E751-C07F-4A3E-B773-BB80DF4CB42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6DBD1109-FADD-4071-B188-168A050A551F}" type="pres">
      <dgm:prSet presAssocID="{A453E751-C07F-4A3E-B773-BB80DF4CB428}" presName="spaceRect" presStyleCnt="0"/>
      <dgm:spPr/>
    </dgm:pt>
    <dgm:pt modelId="{A0FF048C-4902-4840-AC8C-8CC9F129CFFB}" type="pres">
      <dgm:prSet presAssocID="{A453E751-C07F-4A3E-B773-BB80DF4CB428}" presName="parTx" presStyleLbl="revTx" presStyleIdx="1" presStyleCnt="3">
        <dgm:presLayoutVars>
          <dgm:chMax val="0"/>
          <dgm:chPref val="0"/>
        </dgm:presLayoutVars>
      </dgm:prSet>
      <dgm:spPr/>
    </dgm:pt>
    <dgm:pt modelId="{17A31209-B0B1-4CBA-A810-F6CA5DE530DA}" type="pres">
      <dgm:prSet presAssocID="{034EBED2-A632-46FF-A53E-DA3D3046CDEB}" presName="sibTrans" presStyleCnt="0"/>
      <dgm:spPr/>
    </dgm:pt>
    <dgm:pt modelId="{2A0864A6-A396-4606-966A-311EF2080B00}" type="pres">
      <dgm:prSet presAssocID="{0A0C8767-66FF-47FA-8AC2-B3E0FAB5DA43}" presName="compNode" presStyleCnt="0"/>
      <dgm:spPr/>
    </dgm:pt>
    <dgm:pt modelId="{775566D3-DFA8-456C-B017-FF3E16901E85}" type="pres">
      <dgm:prSet presAssocID="{0A0C8767-66FF-47FA-8AC2-B3E0FAB5DA43}" presName="bgRect" presStyleLbl="bgShp" presStyleIdx="2" presStyleCnt="3"/>
      <dgm:spPr/>
    </dgm:pt>
    <dgm:pt modelId="{C6AD9BCF-2388-4592-9D75-BF57A9DE4D26}" type="pres">
      <dgm:prSet presAssocID="{0A0C8767-66FF-47FA-8AC2-B3E0FAB5DA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a:ext>
      </dgm:extLst>
    </dgm:pt>
    <dgm:pt modelId="{3CF691CE-AE02-4C94-A1C1-A78505A2F1C0}" type="pres">
      <dgm:prSet presAssocID="{0A0C8767-66FF-47FA-8AC2-B3E0FAB5DA43}" presName="spaceRect" presStyleCnt="0"/>
      <dgm:spPr/>
    </dgm:pt>
    <dgm:pt modelId="{4ED7068E-433B-46DB-A2EB-1E5CE6C8F1A4}" type="pres">
      <dgm:prSet presAssocID="{0A0C8767-66FF-47FA-8AC2-B3E0FAB5DA43}" presName="parTx" presStyleLbl="revTx" presStyleIdx="2" presStyleCnt="3">
        <dgm:presLayoutVars>
          <dgm:chMax val="0"/>
          <dgm:chPref val="0"/>
        </dgm:presLayoutVars>
      </dgm:prSet>
      <dgm:spPr/>
    </dgm:pt>
  </dgm:ptLst>
  <dgm:cxnLst>
    <dgm:cxn modelId="{4DCD1A24-45BA-4070-94A3-2D736EDB1806}" type="presOf" srcId="{0A0C8767-66FF-47FA-8AC2-B3E0FAB5DA43}" destId="{4ED7068E-433B-46DB-A2EB-1E5CE6C8F1A4}" srcOrd="0" destOrd="0" presId="urn:microsoft.com/office/officeart/2018/2/layout/IconVerticalSolidList"/>
    <dgm:cxn modelId="{6FAE802E-3E63-409A-9085-2FC1F948BB4A}" srcId="{376C1758-2577-45A8-872C-C4D0537CCB97}" destId="{A2F82C0E-C0D3-456D-8012-12CDB546BAFD}" srcOrd="0" destOrd="0" parTransId="{BD70EF10-F9FC-4D30-871C-2DF2B6F57644}" sibTransId="{D94C569E-13D3-4DE5-B940-707D1A093518}"/>
    <dgm:cxn modelId="{E5EEEE74-C804-43B3-8DB5-19C303A9E1F7}" type="presOf" srcId="{A453E751-C07F-4A3E-B773-BB80DF4CB428}" destId="{A0FF048C-4902-4840-AC8C-8CC9F129CFFB}" srcOrd="0" destOrd="0" presId="urn:microsoft.com/office/officeart/2018/2/layout/IconVerticalSolidList"/>
    <dgm:cxn modelId="{F535DC9D-A3C4-42C9-BF83-CC060086687E}" srcId="{376C1758-2577-45A8-872C-C4D0537CCB97}" destId="{0A0C8767-66FF-47FA-8AC2-B3E0FAB5DA43}" srcOrd="2" destOrd="0" parTransId="{DDD112EE-B3F3-474B-9A36-AE32BC4D002C}" sibTransId="{E0ED5C7B-2159-4218-AD36-7EA3BAE7D140}"/>
    <dgm:cxn modelId="{882FF7A7-4D92-4FFC-9975-5ACC73878325}" srcId="{376C1758-2577-45A8-872C-C4D0537CCB97}" destId="{A453E751-C07F-4A3E-B773-BB80DF4CB428}" srcOrd="1" destOrd="0" parTransId="{EE56E02B-5248-47C3-BD26-1667B62BD03F}" sibTransId="{034EBED2-A632-46FF-A53E-DA3D3046CDEB}"/>
    <dgm:cxn modelId="{3FBA7EB1-18DD-4CF0-891F-6DA27BC74D17}" type="presOf" srcId="{376C1758-2577-45A8-872C-C4D0537CCB97}" destId="{9EBD7048-2D97-49EB-948D-DD6448E79C2B}" srcOrd="0" destOrd="0" presId="urn:microsoft.com/office/officeart/2018/2/layout/IconVerticalSolidList"/>
    <dgm:cxn modelId="{504A90DC-EEA7-432F-ABA2-E6720915AC13}" type="presOf" srcId="{A2F82C0E-C0D3-456D-8012-12CDB546BAFD}" destId="{7B5EDF2A-5CD0-4855-B0D3-6831F9B2569D}" srcOrd="0" destOrd="0" presId="urn:microsoft.com/office/officeart/2018/2/layout/IconVerticalSolidList"/>
    <dgm:cxn modelId="{ACB6FC46-9690-4CEC-A851-39DF290580E7}" type="presParOf" srcId="{9EBD7048-2D97-49EB-948D-DD6448E79C2B}" destId="{29F3BB85-901D-4D02-AB7E-6F5701164276}" srcOrd="0" destOrd="0" presId="urn:microsoft.com/office/officeart/2018/2/layout/IconVerticalSolidList"/>
    <dgm:cxn modelId="{27E60D7A-4104-4BC9-AEA5-218E8730A411}" type="presParOf" srcId="{29F3BB85-901D-4D02-AB7E-6F5701164276}" destId="{6BEA88AD-4803-4A05-84DE-3B6C89BEDC07}" srcOrd="0" destOrd="0" presId="urn:microsoft.com/office/officeart/2018/2/layout/IconVerticalSolidList"/>
    <dgm:cxn modelId="{C20C83AA-BBAD-42B7-9BF2-E38F3F4F7F8A}" type="presParOf" srcId="{29F3BB85-901D-4D02-AB7E-6F5701164276}" destId="{39520749-F4D7-4FE9-AE81-4221A62E3697}" srcOrd="1" destOrd="0" presId="urn:microsoft.com/office/officeart/2018/2/layout/IconVerticalSolidList"/>
    <dgm:cxn modelId="{A6001330-0429-4F70-BE46-3FEC927C475E}" type="presParOf" srcId="{29F3BB85-901D-4D02-AB7E-6F5701164276}" destId="{5731B770-D68D-436B-A061-84793DAA72BF}" srcOrd="2" destOrd="0" presId="urn:microsoft.com/office/officeart/2018/2/layout/IconVerticalSolidList"/>
    <dgm:cxn modelId="{9FF9E39E-E705-413F-B462-D2667AB8E748}" type="presParOf" srcId="{29F3BB85-901D-4D02-AB7E-6F5701164276}" destId="{7B5EDF2A-5CD0-4855-B0D3-6831F9B2569D}" srcOrd="3" destOrd="0" presId="urn:microsoft.com/office/officeart/2018/2/layout/IconVerticalSolidList"/>
    <dgm:cxn modelId="{53469FE3-0C4B-496D-A906-69A713757C84}" type="presParOf" srcId="{9EBD7048-2D97-49EB-948D-DD6448E79C2B}" destId="{0A365876-E48D-4470-A0DF-21F8F24155EB}" srcOrd="1" destOrd="0" presId="urn:microsoft.com/office/officeart/2018/2/layout/IconVerticalSolidList"/>
    <dgm:cxn modelId="{B2A2C62D-A610-4679-B486-36F50FA3FF3E}" type="presParOf" srcId="{9EBD7048-2D97-49EB-948D-DD6448E79C2B}" destId="{4E5C3BBA-33B9-4230-B9B1-1318EECF006A}" srcOrd="2" destOrd="0" presId="urn:microsoft.com/office/officeart/2018/2/layout/IconVerticalSolidList"/>
    <dgm:cxn modelId="{D7C83120-9068-48F9-912E-5CEF28010D9A}" type="presParOf" srcId="{4E5C3BBA-33B9-4230-B9B1-1318EECF006A}" destId="{027DAC09-9812-4EB1-ADD6-E204EF4AFBD3}" srcOrd="0" destOrd="0" presId="urn:microsoft.com/office/officeart/2018/2/layout/IconVerticalSolidList"/>
    <dgm:cxn modelId="{7537F115-A381-47CB-8B20-0E99E27D1867}" type="presParOf" srcId="{4E5C3BBA-33B9-4230-B9B1-1318EECF006A}" destId="{2906D6AE-EB16-4E2D-8B36-7548F172BF9C}" srcOrd="1" destOrd="0" presId="urn:microsoft.com/office/officeart/2018/2/layout/IconVerticalSolidList"/>
    <dgm:cxn modelId="{B957985A-AD55-4DED-AD86-2FC5AEA32E8D}" type="presParOf" srcId="{4E5C3BBA-33B9-4230-B9B1-1318EECF006A}" destId="{6DBD1109-FADD-4071-B188-168A050A551F}" srcOrd="2" destOrd="0" presId="urn:microsoft.com/office/officeart/2018/2/layout/IconVerticalSolidList"/>
    <dgm:cxn modelId="{356FE8EF-EF41-46DE-BD68-61ECA44E69B9}" type="presParOf" srcId="{4E5C3BBA-33B9-4230-B9B1-1318EECF006A}" destId="{A0FF048C-4902-4840-AC8C-8CC9F129CFFB}" srcOrd="3" destOrd="0" presId="urn:microsoft.com/office/officeart/2018/2/layout/IconVerticalSolidList"/>
    <dgm:cxn modelId="{61F1ED82-32C1-445F-AD4E-E13FE5561E09}" type="presParOf" srcId="{9EBD7048-2D97-49EB-948D-DD6448E79C2B}" destId="{17A31209-B0B1-4CBA-A810-F6CA5DE530DA}" srcOrd="3" destOrd="0" presId="urn:microsoft.com/office/officeart/2018/2/layout/IconVerticalSolidList"/>
    <dgm:cxn modelId="{B0EEADCC-49A8-40A3-8C15-98DC7C75C5E7}" type="presParOf" srcId="{9EBD7048-2D97-49EB-948D-DD6448E79C2B}" destId="{2A0864A6-A396-4606-966A-311EF2080B00}" srcOrd="4" destOrd="0" presId="urn:microsoft.com/office/officeart/2018/2/layout/IconVerticalSolidList"/>
    <dgm:cxn modelId="{27BFCB5A-0E06-4C76-9164-987495983745}" type="presParOf" srcId="{2A0864A6-A396-4606-966A-311EF2080B00}" destId="{775566D3-DFA8-456C-B017-FF3E16901E85}" srcOrd="0" destOrd="0" presId="urn:microsoft.com/office/officeart/2018/2/layout/IconVerticalSolidList"/>
    <dgm:cxn modelId="{0A337BCD-B440-48E4-A27A-200273826EC8}" type="presParOf" srcId="{2A0864A6-A396-4606-966A-311EF2080B00}" destId="{C6AD9BCF-2388-4592-9D75-BF57A9DE4D26}" srcOrd="1" destOrd="0" presId="urn:microsoft.com/office/officeart/2018/2/layout/IconVerticalSolidList"/>
    <dgm:cxn modelId="{72291598-37FC-4793-95B4-3378DA7DD752}" type="presParOf" srcId="{2A0864A6-A396-4606-966A-311EF2080B00}" destId="{3CF691CE-AE02-4C94-A1C1-A78505A2F1C0}" srcOrd="2" destOrd="0" presId="urn:microsoft.com/office/officeart/2018/2/layout/IconVerticalSolidList"/>
    <dgm:cxn modelId="{781E430F-D842-40A9-AB56-571E2E817D50}" type="presParOf" srcId="{2A0864A6-A396-4606-966A-311EF2080B00}" destId="{4ED7068E-433B-46DB-A2EB-1E5CE6C8F1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DF5F90-D3D4-4266-A150-532E6DEFABF0}"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E7AFDB04-CC00-41D0-8492-7B0F87BA14DE}">
      <dgm:prSet/>
      <dgm:spPr/>
      <dgm:t>
        <a:bodyPr/>
        <a:lstStyle/>
        <a:p>
          <a:r>
            <a:rPr lang="en-US"/>
            <a:t>First, make sure all your employees who should be paid hourly ARE being paid hourly</a:t>
          </a:r>
        </a:p>
      </dgm:t>
    </dgm:pt>
    <dgm:pt modelId="{170E1765-07C1-4940-ACC7-D33C2AA5CAB4}" type="parTrans" cxnId="{0E5A8BC4-6CB4-4762-9B0F-90B41D106C14}">
      <dgm:prSet/>
      <dgm:spPr/>
      <dgm:t>
        <a:bodyPr/>
        <a:lstStyle/>
        <a:p>
          <a:endParaRPr lang="en-US"/>
        </a:p>
      </dgm:t>
    </dgm:pt>
    <dgm:pt modelId="{D259ED40-F2F1-4DA4-ACAA-A4AD252DC3E9}" type="sibTrans" cxnId="{0E5A8BC4-6CB4-4762-9B0F-90B41D106C14}">
      <dgm:prSet phldrT="1" phldr="0"/>
      <dgm:spPr/>
      <dgm:t>
        <a:bodyPr/>
        <a:lstStyle/>
        <a:p>
          <a:r>
            <a:rPr lang="en-US"/>
            <a:t>1</a:t>
          </a:r>
        </a:p>
      </dgm:t>
    </dgm:pt>
    <dgm:pt modelId="{F56DF080-3193-4954-9019-DBB86E913DD3}">
      <dgm:prSet/>
      <dgm:spPr/>
      <dgm:t>
        <a:bodyPr/>
        <a:lstStyle/>
        <a:p>
          <a:r>
            <a:rPr lang="en-US"/>
            <a:t>Second, have rock-solid compliant policies, which you distribute to employees for signature and post in an obvious place</a:t>
          </a:r>
        </a:p>
      </dgm:t>
    </dgm:pt>
    <dgm:pt modelId="{7FD2A46D-E540-4481-A5B8-5BE0AF38812D}" type="parTrans" cxnId="{4936A00B-7658-49DF-9740-CFF7E769B921}">
      <dgm:prSet/>
      <dgm:spPr/>
      <dgm:t>
        <a:bodyPr/>
        <a:lstStyle/>
        <a:p>
          <a:endParaRPr lang="en-US"/>
        </a:p>
      </dgm:t>
    </dgm:pt>
    <dgm:pt modelId="{FE758DFE-0324-4C4E-BF13-756572D67C50}" type="sibTrans" cxnId="{4936A00B-7658-49DF-9740-CFF7E769B921}">
      <dgm:prSet phldrT="2" phldr="0"/>
      <dgm:spPr/>
      <dgm:t>
        <a:bodyPr/>
        <a:lstStyle/>
        <a:p>
          <a:r>
            <a:rPr lang="en-US"/>
            <a:t>2</a:t>
          </a:r>
        </a:p>
      </dgm:t>
    </dgm:pt>
    <dgm:pt modelId="{9E68F8C5-7A80-4B71-A547-F0743EFEA7FE}">
      <dgm:prSet/>
      <dgm:spPr/>
      <dgm:t>
        <a:bodyPr/>
        <a:lstStyle/>
        <a:p>
          <a:r>
            <a:rPr lang="en-US"/>
            <a:t>Third, monitor constantly!</a:t>
          </a:r>
        </a:p>
      </dgm:t>
    </dgm:pt>
    <dgm:pt modelId="{446282C5-8095-41E6-A874-F0BB79151500}" type="parTrans" cxnId="{361B6A88-703A-4560-8455-7A80254DBBD6}">
      <dgm:prSet/>
      <dgm:spPr/>
      <dgm:t>
        <a:bodyPr/>
        <a:lstStyle/>
        <a:p>
          <a:endParaRPr lang="en-US"/>
        </a:p>
      </dgm:t>
    </dgm:pt>
    <dgm:pt modelId="{64D62FFD-1C15-46FB-92F4-6DB63F81F8A9}" type="sibTrans" cxnId="{361B6A88-703A-4560-8455-7A80254DBBD6}">
      <dgm:prSet phldrT="3" phldr="0"/>
      <dgm:spPr/>
      <dgm:t>
        <a:bodyPr/>
        <a:lstStyle/>
        <a:p>
          <a:r>
            <a:rPr lang="en-US"/>
            <a:t>3</a:t>
          </a:r>
        </a:p>
      </dgm:t>
    </dgm:pt>
    <dgm:pt modelId="{CA20BAA9-CBDA-A146-965A-39AE9A494A8E}" type="pres">
      <dgm:prSet presAssocID="{59DF5F90-D3D4-4266-A150-532E6DEFABF0}" presName="Name0" presStyleCnt="0">
        <dgm:presLayoutVars>
          <dgm:animLvl val="lvl"/>
          <dgm:resizeHandles val="exact"/>
        </dgm:presLayoutVars>
      </dgm:prSet>
      <dgm:spPr/>
    </dgm:pt>
    <dgm:pt modelId="{220E772D-BE50-EC48-B4A2-2C162D4B8F86}" type="pres">
      <dgm:prSet presAssocID="{E7AFDB04-CC00-41D0-8492-7B0F87BA14DE}" presName="compositeNode" presStyleCnt="0">
        <dgm:presLayoutVars>
          <dgm:bulletEnabled val="1"/>
        </dgm:presLayoutVars>
      </dgm:prSet>
      <dgm:spPr/>
    </dgm:pt>
    <dgm:pt modelId="{5009D0B3-D6B1-1F44-B300-DDDDE61FC9C8}" type="pres">
      <dgm:prSet presAssocID="{E7AFDB04-CC00-41D0-8492-7B0F87BA14DE}" presName="bgRect" presStyleLbl="bgAccFollowNode1" presStyleIdx="0" presStyleCnt="3"/>
      <dgm:spPr/>
    </dgm:pt>
    <dgm:pt modelId="{C5425A00-4B11-C343-BED4-96EBD40542A4}" type="pres">
      <dgm:prSet presAssocID="{D259ED40-F2F1-4DA4-ACAA-A4AD252DC3E9}" presName="sibTransNodeCircle" presStyleLbl="alignNode1" presStyleIdx="0" presStyleCnt="6">
        <dgm:presLayoutVars>
          <dgm:chMax val="0"/>
          <dgm:bulletEnabled/>
        </dgm:presLayoutVars>
      </dgm:prSet>
      <dgm:spPr/>
    </dgm:pt>
    <dgm:pt modelId="{F1D7A7D4-4F49-D149-BE92-9307F3791337}" type="pres">
      <dgm:prSet presAssocID="{E7AFDB04-CC00-41D0-8492-7B0F87BA14DE}" presName="bottomLine" presStyleLbl="alignNode1" presStyleIdx="1" presStyleCnt="6">
        <dgm:presLayoutVars/>
      </dgm:prSet>
      <dgm:spPr/>
    </dgm:pt>
    <dgm:pt modelId="{952F4454-4F9C-624A-8EC7-F90060AFF2A8}" type="pres">
      <dgm:prSet presAssocID="{E7AFDB04-CC00-41D0-8492-7B0F87BA14DE}" presName="nodeText" presStyleLbl="bgAccFollowNode1" presStyleIdx="0" presStyleCnt="3">
        <dgm:presLayoutVars>
          <dgm:bulletEnabled val="1"/>
        </dgm:presLayoutVars>
      </dgm:prSet>
      <dgm:spPr/>
    </dgm:pt>
    <dgm:pt modelId="{AD36670A-3574-BF4C-B347-11217AD131C8}" type="pres">
      <dgm:prSet presAssocID="{D259ED40-F2F1-4DA4-ACAA-A4AD252DC3E9}" presName="sibTrans" presStyleCnt="0"/>
      <dgm:spPr/>
    </dgm:pt>
    <dgm:pt modelId="{7E5E8824-4A29-744B-9039-A9CF354E55E1}" type="pres">
      <dgm:prSet presAssocID="{F56DF080-3193-4954-9019-DBB86E913DD3}" presName="compositeNode" presStyleCnt="0">
        <dgm:presLayoutVars>
          <dgm:bulletEnabled val="1"/>
        </dgm:presLayoutVars>
      </dgm:prSet>
      <dgm:spPr/>
    </dgm:pt>
    <dgm:pt modelId="{C9D2FF34-AD27-A748-902D-98F6D3C4E8C1}" type="pres">
      <dgm:prSet presAssocID="{F56DF080-3193-4954-9019-DBB86E913DD3}" presName="bgRect" presStyleLbl="bgAccFollowNode1" presStyleIdx="1" presStyleCnt="3"/>
      <dgm:spPr/>
    </dgm:pt>
    <dgm:pt modelId="{9A2BA5AA-6F43-A448-BD80-B150E119D8AB}" type="pres">
      <dgm:prSet presAssocID="{FE758DFE-0324-4C4E-BF13-756572D67C50}" presName="sibTransNodeCircle" presStyleLbl="alignNode1" presStyleIdx="2" presStyleCnt="6">
        <dgm:presLayoutVars>
          <dgm:chMax val="0"/>
          <dgm:bulletEnabled/>
        </dgm:presLayoutVars>
      </dgm:prSet>
      <dgm:spPr/>
    </dgm:pt>
    <dgm:pt modelId="{630A4F59-1349-F14D-BD52-456C1707A159}" type="pres">
      <dgm:prSet presAssocID="{F56DF080-3193-4954-9019-DBB86E913DD3}" presName="bottomLine" presStyleLbl="alignNode1" presStyleIdx="3" presStyleCnt="6">
        <dgm:presLayoutVars/>
      </dgm:prSet>
      <dgm:spPr/>
    </dgm:pt>
    <dgm:pt modelId="{19F00D4C-9865-0A40-8E43-16F867E59A41}" type="pres">
      <dgm:prSet presAssocID="{F56DF080-3193-4954-9019-DBB86E913DD3}" presName="nodeText" presStyleLbl="bgAccFollowNode1" presStyleIdx="1" presStyleCnt="3">
        <dgm:presLayoutVars>
          <dgm:bulletEnabled val="1"/>
        </dgm:presLayoutVars>
      </dgm:prSet>
      <dgm:spPr/>
    </dgm:pt>
    <dgm:pt modelId="{51844DFC-878A-3F47-B501-AA9B68D21D6E}" type="pres">
      <dgm:prSet presAssocID="{FE758DFE-0324-4C4E-BF13-756572D67C50}" presName="sibTrans" presStyleCnt="0"/>
      <dgm:spPr/>
    </dgm:pt>
    <dgm:pt modelId="{7CDC3C85-9518-724E-B5E0-BCF9FE0264DB}" type="pres">
      <dgm:prSet presAssocID="{9E68F8C5-7A80-4B71-A547-F0743EFEA7FE}" presName="compositeNode" presStyleCnt="0">
        <dgm:presLayoutVars>
          <dgm:bulletEnabled val="1"/>
        </dgm:presLayoutVars>
      </dgm:prSet>
      <dgm:spPr/>
    </dgm:pt>
    <dgm:pt modelId="{B2F0F4FC-0BF8-DA47-B52F-DE86EA773829}" type="pres">
      <dgm:prSet presAssocID="{9E68F8C5-7A80-4B71-A547-F0743EFEA7FE}" presName="bgRect" presStyleLbl="bgAccFollowNode1" presStyleIdx="2" presStyleCnt="3"/>
      <dgm:spPr/>
    </dgm:pt>
    <dgm:pt modelId="{E967A1B3-2317-C642-ACCC-16240958ADAB}" type="pres">
      <dgm:prSet presAssocID="{64D62FFD-1C15-46FB-92F4-6DB63F81F8A9}" presName="sibTransNodeCircle" presStyleLbl="alignNode1" presStyleIdx="4" presStyleCnt="6">
        <dgm:presLayoutVars>
          <dgm:chMax val="0"/>
          <dgm:bulletEnabled/>
        </dgm:presLayoutVars>
      </dgm:prSet>
      <dgm:spPr/>
    </dgm:pt>
    <dgm:pt modelId="{EB108CA3-6433-CF4F-997D-EF02791FCB68}" type="pres">
      <dgm:prSet presAssocID="{9E68F8C5-7A80-4B71-A547-F0743EFEA7FE}" presName="bottomLine" presStyleLbl="alignNode1" presStyleIdx="5" presStyleCnt="6">
        <dgm:presLayoutVars/>
      </dgm:prSet>
      <dgm:spPr/>
    </dgm:pt>
    <dgm:pt modelId="{436F557D-8487-CF4D-A25D-4B7B5DBA9F2E}" type="pres">
      <dgm:prSet presAssocID="{9E68F8C5-7A80-4B71-A547-F0743EFEA7FE}" presName="nodeText" presStyleLbl="bgAccFollowNode1" presStyleIdx="2" presStyleCnt="3">
        <dgm:presLayoutVars>
          <dgm:bulletEnabled val="1"/>
        </dgm:presLayoutVars>
      </dgm:prSet>
      <dgm:spPr/>
    </dgm:pt>
  </dgm:ptLst>
  <dgm:cxnLst>
    <dgm:cxn modelId="{4936A00B-7658-49DF-9740-CFF7E769B921}" srcId="{59DF5F90-D3D4-4266-A150-532E6DEFABF0}" destId="{F56DF080-3193-4954-9019-DBB86E913DD3}" srcOrd="1" destOrd="0" parTransId="{7FD2A46D-E540-4481-A5B8-5BE0AF38812D}" sibTransId="{FE758DFE-0324-4C4E-BF13-756572D67C50}"/>
    <dgm:cxn modelId="{59B1B90C-EDC9-394A-8368-8B0FA29E6971}" type="presOf" srcId="{59DF5F90-D3D4-4266-A150-532E6DEFABF0}" destId="{CA20BAA9-CBDA-A146-965A-39AE9A494A8E}" srcOrd="0" destOrd="0" presId="urn:microsoft.com/office/officeart/2016/7/layout/BasicLinearProcessNumbered"/>
    <dgm:cxn modelId="{8CDFFC18-86D2-D84A-B80F-2C3BB2274913}" type="presOf" srcId="{E7AFDB04-CC00-41D0-8492-7B0F87BA14DE}" destId="{5009D0B3-D6B1-1F44-B300-DDDDE61FC9C8}" srcOrd="0" destOrd="0" presId="urn:microsoft.com/office/officeart/2016/7/layout/BasicLinearProcessNumbered"/>
    <dgm:cxn modelId="{5610311F-513A-2B48-99AF-C42A69018E9C}" type="presOf" srcId="{F56DF080-3193-4954-9019-DBB86E913DD3}" destId="{C9D2FF34-AD27-A748-902D-98F6D3C4E8C1}" srcOrd="0" destOrd="0" presId="urn:microsoft.com/office/officeart/2016/7/layout/BasicLinearProcessNumbered"/>
    <dgm:cxn modelId="{0ED8AD20-D6B6-984A-BB90-69A4F9EEDA12}" type="presOf" srcId="{F56DF080-3193-4954-9019-DBB86E913DD3}" destId="{19F00D4C-9865-0A40-8E43-16F867E59A41}" srcOrd="1" destOrd="0" presId="urn:microsoft.com/office/officeart/2016/7/layout/BasicLinearProcessNumbered"/>
    <dgm:cxn modelId="{A310E740-DDA0-2A49-9CE3-DF77B9EB1988}" type="presOf" srcId="{FE758DFE-0324-4C4E-BF13-756572D67C50}" destId="{9A2BA5AA-6F43-A448-BD80-B150E119D8AB}" srcOrd="0" destOrd="0" presId="urn:microsoft.com/office/officeart/2016/7/layout/BasicLinearProcessNumbered"/>
    <dgm:cxn modelId="{D80C5B71-5AE7-444C-B65C-BA5C8E0B45D5}" type="presOf" srcId="{9E68F8C5-7A80-4B71-A547-F0743EFEA7FE}" destId="{B2F0F4FC-0BF8-DA47-B52F-DE86EA773829}" srcOrd="0" destOrd="0" presId="urn:microsoft.com/office/officeart/2016/7/layout/BasicLinearProcessNumbered"/>
    <dgm:cxn modelId="{85FF1C7F-3064-D44E-A720-AAA81B836104}" type="presOf" srcId="{64D62FFD-1C15-46FB-92F4-6DB63F81F8A9}" destId="{E967A1B3-2317-C642-ACCC-16240958ADAB}" srcOrd="0" destOrd="0" presId="urn:microsoft.com/office/officeart/2016/7/layout/BasicLinearProcessNumbered"/>
    <dgm:cxn modelId="{361B6A88-703A-4560-8455-7A80254DBBD6}" srcId="{59DF5F90-D3D4-4266-A150-532E6DEFABF0}" destId="{9E68F8C5-7A80-4B71-A547-F0743EFEA7FE}" srcOrd="2" destOrd="0" parTransId="{446282C5-8095-41E6-A874-F0BB79151500}" sibTransId="{64D62FFD-1C15-46FB-92F4-6DB63F81F8A9}"/>
    <dgm:cxn modelId="{A2C9EEAD-BA59-F747-834C-BA98C17BF8F6}" type="presOf" srcId="{D259ED40-F2F1-4DA4-ACAA-A4AD252DC3E9}" destId="{C5425A00-4B11-C343-BED4-96EBD40542A4}" srcOrd="0" destOrd="0" presId="urn:microsoft.com/office/officeart/2016/7/layout/BasicLinearProcessNumbered"/>
    <dgm:cxn modelId="{5F3142B6-691F-E84E-82D1-6791007CF7D2}" type="presOf" srcId="{E7AFDB04-CC00-41D0-8492-7B0F87BA14DE}" destId="{952F4454-4F9C-624A-8EC7-F90060AFF2A8}" srcOrd="1" destOrd="0" presId="urn:microsoft.com/office/officeart/2016/7/layout/BasicLinearProcessNumbered"/>
    <dgm:cxn modelId="{0E5A8BC4-6CB4-4762-9B0F-90B41D106C14}" srcId="{59DF5F90-D3D4-4266-A150-532E6DEFABF0}" destId="{E7AFDB04-CC00-41D0-8492-7B0F87BA14DE}" srcOrd="0" destOrd="0" parTransId="{170E1765-07C1-4940-ACC7-D33C2AA5CAB4}" sibTransId="{D259ED40-F2F1-4DA4-ACAA-A4AD252DC3E9}"/>
    <dgm:cxn modelId="{B17937C7-B467-B243-BEEB-FF772831196A}" type="presOf" srcId="{9E68F8C5-7A80-4B71-A547-F0743EFEA7FE}" destId="{436F557D-8487-CF4D-A25D-4B7B5DBA9F2E}" srcOrd="1" destOrd="0" presId="urn:microsoft.com/office/officeart/2016/7/layout/BasicLinearProcessNumbered"/>
    <dgm:cxn modelId="{BF9E90CF-CF52-C74B-8322-E29166BBCB40}" type="presParOf" srcId="{CA20BAA9-CBDA-A146-965A-39AE9A494A8E}" destId="{220E772D-BE50-EC48-B4A2-2C162D4B8F86}" srcOrd="0" destOrd="0" presId="urn:microsoft.com/office/officeart/2016/7/layout/BasicLinearProcessNumbered"/>
    <dgm:cxn modelId="{BB89140E-C77A-D044-8F32-1239D1C73028}" type="presParOf" srcId="{220E772D-BE50-EC48-B4A2-2C162D4B8F86}" destId="{5009D0B3-D6B1-1F44-B300-DDDDE61FC9C8}" srcOrd="0" destOrd="0" presId="urn:microsoft.com/office/officeart/2016/7/layout/BasicLinearProcessNumbered"/>
    <dgm:cxn modelId="{F0157085-60F8-404A-B929-B17D02298F0F}" type="presParOf" srcId="{220E772D-BE50-EC48-B4A2-2C162D4B8F86}" destId="{C5425A00-4B11-C343-BED4-96EBD40542A4}" srcOrd="1" destOrd="0" presId="urn:microsoft.com/office/officeart/2016/7/layout/BasicLinearProcessNumbered"/>
    <dgm:cxn modelId="{405311F3-A7DE-C045-8E97-9B90E7CBFBDC}" type="presParOf" srcId="{220E772D-BE50-EC48-B4A2-2C162D4B8F86}" destId="{F1D7A7D4-4F49-D149-BE92-9307F3791337}" srcOrd="2" destOrd="0" presId="urn:microsoft.com/office/officeart/2016/7/layout/BasicLinearProcessNumbered"/>
    <dgm:cxn modelId="{15D51967-C32F-9D4B-BC79-4B06493103E0}" type="presParOf" srcId="{220E772D-BE50-EC48-B4A2-2C162D4B8F86}" destId="{952F4454-4F9C-624A-8EC7-F90060AFF2A8}" srcOrd="3" destOrd="0" presId="urn:microsoft.com/office/officeart/2016/7/layout/BasicLinearProcessNumbered"/>
    <dgm:cxn modelId="{86B686F3-515D-9245-A0BB-2FF8DDF30D0F}" type="presParOf" srcId="{CA20BAA9-CBDA-A146-965A-39AE9A494A8E}" destId="{AD36670A-3574-BF4C-B347-11217AD131C8}" srcOrd="1" destOrd="0" presId="urn:microsoft.com/office/officeart/2016/7/layout/BasicLinearProcessNumbered"/>
    <dgm:cxn modelId="{81686890-90D2-244A-98E8-AA139375B68F}" type="presParOf" srcId="{CA20BAA9-CBDA-A146-965A-39AE9A494A8E}" destId="{7E5E8824-4A29-744B-9039-A9CF354E55E1}" srcOrd="2" destOrd="0" presId="urn:microsoft.com/office/officeart/2016/7/layout/BasicLinearProcessNumbered"/>
    <dgm:cxn modelId="{7167F957-6373-8B45-A20C-ABF75C603BA6}" type="presParOf" srcId="{7E5E8824-4A29-744B-9039-A9CF354E55E1}" destId="{C9D2FF34-AD27-A748-902D-98F6D3C4E8C1}" srcOrd="0" destOrd="0" presId="urn:microsoft.com/office/officeart/2016/7/layout/BasicLinearProcessNumbered"/>
    <dgm:cxn modelId="{51D822FD-F4BC-A64B-A669-A6EB33C6AC80}" type="presParOf" srcId="{7E5E8824-4A29-744B-9039-A9CF354E55E1}" destId="{9A2BA5AA-6F43-A448-BD80-B150E119D8AB}" srcOrd="1" destOrd="0" presId="urn:microsoft.com/office/officeart/2016/7/layout/BasicLinearProcessNumbered"/>
    <dgm:cxn modelId="{F5FC526A-2BF3-DA49-A50D-903E0DA9D92C}" type="presParOf" srcId="{7E5E8824-4A29-744B-9039-A9CF354E55E1}" destId="{630A4F59-1349-F14D-BD52-456C1707A159}" srcOrd="2" destOrd="0" presId="urn:microsoft.com/office/officeart/2016/7/layout/BasicLinearProcessNumbered"/>
    <dgm:cxn modelId="{579F33E3-293F-684E-9A18-7BC99F6E131E}" type="presParOf" srcId="{7E5E8824-4A29-744B-9039-A9CF354E55E1}" destId="{19F00D4C-9865-0A40-8E43-16F867E59A41}" srcOrd="3" destOrd="0" presId="urn:microsoft.com/office/officeart/2016/7/layout/BasicLinearProcessNumbered"/>
    <dgm:cxn modelId="{9D3A5273-4EBD-1C42-88AD-FB1C24A598A5}" type="presParOf" srcId="{CA20BAA9-CBDA-A146-965A-39AE9A494A8E}" destId="{51844DFC-878A-3F47-B501-AA9B68D21D6E}" srcOrd="3" destOrd="0" presId="urn:microsoft.com/office/officeart/2016/7/layout/BasicLinearProcessNumbered"/>
    <dgm:cxn modelId="{43FB41EF-E227-F348-B9C3-9A7DED561B96}" type="presParOf" srcId="{CA20BAA9-CBDA-A146-965A-39AE9A494A8E}" destId="{7CDC3C85-9518-724E-B5E0-BCF9FE0264DB}" srcOrd="4" destOrd="0" presId="urn:microsoft.com/office/officeart/2016/7/layout/BasicLinearProcessNumbered"/>
    <dgm:cxn modelId="{12E59282-4D63-C142-B3DA-0872434E8817}" type="presParOf" srcId="{7CDC3C85-9518-724E-B5E0-BCF9FE0264DB}" destId="{B2F0F4FC-0BF8-DA47-B52F-DE86EA773829}" srcOrd="0" destOrd="0" presId="urn:microsoft.com/office/officeart/2016/7/layout/BasicLinearProcessNumbered"/>
    <dgm:cxn modelId="{6BADEA98-6AF5-854B-8F1E-2193606FF0C1}" type="presParOf" srcId="{7CDC3C85-9518-724E-B5E0-BCF9FE0264DB}" destId="{E967A1B3-2317-C642-ACCC-16240958ADAB}" srcOrd="1" destOrd="0" presId="urn:microsoft.com/office/officeart/2016/7/layout/BasicLinearProcessNumbered"/>
    <dgm:cxn modelId="{11813907-5575-1A46-89E8-753FE75FF390}" type="presParOf" srcId="{7CDC3C85-9518-724E-B5E0-BCF9FE0264DB}" destId="{EB108CA3-6433-CF4F-997D-EF02791FCB68}" srcOrd="2" destOrd="0" presId="urn:microsoft.com/office/officeart/2016/7/layout/BasicLinearProcessNumbered"/>
    <dgm:cxn modelId="{6315904F-6391-9248-B4AF-19EEF988A027}" type="presParOf" srcId="{7CDC3C85-9518-724E-B5E0-BCF9FE0264DB}" destId="{436F557D-8487-CF4D-A25D-4B7B5DBA9F2E}"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A88AD-4803-4A05-84DE-3B6C89BEDC07}">
      <dsp:nvSpPr>
        <dsp:cNvPr id="0" name=""/>
        <dsp:cNvSpPr/>
      </dsp:nvSpPr>
      <dsp:spPr>
        <a:xfrm>
          <a:off x="0" y="435"/>
          <a:ext cx="10890928" cy="10186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20749-F4D7-4FE9-AE81-4221A62E3697}">
      <dsp:nvSpPr>
        <dsp:cNvPr id="0" name=""/>
        <dsp:cNvSpPr/>
      </dsp:nvSpPr>
      <dsp:spPr>
        <a:xfrm>
          <a:off x="308142" y="229632"/>
          <a:ext cx="560259" cy="5602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EDF2A-5CD0-4855-B0D3-6831F9B2569D}">
      <dsp:nvSpPr>
        <dsp:cNvPr id="0" name=""/>
        <dsp:cNvSpPr/>
      </dsp:nvSpPr>
      <dsp:spPr>
        <a:xfrm>
          <a:off x="1176545" y="435"/>
          <a:ext cx="9714382" cy="101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08" tIns="107808" rIns="107808" bIns="107808" numCol="1" spcCol="1270" anchor="ctr" anchorCtr="0">
          <a:noAutofit/>
        </a:bodyPr>
        <a:lstStyle/>
        <a:p>
          <a:pPr marL="0" lvl="0" indent="0" algn="l" defTabSz="622300">
            <a:lnSpc>
              <a:spcPct val="100000"/>
            </a:lnSpc>
            <a:spcBef>
              <a:spcPct val="0"/>
            </a:spcBef>
            <a:spcAft>
              <a:spcPct val="35000"/>
            </a:spcAft>
            <a:buNone/>
          </a:pPr>
          <a:r>
            <a:rPr lang="en-US" sz="1400" kern="1200"/>
            <a:t>Intended to supplement and enhance existing Labor Code enforcement methods</a:t>
          </a:r>
        </a:p>
      </dsp:txBody>
      <dsp:txXfrm>
        <a:off x="1176545" y="435"/>
        <a:ext cx="9714382" cy="1018654"/>
      </dsp:txXfrm>
    </dsp:sp>
    <dsp:sp modelId="{027DAC09-9812-4EB1-ADD6-E204EF4AFBD3}">
      <dsp:nvSpPr>
        <dsp:cNvPr id="0" name=""/>
        <dsp:cNvSpPr/>
      </dsp:nvSpPr>
      <dsp:spPr>
        <a:xfrm>
          <a:off x="0" y="1273752"/>
          <a:ext cx="10890928" cy="10186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6D6AE-EB16-4E2D-8B36-7548F172BF9C}">
      <dsp:nvSpPr>
        <dsp:cNvPr id="0" name=""/>
        <dsp:cNvSpPr/>
      </dsp:nvSpPr>
      <dsp:spPr>
        <a:xfrm>
          <a:off x="308142" y="1502950"/>
          <a:ext cx="560259" cy="5602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FF048C-4902-4840-AC8C-8CC9F129CFFB}">
      <dsp:nvSpPr>
        <dsp:cNvPr id="0" name=""/>
        <dsp:cNvSpPr/>
      </dsp:nvSpPr>
      <dsp:spPr>
        <a:xfrm>
          <a:off x="1176545" y="1273752"/>
          <a:ext cx="9714382" cy="101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08" tIns="107808" rIns="107808" bIns="107808" numCol="1" spcCol="1270" anchor="ctr" anchorCtr="0">
          <a:noAutofit/>
        </a:bodyPr>
        <a:lstStyle/>
        <a:p>
          <a:pPr marL="0" lvl="0" indent="0" algn="l" defTabSz="622300">
            <a:lnSpc>
              <a:spcPct val="100000"/>
            </a:lnSpc>
            <a:spcBef>
              <a:spcPct val="0"/>
            </a:spcBef>
            <a:spcAft>
              <a:spcPct val="35000"/>
            </a:spcAft>
            <a:buNone/>
          </a:pPr>
          <a:r>
            <a:rPr lang="en-US" sz="1400" kern="1200"/>
            <a:t>Allows “aggrieved” employees to bring enforcement actions against their employers on behalf of the state for alleged violations of the California Labor Code</a:t>
          </a:r>
        </a:p>
      </dsp:txBody>
      <dsp:txXfrm>
        <a:off x="1176545" y="1273752"/>
        <a:ext cx="9714382" cy="1018654"/>
      </dsp:txXfrm>
    </dsp:sp>
    <dsp:sp modelId="{775566D3-DFA8-456C-B017-FF3E16901E85}">
      <dsp:nvSpPr>
        <dsp:cNvPr id="0" name=""/>
        <dsp:cNvSpPr/>
      </dsp:nvSpPr>
      <dsp:spPr>
        <a:xfrm>
          <a:off x="0" y="2547070"/>
          <a:ext cx="10890928" cy="10186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AD9BCF-2388-4592-9D75-BF57A9DE4D26}">
      <dsp:nvSpPr>
        <dsp:cNvPr id="0" name=""/>
        <dsp:cNvSpPr/>
      </dsp:nvSpPr>
      <dsp:spPr>
        <a:xfrm>
          <a:off x="308142" y="2776267"/>
          <a:ext cx="560259" cy="5602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7068E-433B-46DB-A2EB-1E5CE6C8F1A4}">
      <dsp:nvSpPr>
        <dsp:cNvPr id="0" name=""/>
        <dsp:cNvSpPr/>
      </dsp:nvSpPr>
      <dsp:spPr>
        <a:xfrm>
          <a:off x="1176545" y="2547070"/>
          <a:ext cx="9714382" cy="101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08" tIns="107808" rIns="107808" bIns="107808" numCol="1" spcCol="1270" anchor="ctr" anchorCtr="0">
          <a:noAutofit/>
        </a:bodyPr>
        <a:lstStyle/>
        <a:p>
          <a:pPr marL="0" lvl="0" indent="0" algn="l" defTabSz="622300">
            <a:lnSpc>
              <a:spcPct val="100000"/>
            </a:lnSpc>
            <a:spcBef>
              <a:spcPct val="0"/>
            </a:spcBef>
            <a:spcAft>
              <a:spcPct val="35000"/>
            </a:spcAft>
            <a:buNone/>
          </a:pPr>
          <a:r>
            <a:rPr lang="en-US" sz="1400" b="1" kern="1200"/>
            <a:t>Origins</a:t>
          </a:r>
          <a:r>
            <a:rPr lang="en-US" sz="1400" kern="1200"/>
            <a:t>: In 2001, the California Legislature determined that the Department of Industrial Relations failed to effectively enforce the Labor Code, issuing fewer than 100 wage citations per year for all industries throughout the state despite evidence of over 30,000 serious and ongoing wage violations in Los Angeles's garment industry alone.</a:t>
          </a:r>
        </a:p>
      </dsp:txBody>
      <dsp:txXfrm>
        <a:off x="1176545" y="2547070"/>
        <a:ext cx="9714382" cy="1018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9D0B3-D6B1-1F44-B300-DDDDE61FC9C8}">
      <dsp:nvSpPr>
        <dsp:cNvPr id="0" name=""/>
        <dsp:cNvSpPr/>
      </dsp:nvSpPr>
      <dsp:spPr>
        <a:xfrm>
          <a:off x="0" y="0"/>
          <a:ext cx="3403415" cy="373886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5343" tIns="330200" rIns="265343" bIns="330200" numCol="1" spcCol="1270" anchor="t" anchorCtr="0">
          <a:noAutofit/>
        </a:bodyPr>
        <a:lstStyle/>
        <a:p>
          <a:pPr marL="0" lvl="0" indent="0" algn="l" defTabSz="844550">
            <a:lnSpc>
              <a:spcPct val="90000"/>
            </a:lnSpc>
            <a:spcBef>
              <a:spcPct val="0"/>
            </a:spcBef>
            <a:spcAft>
              <a:spcPct val="35000"/>
            </a:spcAft>
            <a:buNone/>
          </a:pPr>
          <a:r>
            <a:rPr lang="en-US" sz="1900" kern="1200"/>
            <a:t>First, make sure all your employees who should be paid hourly ARE being paid hourly</a:t>
          </a:r>
        </a:p>
      </dsp:txBody>
      <dsp:txXfrm>
        <a:off x="0" y="1420769"/>
        <a:ext cx="3403415" cy="2243320"/>
      </dsp:txXfrm>
    </dsp:sp>
    <dsp:sp modelId="{C5425A00-4B11-C343-BED4-96EBD40542A4}">
      <dsp:nvSpPr>
        <dsp:cNvPr id="0" name=""/>
        <dsp:cNvSpPr/>
      </dsp:nvSpPr>
      <dsp:spPr>
        <a:xfrm>
          <a:off x="1140877" y="373886"/>
          <a:ext cx="1121660" cy="1121660"/>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449" tIns="12700" rIns="87449"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05140" y="538149"/>
        <a:ext cx="793134" cy="793134"/>
      </dsp:txXfrm>
    </dsp:sp>
    <dsp:sp modelId="{F1D7A7D4-4F49-D149-BE92-9307F3791337}">
      <dsp:nvSpPr>
        <dsp:cNvPr id="0" name=""/>
        <dsp:cNvSpPr/>
      </dsp:nvSpPr>
      <dsp:spPr>
        <a:xfrm>
          <a:off x="0" y="3738796"/>
          <a:ext cx="3403415" cy="72"/>
        </a:xfrm>
        <a:prstGeom prst="rect">
          <a:avLst/>
        </a:prstGeom>
        <a:solidFill>
          <a:schemeClr val="accent2">
            <a:hueOff val="1414419"/>
            <a:satOff val="-5328"/>
            <a:lumOff val="4471"/>
            <a:alphaOff val="0"/>
          </a:schemeClr>
        </a:solidFill>
        <a:ln w="12700" cap="flat" cmpd="sng" algn="ctr">
          <a:solidFill>
            <a:schemeClr val="accent2">
              <a:hueOff val="1414419"/>
              <a:satOff val="-5328"/>
              <a:lumOff val="4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D2FF34-AD27-A748-902D-98F6D3C4E8C1}">
      <dsp:nvSpPr>
        <dsp:cNvPr id="0" name=""/>
        <dsp:cNvSpPr/>
      </dsp:nvSpPr>
      <dsp:spPr>
        <a:xfrm>
          <a:off x="3743756" y="0"/>
          <a:ext cx="3403415" cy="3738868"/>
        </a:xfrm>
        <a:prstGeom prst="rect">
          <a:avLst/>
        </a:prstGeom>
        <a:solidFill>
          <a:schemeClr val="accent2">
            <a:tint val="40000"/>
            <a:alpha val="90000"/>
            <a:hueOff val="3707437"/>
            <a:satOff val="-3703"/>
            <a:lumOff val="1707"/>
            <a:alphaOff val="0"/>
          </a:schemeClr>
        </a:solidFill>
        <a:ln w="12700" cap="flat" cmpd="sng" algn="ctr">
          <a:solidFill>
            <a:schemeClr val="accent2">
              <a:tint val="40000"/>
              <a:alpha val="90000"/>
              <a:hueOff val="3707437"/>
              <a:satOff val="-3703"/>
              <a:lumOff val="17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5343" tIns="330200" rIns="265343" bIns="330200" numCol="1" spcCol="1270" anchor="t" anchorCtr="0">
          <a:noAutofit/>
        </a:bodyPr>
        <a:lstStyle/>
        <a:p>
          <a:pPr marL="0" lvl="0" indent="0" algn="l" defTabSz="844550">
            <a:lnSpc>
              <a:spcPct val="90000"/>
            </a:lnSpc>
            <a:spcBef>
              <a:spcPct val="0"/>
            </a:spcBef>
            <a:spcAft>
              <a:spcPct val="35000"/>
            </a:spcAft>
            <a:buNone/>
          </a:pPr>
          <a:r>
            <a:rPr lang="en-US" sz="1900" kern="1200"/>
            <a:t>Second, have rock-solid compliant policies, which you distribute to employees for signature and post in an obvious place</a:t>
          </a:r>
        </a:p>
      </dsp:txBody>
      <dsp:txXfrm>
        <a:off x="3743756" y="1420769"/>
        <a:ext cx="3403415" cy="2243320"/>
      </dsp:txXfrm>
    </dsp:sp>
    <dsp:sp modelId="{9A2BA5AA-6F43-A448-BD80-B150E119D8AB}">
      <dsp:nvSpPr>
        <dsp:cNvPr id="0" name=""/>
        <dsp:cNvSpPr/>
      </dsp:nvSpPr>
      <dsp:spPr>
        <a:xfrm>
          <a:off x="4884634" y="373886"/>
          <a:ext cx="1121660" cy="1121660"/>
        </a:xfrm>
        <a:prstGeom prst="ellipse">
          <a:avLst/>
        </a:prstGeom>
        <a:solidFill>
          <a:schemeClr val="accent2">
            <a:hueOff val="2828839"/>
            <a:satOff val="-10655"/>
            <a:lumOff val="8941"/>
            <a:alphaOff val="0"/>
          </a:schemeClr>
        </a:solidFill>
        <a:ln w="12700" cap="flat" cmpd="sng" algn="ctr">
          <a:solidFill>
            <a:schemeClr val="accent2">
              <a:hueOff val="2828839"/>
              <a:satOff val="-10655"/>
              <a:lumOff val="8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449" tIns="12700" rIns="87449"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48897" y="538149"/>
        <a:ext cx="793134" cy="793134"/>
      </dsp:txXfrm>
    </dsp:sp>
    <dsp:sp modelId="{630A4F59-1349-F14D-BD52-456C1707A159}">
      <dsp:nvSpPr>
        <dsp:cNvPr id="0" name=""/>
        <dsp:cNvSpPr/>
      </dsp:nvSpPr>
      <dsp:spPr>
        <a:xfrm>
          <a:off x="3743756" y="3738796"/>
          <a:ext cx="3403415" cy="72"/>
        </a:xfrm>
        <a:prstGeom prst="rect">
          <a:avLst/>
        </a:prstGeom>
        <a:solidFill>
          <a:schemeClr val="accent2">
            <a:hueOff val="4243259"/>
            <a:satOff val="-15983"/>
            <a:lumOff val="13412"/>
            <a:alphaOff val="0"/>
          </a:schemeClr>
        </a:solidFill>
        <a:ln w="12700" cap="flat" cmpd="sng" algn="ctr">
          <a:solidFill>
            <a:schemeClr val="accent2">
              <a:hueOff val="4243259"/>
              <a:satOff val="-15983"/>
              <a:lumOff val="13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F0F4FC-0BF8-DA47-B52F-DE86EA773829}">
      <dsp:nvSpPr>
        <dsp:cNvPr id="0" name=""/>
        <dsp:cNvSpPr/>
      </dsp:nvSpPr>
      <dsp:spPr>
        <a:xfrm>
          <a:off x="7487513" y="0"/>
          <a:ext cx="3403415" cy="3738868"/>
        </a:xfrm>
        <a:prstGeom prst="rect">
          <a:avLst/>
        </a:prstGeom>
        <a:solidFill>
          <a:schemeClr val="accent2">
            <a:tint val="40000"/>
            <a:alpha val="90000"/>
            <a:hueOff val="7414874"/>
            <a:satOff val="-7406"/>
            <a:lumOff val="3414"/>
            <a:alphaOff val="0"/>
          </a:schemeClr>
        </a:solidFill>
        <a:ln w="12700" cap="flat" cmpd="sng" algn="ctr">
          <a:solidFill>
            <a:schemeClr val="accent2">
              <a:tint val="40000"/>
              <a:alpha val="90000"/>
              <a:hueOff val="7414874"/>
              <a:satOff val="-7406"/>
              <a:lumOff val="34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5343" tIns="330200" rIns="265343" bIns="330200" numCol="1" spcCol="1270" anchor="t" anchorCtr="0">
          <a:noAutofit/>
        </a:bodyPr>
        <a:lstStyle/>
        <a:p>
          <a:pPr marL="0" lvl="0" indent="0" algn="l" defTabSz="844550">
            <a:lnSpc>
              <a:spcPct val="90000"/>
            </a:lnSpc>
            <a:spcBef>
              <a:spcPct val="0"/>
            </a:spcBef>
            <a:spcAft>
              <a:spcPct val="35000"/>
            </a:spcAft>
            <a:buNone/>
          </a:pPr>
          <a:r>
            <a:rPr lang="en-US" sz="1900" kern="1200"/>
            <a:t>Third, monitor constantly!</a:t>
          </a:r>
        </a:p>
      </dsp:txBody>
      <dsp:txXfrm>
        <a:off x="7487513" y="1420769"/>
        <a:ext cx="3403415" cy="2243320"/>
      </dsp:txXfrm>
    </dsp:sp>
    <dsp:sp modelId="{E967A1B3-2317-C642-ACCC-16240958ADAB}">
      <dsp:nvSpPr>
        <dsp:cNvPr id="0" name=""/>
        <dsp:cNvSpPr/>
      </dsp:nvSpPr>
      <dsp:spPr>
        <a:xfrm>
          <a:off x="8628391" y="373886"/>
          <a:ext cx="1121660" cy="1121660"/>
        </a:xfrm>
        <a:prstGeom prst="ellipse">
          <a:avLst/>
        </a:prstGeom>
        <a:solidFill>
          <a:schemeClr val="accent2">
            <a:hueOff val="5657678"/>
            <a:satOff val="-21310"/>
            <a:lumOff val="17882"/>
            <a:alphaOff val="0"/>
          </a:schemeClr>
        </a:solidFill>
        <a:ln w="12700" cap="flat" cmpd="sng" algn="ctr">
          <a:solidFill>
            <a:schemeClr val="accent2">
              <a:hueOff val="5657678"/>
              <a:satOff val="-21310"/>
              <a:lumOff val="17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449" tIns="12700" rIns="87449"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792654" y="538149"/>
        <a:ext cx="793134" cy="793134"/>
      </dsp:txXfrm>
    </dsp:sp>
    <dsp:sp modelId="{EB108CA3-6433-CF4F-997D-EF02791FCB68}">
      <dsp:nvSpPr>
        <dsp:cNvPr id="0" name=""/>
        <dsp:cNvSpPr/>
      </dsp:nvSpPr>
      <dsp:spPr>
        <a:xfrm>
          <a:off x="7487513" y="3738796"/>
          <a:ext cx="3403415" cy="72"/>
        </a:xfrm>
        <a:prstGeom prst="rect">
          <a:avLst/>
        </a:prstGeom>
        <a:solidFill>
          <a:schemeClr val="accent2">
            <a:hueOff val="7072097"/>
            <a:satOff val="-26638"/>
            <a:lumOff val="22353"/>
            <a:alphaOff val="0"/>
          </a:schemeClr>
        </a:solidFill>
        <a:ln w="12700" cap="flat" cmpd="sng" algn="ctr">
          <a:solidFill>
            <a:schemeClr val="accent2">
              <a:hueOff val="7072097"/>
              <a:satOff val="-26638"/>
              <a:lumOff val="2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7E8902-9950-7D41-84EA-C548087D391F}" type="datetimeFigureOut">
              <a:rPr lang="en-US" smtClean="0"/>
              <a:t>5/13/25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C796C-152C-4345-A778-F1CA34B4197E}" type="slidenum">
              <a:rPr lang="en-US" smtClean="0"/>
              <a:t>‹#›</a:t>
            </a:fld>
            <a:endParaRPr lang="en-US"/>
          </a:p>
        </p:txBody>
      </p:sp>
    </p:spTree>
    <p:extLst>
      <p:ext uri="{BB962C8B-B14F-4D97-AF65-F5344CB8AC3E}">
        <p14:creationId xmlns:p14="http://schemas.microsoft.com/office/powerpoint/2010/main" val="2196440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$100 for each aggrieved employee per pay period, except that: </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the default penalty for a violation of Cal. Lab. Code §§ 226(a)(1)-(7) or (9) is $25 if the employee could promptly and easily determine from the wage statement alone the accurate information specified by Cal. Lab. Code § 226(a);</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the default penalty for a violation of Cal. Lab. Code § 226(a)(8) is $25 if the employee would not be confused or misled about the correct identity of their employer or, if their employer is a farm labor contractor, the legal entity that secure the services of that employer; and </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the default penalty is $50 if the alleged violation resulted from an isolated, nonrecurring event that did not extend beyond the lesser of 30 consecutive days or four consecutive pay periods.</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$200 for each aggrieved employee per pay period if either of the following are met: </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within the five years preceding the alleged violation, the agency or any court issued a finding or determination to the employer that its policy or practice giving rise to the violation was unlawful; or</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the court determines that the employer's conduct giving rise to the violation was malicious, fraudulent, or oppressive. </a:t>
            </a:r>
          </a:p>
          <a:p>
            <a:pPr algn="l">
              <a:buNone/>
            </a:pPr>
            <a:r>
              <a:rPr lang="en-US" b="0" i="0" u="none" strike="noStrike" dirty="0">
                <a:solidFill>
                  <a:srgbClr val="000000"/>
                </a:solidFill>
                <a:effectLst/>
                <a:latin typeface="Arial" panose="020B0604020202020204" pitchFamily="34" charset="0"/>
              </a:rPr>
              <a:t>For persons who do not employ one or more employees, the civil penalty is $500. </a:t>
            </a:r>
          </a:p>
          <a:p>
            <a:pPr algn="l">
              <a:spcBef>
                <a:spcPts val="1200"/>
              </a:spcBef>
              <a:buNone/>
            </a:pPr>
            <a:r>
              <a:rPr lang="en-US" b="0" i="0" u="none" strike="noStrike" dirty="0">
                <a:solidFill>
                  <a:srgbClr val="000000"/>
                </a:solidFill>
                <a:effectLst/>
                <a:latin typeface="Arial" panose="020B0604020202020204" pitchFamily="34" charset="0"/>
              </a:rPr>
              <a:t>(Cal. Lab. Code § 2699(f)(1), (2).)</a:t>
            </a:r>
          </a:p>
          <a:p>
            <a:pPr algn="l">
              <a:spcBef>
                <a:spcPts val="1200"/>
              </a:spcBef>
              <a:buNone/>
            </a:pPr>
            <a:r>
              <a:rPr lang="en-US" b="0" i="0" u="none" strike="noStrike" dirty="0">
                <a:solidFill>
                  <a:srgbClr val="000000"/>
                </a:solidFill>
                <a:effectLst/>
                <a:latin typeface="Arial" panose="020B0604020202020204" pitchFamily="34" charset="0"/>
              </a:rPr>
              <a:t>In addition:</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If an employer cured the violation and took "all reasonable steps" to be in compliance with all provisions identified in the notice, prior to receiving the notice, the maximum civil penalty for the violation shall be no more than 15% (or $15) (except where maximum penalties apply) (Cal. Lab. Code § 2699(g)). "All reasonable steps" may include that the employer "conducted periodic payroll audits and took action in response to the results of the audit, disseminated lawful written policies, trained supervisors on applicable Labor Code and wage order compliance, or took appropriate corrective action with regard to supervisors." Whether conduct was "reasonable" is based on totality of the circumstances and takes into consideration "the size and resources available to the employer, and the nature, severity and duration of the alleged violations. (Cal. Lab. Code § 2699(g)(2).)</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If an employer cured the violation and took "all reasonable steps" to be in compliance with all provisions identified in the notice within 60 days after receiving the notice, the maximum civil penalty for the violation shall be no more than 30% (or $30) (except where maximum penalties apply) (Cal. Lab. Code § 2699(h)). The same standard described above in Section 3699(g) regarding "all reasonable steps" applies.</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Penalties are reduced by one-half if the employees' regular pay period is weekly rather than biweekly or semimonthly (Cal. Lab. Code § 2699(o)).</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No penalty is available for the following:</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a derivative violation of Cal. Lab. Code §§ 201, 202, and 203; </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a derivative violation of Cal. Lab. Code § 204 that is neither willful nor intentional; or </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a violation of Cal. Lab. Code § 226 that is neither knowing nor intentional nor failure to provide a wage statement (Cal. Lab. Code § 2699(</a:t>
            </a:r>
            <a:r>
              <a:rPr lang="en-US" b="0" i="0" u="none" strike="noStrike" dirty="0" err="1">
                <a:solidFill>
                  <a:srgbClr val="000000"/>
                </a:solidFill>
                <a:effectLst/>
                <a:latin typeface="Arial" panose="020B0604020202020204" pitchFamily="34" charset="0"/>
              </a:rPr>
              <a:t>i</a:t>
            </a:r>
            <a:r>
              <a:rPr lang="en-US" b="0" i="0" u="none" strike="noStrike" dirty="0">
                <a:solidFill>
                  <a:srgbClr val="000000"/>
                </a:solidFill>
                <a:effectLst/>
                <a:latin typeface="Arial" panose="020B0604020202020204" pitchFamily="34" charset="0"/>
              </a:rPr>
              <a:t>)).</a:t>
            </a:r>
          </a:p>
          <a:p>
            <a:pPr>
              <a:buNone/>
            </a:pPr>
            <a:br>
              <a:rPr lang="en-US" dirty="0"/>
            </a:br>
            <a:endParaRPr lang="en-US" dirty="0"/>
          </a:p>
        </p:txBody>
      </p:sp>
      <p:sp>
        <p:nvSpPr>
          <p:cNvPr id="4" name="Slide Number Placeholder 3"/>
          <p:cNvSpPr>
            <a:spLocks noGrp="1"/>
          </p:cNvSpPr>
          <p:nvPr>
            <p:ph type="sldNum" sz="quarter" idx="5"/>
          </p:nvPr>
        </p:nvSpPr>
        <p:spPr/>
        <p:txBody>
          <a:bodyPr/>
          <a:lstStyle/>
          <a:p>
            <a:fld id="{ED5C796C-152C-4345-A778-F1CA34B4197E}" type="slidenum">
              <a:rPr lang="en-US" smtClean="0"/>
              <a:t>10</a:t>
            </a:fld>
            <a:endParaRPr lang="en-US"/>
          </a:p>
        </p:txBody>
      </p:sp>
    </p:spTree>
    <p:extLst>
      <p:ext uri="{BB962C8B-B14F-4D97-AF65-F5344CB8AC3E}">
        <p14:creationId xmlns:p14="http://schemas.microsoft.com/office/powerpoint/2010/main" val="401304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latin typeface="Arial" panose="020B0604020202020204" pitchFamily="34" charset="0"/>
              </a:rPr>
              <a:t>For example, if the plaintiff alleges violation of one of the numerous Labor Code sections listed in Labor Code Section 2699.5 (such as timely payment of final wages, waiting time penalties, vacation pay, and so on), the employer does not have an opportunity to cure pre-suit. Otherwise, the employer may cure the alleged violation by doing all of the following:</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Abating each violation alleged by any aggrieved employee.</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Complying with the underlying statutes specified in the notice.</a:t>
            </a:r>
          </a:p>
          <a:p>
            <a:pPr algn="l">
              <a:buFont typeface="Arial" panose="020B0604020202020204" pitchFamily="34" charset="0"/>
              <a:buChar char="•"/>
            </a:pPr>
            <a:r>
              <a:rPr lang="en-US" b="0" i="0" u="none" strike="noStrike" dirty="0">
                <a:solidFill>
                  <a:srgbClr val="000000"/>
                </a:solidFill>
                <a:effectLst/>
                <a:latin typeface="Arial" panose="020B0604020202020204" pitchFamily="34" charset="0"/>
              </a:rPr>
              <a:t>Making whole any aggrieved employee.</a:t>
            </a:r>
          </a:p>
          <a:p>
            <a:pPr algn="l">
              <a:buNone/>
            </a:pPr>
            <a:r>
              <a:rPr lang="en-US" b="0" i="0" u="none" strike="noStrike" dirty="0">
                <a:solidFill>
                  <a:srgbClr val="000000"/>
                </a:solidFill>
                <a:effectLst/>
                <a:latin typeface="Arial" panose="020B0604020202020204" pitchFamily="34" charset="0"/>
              </a:rPr>
              <a:t>(Cal. Lab. Code § 2699(d)(1).) </a:t>
            </a:r>
          </a:p>
          <a:p>
            <a:pPr algn="l">
              <a:spcBef>
                <a:spcPts val="1200"/>
              </a:spcBef>
              <a:buNone/>
            </a:pPr>
            <a:r>
              <a:rPr lang="en-US" b="0" i="0" u="none" strike="noStrike" dirty="0">
                <a:solidFill>
                  <a:srgbClr val="000000"/>
                </a:solidFill>
                <a:effectLst/>
                <a:latin typeface="Arial" panose="020B0604020202020204" pitchFamily="34" charset="0"/>
              </a:rPr>
              <a:t>Specifically, an employee who is owed wages is made whole when the employee has received an amount sufficient to recover any owed unpaid wages due under the underlying statutes specified in the notice dating back three years from the date of the notice, plus 7% interest, any liquidated damages as required by statute, and reasonable lodestar attorney's fees and costs to be determined by the agency or the court. In case of a dispute over the amount of unpaid wages due, an employer may cure the alleged violations by paying amounts sufficient to cover any unpaid wages that the agency or court determine could reasonably be owed to the aggrieved employees based on the violations alleged in the notice. (Cal. Lab. Code § 2699(d)(1).)</a:t>
            </a:r>
          </a:p>
          <a:p>
            <a:pPr algn="l">
              <a:spcBef>
                <a:spcPts val="1200"/>
              </a:spcBef>
              <a:buNone/>
            </a:pPr>
            <a:r>
              <a:rPr lang="en-US" b="0" i="0" u="none" strike="noStrike" dirty="0">
                <a:solidFill>
                  <a:srgbClr val="000000"/>
                </a:solidFill>
                <a:effectLst/>
                <a:latin typeface="Arial" panose="020B0604020202020204" pitchFamily="34" charset="0"/>
              </a:rPr>
              <a:t>An employer may cure a violation of Cal. Lab. Code Sections 226(a)(1)-(7) and (9) upon a showing that the employer has provided, at no cost to the employee, a fully compliant, itemized wage statement or, if such information is customarily provided in digital form, reasonable access to a digital or computer-generated record or records maintained in the ordinary course of business containing the same information required on a fully compliant, itemized wage statement, to each aggrieved employee for each pay period during which the violation occurred during the three years prior to the date of the notice (Cal. Lab. Code § 2699(d)(2)(B)). For a violation of Labor Code Section 226(8) (that is, requiring that a wage statement contain the name and address of the employer), an employer may cure the violation by showing (which may be in summary form) that the employer has provided written notice of the correct information to each aggrieved employee (Cal. Lab. Code § 2699(d)(2)(A)). An employer who cures a violation of subdivision (a) of Labor Code Section 226 shall not be required to pay a civil penalty for that violation (Cal. Lab. Code § 2699(j)).</a:t>
            </a:r>
          </a:p>
          <a:p>
            <a:pPr algn="l">
              <a:spcBef>
                <a:spcPts val="1200"/>
              </a:spcBef>
            </a:pPr>
            <a:r>
              <a:rPr lang="en-US" b="0" i="0" u="none" strike="noStrike" dirty="0">
                <a:solidFill>
                  <a:srgbClr val="000000"/>
                </a:solidFill>
                <a:effectLst/>
                <a:latin typeface="Arial" panose="020B0604020202020204" pitchFamily="34" charset="0"/>
              </a:rPr>
              <a:t>An employer may not avail itself of the notice and cure option more than one time in a 12-month period for the same violations identified in a notice, regardless of the location of the worksite (Cal. Lab. Code 2699.3(d)).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employers with less than 100 employees in total during the period covered by the notice, may submit a confidential cure proposal to the LWDA. The LWDA may set a conference to determine whether the proposed cure is sufficient, what additional information may be necessary, and a deadline for the employer to complete the cure.</a:t>
            </a:r>
          </a:p>
          <a:p>
            <a:endParaRPr lang="en-US" dirty="0"/>
          </a:p>
        </p:txBody>
      </p:sp>
      <p:sp>
        <p:nvSpPr>
          <p:cNvPr id="4" name="Slide Number Placeholder 3"/>
          <p:cNvSpPr>
            <a:spLocks noGrp="1"/>
          </p:cNvSpPr>
          <p:nvPr>
            <p:ph type="sldNum" sz="quarter" idx="5"/>
          </p:nvPr>
        </p:nvSpPr>
        <p:spPr/>
        <p:txBody>
          <a:bodyPr/>
          <a:lstStyle/>
          <a:p>
            <a:fld id="{ED5C796C-152C-4345-A778-F1CA34B4197E}" type="slidenum">
              <a:rPr lang="en-US" smtClean="0"/>
              <a:t>11</a:t>
            </a:fld>
            <a:endParaRPr lang="en-US"/>
          </a:p>
        </p:txBody>
      </p:sp>
    </p:spTree>
    <p:extLst>
      <p:ext uri="{BB962C8B-B14F-4D97-AF65-F5344CB8AC3E}">
        <p14:creationId xmlns:p14="http://schemas.microsoft.com/office/powerpoint/2010/main" val="365570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5/13/25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1668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5/13/25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8332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5/13/25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592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5/13/25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80990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5/13/25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16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5/13/25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03500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5/13/25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28178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5/13/25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19432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5/13/25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5687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5/13/25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48029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5/13/25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9993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5/13/25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664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Gave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id/photo/63183"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freepngimg.com/png/30116-grim-reaper-free-download"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freesvg.org/hand-holding-5-euro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question-question-mark-characters-479660/"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Yawning black and white leopard">
            <a:extLst>
              <a:ext uri="{FF2B5EF4-FFF2-40B4-BE49-F238E27FC236}">
                <a16:creationId xmlns:a16="http://schemas.microsoft.com/office/drawing/2014/main" id="{FC8C2689-2E13-0FC4-6EE7-B414C521B958}"/>
              </a:ext>
            </a:extLst>
          </p:cNvPr>
          <p:cNvPicPr>
            <a:picLocks noChangeAspect="1"/>
          </p:cNvPicPr>
          <p:nvPr/>
        </p:nvPicPr>
        <p:blipFill>
          <a:blip r:embed="rId2"/>
          <a:srcRect t="2119" b="13611"/>
          <a:stretch/>
        </p:blipFill>
        <p:spPr>
          <a:xfrm>
            <a:off x="20" y="12710"/>
            <a:ext cx="12191979" cy="6857990"/>
          </a:xfrm>
          <a:prstGeom prst="rect">
            <a:avLst/>
          </a:prstGeom>
        </p:spPr>
      </p:pic>
      <p:sp>
        <p:nvSpPr>
          <p:cNvPr id="11" name="Rectangle 10">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15294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D294B75B-AFB0-7C53-65BA-9659D9B6B804}"/>
              </a:ext>
            </a:extLst>
          </p:cNvPr>
          <p:cNvSpPr>
            <a:spLocks noGrp="1"/>
          </p:cNvSpPr>
          <p:nvPr>
            <p:ph type="ctrTitle"/>
          </p:nvPr>
        </p:nvSpPr>
        <p:spPr>
          <a:xfrm>
            <a:off x="573709" y="740356"/>
            <a:ext cx="7950514" cy="870008"/>
          </a:xfrm>
        </p:spPr>
        <p:txBody>
          <a:bodyPr anchor="ctr">
            <a:normAutofit fontScale="90000"/>
          </a:bodyPr>
          <a:lstStyle/>
          <a:p>
            <a:r>
              <a:rPr lang="en-US" sz="9600" dirty="0">
                <a:solidFill>
                  <a:srgbClr val="FFFFFF"/>
                </a:solidFill>
                <a:latin typeface="Chiller" panose="020F0502020204030204" pitchFamily="34" charset="0"/>
                <a:cs typeface="Chiller" panose="020F0502020204030204" pitchFamily="34" charset="0"/>
              </a:rPr>
              <a:t>PAGA</a:t>
            </a:r>
          </a:p>
        </p:txBody>
      </p:sp>
      <p:sp>
        <p:nvSpPr>
          <p:cNvPr id="3" name="Subtitle 2">
            <a:extLst>
              <a:ext uri="{FF2B5EF4-FFF2-40B4-BE49-F238E27FC236}">
                <a16:creationId xmlns:a16="http://schemas.microsoft.com/office/drawing/2014/main" id="{68B55FED-4657-B7AD-9119-E9716FDC6C6B}"/>
              </a:ext>
            </a:extLst>
          </p:cNvPr>
          <p:cNvSpPr>
            <a:spLocks noGrp="1"/>
          </p:cNvSpPr>
          <p:nvPr>
            <p:ph type="subTitle" idx="1"/>
          </p:nvPr>
        </p:nvSpPr>
        <p:spPr>
          <a:xfrm>
            <a:off x="8369299" y="141068"/>
            <a:ext cx="3525868" cy="870008"/>
          </a:xfrm>
        </p:spPr>
        <p:txBody>
          <a:bodyPr anchor="ctr">
            <a:noAutofit/>
          </a:bodyPr>
          <a:lstStyle/>
          <a:p>
            <a:pPr algn="r"/>
            <a:r>
              <a:rPr lang="en-US" sz="2800" dirty="0">
                <a:solidFill>
                  <a:srgbClr val="FFFFFF"/>
                </a:solidFill>
              </a:rPr>
              <a:t>The nightmare</a:t>
            </a:r>
          </a:p>
        </p:txBody>
      </p:sp>
      <p:cxnSp>
        <p:nvCxnSpPr>
          <p:cNvPr id="13" name="Straight Connector 12">
            <a:extLst>
              <a:ext uri="{FF2B5EF4-FFF2-40B4-BE49-F238E27FC236}">
                <a16:creationId xmlns:a16="http://schemas.microsoft.com/office/drawing/2014/main" id="{6E25B8EB-C8DD-E579-2093-D182FC5B0F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576072"/>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816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F2B59B-AD60-1E85-0F9A-965E4991551F}"/>
              </a:ext>
            </a:extLst>
          </p:cNvPr>
          <p:cNvSpPr>
            <a:spLocks noGrp="1"/>
          </p:cNvSpPr>
          <p:nvPr>
            <p:ph type="title"/>
          </p:nvPr>
        </p:nvSpPr>
        <p:spPr>
          <a:xfrm>
            <a:off x="5496821" y="1371600"/>
            <a:ext cx="6034187" cy="1097280"/>
          </a:xfrm>
        </p:spPr>
        <p:txBody>
          <a:bodyPr>
            <a:normAutofit/>
          </a:bodyPr>
          <a:lstStyle/>
          <a:p>
            <a:r>
              <a:rPr lang="en-US" dirty="0"/>
              <a:t>Penalties</a:t>
            </a:r>
          </a:p>
        </p:txBody>
      </p:sp>
      <p:pic>
        <p:nvPicPr>
          <p:cNvPr id="5" name="Picture 4" descr="A gavel on a book&#10;&#10;AI-generated content may be incorrect.">
            <a:extLst>
              <a:ext uri="{FF2B5EF4-FFF2-40B4-BE49-F238E27FC236}">
                <a16:creationId xmlns:a16="http://schemas.microsoft.com/office/drawing/2014/main" id="{EA80300B-9772-CBBB-7A8C-1A6E20EAD48E}"/>
              </a:ext>
            </a:extLst>
          </p:cNvPr>
          <p:cNvPicPr>
            <a:picLocks noChangeAspect="1"/>
          </p:cNvPicPr>
          <p:nvPr/>
        </p:nvPicPr>
        <p:blipFill>
          <a:blip r:embed="rId3">
            <a:extLst>
              <a:ext uri="{837473B0-CC2E-450A-ABE3-18F120FF3D39}">
                <a1611:picAttrSrcUrl xmlns:a1611="http://schemas.microsoft.com/office/drawing/2016/11/main" r:id="rId4"/>
              </a:ext>
            </a:extLst>
          </a:blip>
          <a:srcRect l="13010" r="16155"/>
          <a:stretch/>
        </p:blipFill>
        <p:spPr>
          <a:xfrm>
            <a:off x="20" y="10"/>
            <a:ext cx="4857871" cy="6857990"/>
          </a:xfrm>
          <a:prstGeom prst="rect">
            <a:avLst/>
          </a:prstGeom>
        </p:spPr>
      </p:pic>
      <p:cxnSp>
        <p:nvCxnSpPr>
          <p:cNvPr id="13" name="Straight Connector 12">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84F849-D33F-9E1C-F34C-DFAF4C9CD860}"/>
              </a:ext>
            </a:extLst>
          </p:cNvPr>
          <p:cNvSpPr>
            <a:spLocks noGrp="1"/>
          </p:cNvSpPr>
          <p:nvPr>
            <p:ph idx="1"/>
          </p:nvPr>
        </p:nvSpPr>
        <p:spPr>
          <a:xfrm>
            <a:off x="5496821" y="2633236"/>
            <a:ext cx="6034187" cy="3664687"/>
          </a:xfrm>
        </p:spPr>
        <p:txBody>
          <a:bodyPr>
            <a:normAutofit/>
          </a:bodyPr>
          <a:lstStyle/>
          <a:p>
            <a:pPr>
              <a:lnSpc>
                <a:spcPct val="110000"/>
              </a:lnSpc>
            </a:pPr>
            <a:r>
              <a:rPr lang="en-US" dirty="0"/>
              <a:t>Exist only for purposes of PAGA</a:t>
            </a:r>
          </a:p>
          <a:p>
            <a:pPr>
              <a:lnSpc>
                <a:spcPct val="110000"/>
              </a:lnSpc>
            </a:pPr>
            <a:r>
              <a:rPr lang="en-US" dirty="0"/>
              <a:t>$100 per aggrieved employee per pay period – if you have 15 employees and 20 pay periods with one violation each, that’s $30,000</a:t>
            </a:r>
          </a:p>
          <a:p>
            <a:pPr>
              <a:lnSpc>
                <a:spcPct val="110000"/>
              </a:lnSpc>
            </a:pPr>
            <a:r>
              <a:rPr lang="en-US" dirty="0"/>
              <a:t>Most common “violations”: incorrect wage statements, expense reimbursement, meal and rest periods, failure to provide suitable seating</a:t>
            </a:r>
          </a:p>
          <a:p>
            <a:pPr>
              <a:lnSpc>
                <a:spcPct val="110000"/>
              </a:lnSpc>
            </a:pPr>
            <a:r>
              <a:rPr lang="en-US" dirty="0"/>
              <a:t>This amount can be much lower, or twice as high, depending upon the circumstances</a:t>
            </a:r>
          </a:p>
        </p:txBody>
      </p:sp>
      <p:sp>
        <p:nvSpPr>
          <p:cNvPr id="6" name="TextBox 5">
            <a:extLst>
              <a:ext uri="{FF2B5EF4-FFF2-40B4-BE49-F238E27FC236}">
                <a16:creationId xmlns:a16="http://schemas.microsoft.com/office/drawing/2014/main" id="{77E47966-8CB8-4AA2-7693-1073577FB6C8}"/>
              </a:ext>
            </a:extLst>
          </p:cNvPr>
          <p:cNvSpPr txBox="1"/>
          <p:nvPr/>
        </p:nvSpPr>
        <p:spPr>
          <a:xfrm>
            <a:off x="2371313" y="6657945"/>
            <a:ext cx="24865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Gave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61609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28C29D-C3B9-804E-64CE-AF5568839483}"/>
              </a:ext>
            </a:extLst>
          </p:cNvPr>
          <p:cNvSpPr>
            <a:spLocks noGrp="1"/>
          </p:cNvSpPr>
          <p:nvPr>
            <p:ph type="title"/>
          </p:nvPr>
        </p:nvSpPr>
        <p:spPr>
          <a:xfrm>
            <a:off x="640080" y="1371600"/>
            <a:ext cx="10890928" cy="971550"/>
          </a:xfrm>
        </p:spPr>
        <p:txBody>
          <a:bodyPr anchor="t">
            <a:normAutofit/>
          </a:bodyPr>
          <a:lstStyle/>
          <a:p>
            <a:r>
              <a:rPr lang="en-US" dirty="0"/>
              <a:t>How Will You Know?</a:t>
            </a:r>
          </a:p>
        </p:txBody>
      </p:sp>
      <p:cxnSp>
        <p:nvCxnSpPr>
          <p:cNvPr id="12" name="Straight Connector 11">
            <a:extLst>
              <a:ext uri="{FF2B5EF4-FFF2-40B4-BE49-F238E27FC236}">
                <a16:creationId xmlns:a16="http://schemas.microsoft.com/office/drawing/2014/main" id="{39AA7464-1EB7-A869-C7D3-AA680BBA98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descr="Two documents illustration">
            <a:extLst>
              <a:ext uri="{FF2B5EF4-FFF2-40B4-BE49-F238E27FC236}">
                <a16:creationId xmlns:a16="http://schemas.microsoft.com/office/drawing/2014/main" id="{5316EDA7-0297-A7D8-F9C8-8FAB4DE1B191}"/>
              </a:ext>
            </a:extLst>
          </p:cNvPr>
          <p:cNvPicPr>
            <a:picLocks noChangeAspect="1"/>
          </p:cNvPicPr>
          <p:nvPr/>
        </p:nvPicPr>
        <p:blipFill>
          <a:blip r:embed="rId3"/>
          <a:stretch>
            <a:fillRect/>
          </a:stretch>
        </p:blipFill>
        <p:spPr>
          <a:xfrm>
            <a:off x="713232" y="2984461"/>
            <a:ext cx="5648193" cy="2866457"/>
          </a:xfrm>
          <a:prstGeom prst="rect">
            <a:avLst/>
          </a:prstGeom>
        </p:spPr>
      </p:pic>
      <p:sp>
        <p:nvSpPr>
          <p:cNvPr id="3" name="Content Placeholder 2">
            <a:extLst>
              <a:ext uri="{FF2B5EF4-FFF2-40B4-BE49-F238E27FC236}">
                <a16:creationId xmlns:a16="http://schemas.microsoft.com/office/drawing/2014/main" id="{94F71072-9B4D-2DCB-0FDA-6ADB1463146D}"/>
              </a:ext>
            </a:extLst>
          </p:cNvPr>
          <p:cNvSpPr>
            <a:spLocks noGrp="1"/>
          </p:cNvSpPr>
          <p:nvPr>
            <p:ph idx="1"/>
          </p:nvPr>
        </p:nvSpPr>
        <p:spPr>
          <a:xfrm>
            <a:off x="6871063" y="1969411"/>
            <a:ext cx="4659945" cy="3760459"/>
          </a:xfrm>
        </p:spPr>
        <p:txBody>
          <a:bodyPr anchor="t">
            <a:normAutofit/>
          </a:bodyPr>
          <a:lstStyle/>
          <a:p>
            <a:r>
              <a:rPr lang="en-US" dirty="0"/>
              <a:t>You must receive a letter by certified mail alerting you to an employee’s allegations and intention to recover penalties under PAGA.</a:t>
            </a:r>
          </a:p>
          <a:p>
            <a:r>
              <a:rPr lang="en-US" dirty="0"/>
              <a:t>Provides time to “cure” certain violations for employers with fewer than 100 employees.</a:t>
            </a:r>
          </a:p>
        </p:txBody>
      </p:sp>
    </p:spTree>
    <p:extLst>
      <p:ext uri="{BB962C8B-B14F-4D97-AF65-F5344CB8AC3E}">
        <p14:creationId xmlns:p14="http://schemas.microsoft.com/office/powerpoint/2010/main" val="2075670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7CA5AB-B861-6470-74A4-10E676B86574}"/>
              </a:ext>
            </a:extLst>
          </p:cNvPr>
          <p:cNvSpPr>
            <a:spLocks noGrp="1"/>
          </p:cNvSpPr>
          <p:nvPr>
            <p:ph type="title"/>
          </p:nvPr>
        </p:nvSpPr>
        <p:spPr>
          <a:xfrm>
            <a:off x="640080" y="1371600"/>
            <a:ext cx="5852160" cy="1097280"/>
          </a:xfrm>
        </p:spPr>
        <p:txBody>
          <a:bodyPr anchor="t">
            <a:normAutofit/>
          </a:bodyPr>
          <a:lstStyle/>
          <a:p>
            <a:r>
              <a:rPr lang="en-US" sz="3700"/>
              <a:t>“But Can I Prevent This???”</a:t>
            </a:r>
          </a:p>
        </p:txBody>
      </p:sp>
      <p:cxnSp>
        <p:nvCxnSpPr>
          <p:cNvPr id="12" name="Straight Connector 11">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28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D58CCE-1DDE-1093-6096-4AA9DA926688}"/>
              </a:ext>
            </a:extLst>
          </p:cNvPr>
          <p:cNvSpPr>
            <a:spLocks noGrp="1"/>
          </p:cNvSpPr>
          <p:nvPr>
            <p:ph idx="1"/>
          </p:nvPr>
        </p:nvSpPr>
        <p:spPr>
          <a:xfrm>
            <a:off x="640080" y="2633236"/>
            <a:ext cx="5852160" cy="3664685"/>
          </a:xfrm>
        </p:spPr>
        <p:txBody>
          <a:bodyPr>
            <a:normAutofit/>
          </a:bodyPr>
          <a:lstStyle/>
          <a:p>
            <a:endParaRPr lang="en-US" dirty="0"/>
          </a:p>
          <a:p>
            <a:pPr marL="0" indent="0">
              <a:buNone/>
            </a:pPr>
            <a:r>
              <a:rPr lang="en-US" sz="4000" dirty="0"/>
              <a:t>                                     			YES!!!</a:t>
            </a:r>
          </a:p>
        </p:txBody>
      </p:sp>
      <p:pic>
        <p:nvPicPr>
          <p:cNvPr id="5" name="Picture 4" descr="Stressed woman in couch">
            <a:extLst>
              <a:ext uri="{FF2B5EF4-FFF2-40B4-BE49-F238E27FC236}">
                <a16:creationId xmlns:a16="http://schemas.microsoft.com/office/drawing/2014/main" id="{0153F181-15EF-9FAB-C97E-7D16F930F8B5}"/>
              </a:ext>
            </a:extLst>
          </p:cNvPr>
          <p:cNvPicPr>
            <a:picLocks noChangeAspect="1"/>
          </p:cNvPicPr>
          <p:nvPr/>
        </p:nvPicPr>
        <p:blipFill>
          <a:blip r:embed="rId2"/>
          <a:srcRect l="27540" r="25289" b="-1"/>
          <a:stretch>
            <a:fillRect/>
          </a:stretch>
        </p:blipFill>
        <p:spPr>
          <a:xfrm>
            <a:off x="7345680" y="10"/>
            <a:ext cx="4846320" cy="6857990"/>
          </a:xfrm>
          <a:prstGeom prst="rect">
            <a:avLst/>
          </a:prstGeom>
        </p:spPr>
      </p:pic>
    </p:spTree>
    <p:extLst>
      <p:ext uri="{BB962C8B-B14F-4D97-AF65-F5344CB8AC3E}">
        <p14:creationId xmlns:p14="http://schemas.microsoft.com/office/powerpoint/2010/main" val="369932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C69525-1BE4-4BA0-A23C-3BB6C162E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D0D71C-D87D-5E74-F891-1C4FAD54E6A5}"/>
              </a:ext>
            </a:extLst>
          </p:cNvPr>
          <p:cNvSpPr>
            <a:spLocks noGrp="1"/>
          </p:cNvSpPr>
          <p:nvPr>
            <p:ph type="title"/>
          </p:nvPr>
        </p:nvSpPr>
        <p:spPr>
          <a:xfrm>
            <a:off x="640079" y="1371601"/>
            <a:ext cx="10890929" cy="1097280"/>
          </a:xfrm>
        </p:spPr>
        <p:txBody>
          <a:bodyPr>
            <a:normAutofit/>
          </a:bodyPr>
          <a:lstStyle/>
          <a:p>
            <a:r>
              <a:rPr lang="en-US" dirty="0"/>
              <a:t>How to be PAGA-Proof</a:t>
            </a:r>
          </a:p>
        </p:txBody>
      </p:sp>
      <p:cxnSp>
        <p:nvCxnSpPr>
          <p:cNvPr id="11" name="Straight Connector 10">
            <a:extLst>
              <a:ext uri="{FF2B5EF4-FFF2-40B4-BE49-F238E27FC236}">
                <a16:creationId xmlns:a16="http://schemas.microsoft.com/office/drawing/2014/main" id="{B68AF875-C18B-4B48-AE4C-A63FD3CEFB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53154C2-4E76-9A77-57CD-0C14430D0684}"/>
              </a:ext>
            </a:extLst>
          </p:cNvPr>
          <p:cNvGraphicFramePr>
            <a:graphicFrameLocks noGrp="1"/>
          </p:cNvGraphicFramePr>
          <p:nvPr>
            <p:ph idx="1"/>
            <p:extLst>
              <p:ext uri="{D42A27DB-BD31-4B8C-83A1-F6EECF244321}">
                <p14:modId xmlns:p14="http://schemas.microsoft.com/office/powerpoint/2010/main" val="2418086815"/>
              </p:ext>
            </p:extLst>
          </p:nvPr>
        </p:nvGraphicFramePr>
        <p:xfrm>
          <a:off x="640079" y="2559050"/>
          <a:ext cx="10890929" cy="3738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981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65286-1844-654D-B090-471BFE529A00}"/>
              </a:ext>
            </a:extLst>
          </p:cNvPr>
          <p:cNvSpPr>
            <a:spLocks noGrp="1"/>
          </p:cNvSpPr>
          <p:nvPr>
            <p:ph type="title"/>
          </p:nvPr>
        </p:nvSpPr>
        <p:spPr>
          <a:xfrm>
            <a:off x="640079" y="914400"/>
            <a:ext cx="4261104" cy="1097280"/>
          </a:xfrm>
        </p:spPr>
        <p:txBody>
          <a:bodyPr anchor="t">
            <a:normAutofit/>
          </a:bodyPr>
          <a:lstStyle/>
          <a:p>
            <a:r>
              <a:rPr lang="en-US" sz="3600"/>
              <a:t>The Biggies</a:t>
            </a:r>
          </a:p>
        </p:txBody>
      </p:sp>
      <p:sp>
        <p:nvSpPr>
          <p:cNvPr id="9" name="Content Placeholder 8">
            <a:extLst>
              <a:ext uri="{FF2B5EF4-FFF2-40B4-BE49-F238E27FC236}">
                <a16:creationId xmlns:a16="http://schemas.microsoft.com/office/drawing/2014/main" id="{D96A5022-1249-4C16-F63B-744FF85DD647}"/>
              </a:ext>
            </a:extLst>
          </p:cNvPr>
          <p:cNvSpPr>
            <a:spLocks noGrp="1"/>
          </p:cNvSpPr>
          <p:nvPr>
            <p:ph idx="1"/>
          </p:nvPr>
        </p:nvSpPr>
        <p:spPr>
          <a:xfrm>
            <a:off x="640079" y="2176036"/>
            <a:ext cx="4261104" cy="4121887"/>
          </a:xfrm>
        </p:spPr>
        <p:txBody>
          <a:bodyPr>
            <a:normAutofit/>
          </a:bodyPr>
          <a:lstStyle/>
          <a:p>
            <a:r>
              <a:rPr lang="en-US" dirty="0"/>
              <a:t>Meal breaks</a:t>
            </a:r>
          </a:p>
          <a:p>
            <a:r>
              <a:rPr lang="en-US" dirty="0"/>
              <a:t>Rest breaks</a:t>
            </a:r>
          </a:p>
          <a:p>
            <a:r>
              <a:rPr lang="en-US" dirty="0"/>
              <a:t>Wage statements</a:t>
            </a:r>
          </a:p>
          <a:p>
            <a:r>
              <a:rPr lang="en-US" dirty="0"/>
              <a:t>Overtime</a:t>
            </a:r>
          </a:p>
          <a:p>
            <a:r>
              <a:rPr lang="en-US" dirty="0"/>
              <a:t>Minimum wage</a:t>
            </a:r>
          </a:p>
          <a:p>
            <a:r>
              <a:rPr lang="en-US" dirty="0"/>
              <a:t>Expense reimbursement</a:t>
            </a:r>
          </a:p>
          <a:p>
            <a:r>
              <a:rPr lang="en-US" dirty="0"/>
              <a:t>Misclassified contractors</a:t>
            </a:r>
          </a:p>
        </p:txBody>
      </p:sp>
      <p:pic>
        <p:nvPicPr>
          <p:cNvPr id="5" name="Content Placeholder 4" descr="A whale jumping out of the water&#10;&#10;AI-generated content may be incorrect.">
            <a:extLst>
              <a:ext uri="{FF2B5EF4-FFF2-40B4-BE49-F238E27FC236}">
                <a16:creationId xmlns:a16="http://schemas.microsoft.com/office/drawing/2014/main" id="{8DB15A26-2144-AFA8-4BD8-963765FFF54E}"/>
              </a:ext>
            </a:extLst>
          </p:cNvPr>
          <p:cNvPicPr>
            <a:picLocks noChangeAspect="1"/>
          </p:cNvPicPr>
          <p:nvPr/>
        </p:nvPicPr>
        <p:blipFill>
          <a:blip r:embed="rId2">
            <a:extLst>
              <a:ext uri="{837473B0-CC2E-450A-ABE3-18F120FF3D39}">
                <a1611:picAttrSrcUrl xmlns:a1611="http://schemas.microsoft.com/office/drawing/2016/11/main" r:id="rId3"/>
              </a:ext>
            </a:extLst>
          </a:blip>
          <a:srcRect l="16666" r="2030" b="2"/>
          <a:stretch/>
        </p:blipFill>
        <p:spPr>
          <a:xfrm>
            <a:off x="5560288" y="914399"/>
            <a:ext cx="6520872" cy="5353521"/>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123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B0D2D5-C6EA-4176-A62D-DCAE46EB07E7}"/>
              </a:ext>
            </a:extLst>
          </p:cNvPr>
          <p:cNvSpPr>
            <a:spLocks noGrp="1"/>
          </p:cNvSpPr>
          <p:nvPr>
            <p:ph type="title"/>
          </p:nvPr>
        </p:nvSpPr>
        <p:spPr>
          <a:xfrm>
            <a:off x="640079" y="1021842"/>
            <a:ext cx="3156857" cy="2642616"/>
          </a:xfrm>
        </p:spPr>
        <p:txBody>
          <a:bodyPr vert="horz" lIns="91440" tIns="45720" rIns="91440" bIns="45720" rtlCol="0" anchor="b">
            <a:normAutofit/>
          </a:bodyPr>
          <a:lstStyle/>
          <a:p>
            <a:r>
              <a:rPr lang="en-US" sz="3100"/>
              <a:t>Questions??????</a:t>
            </a:r>
          </a:p>
        </p:txBody>
      </p:sp>
      <p:cxnSp>
        <p:nvCxnSpPr>
          <p:cNvPr id="14" name="Straight Connector 13">
            <a:extLst>
              <a:ext uri="{FF2B5EF4-FFF2-40B4-BE49-F238E27FC236}">
                <a16:creationId xmlns:a16="http://schemas.microsoft.com/office/drawing/2014/main" id="{750527CE-FCD0-40C8-B37A-39331C2A4F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011930"/>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Content Placeholder 4" descr="Doubtful man in pink background">
            <a:extLst>
              <a:ext uri="{FF2B5EF4-FFF2-40B4-BE49-F238E27FC236}">
                <a16:creationId xmlns:a16="http://schemas.microsoft.com/office/drawing/2014/main" id="{BB7173FA-184C-5B32-28D7-F554D6141FB3}"/>
              </a:ext>
            </a:extLst>
          </p:cNvPr>
          <p:cNvPicPr>
            <a:picLocks noGrp="1" noChangeAspect="1"/>
          </p:cNvPicPr>
          <p:nvPr>
            <p:ph idx="1"/>
          </p:nvPr>
        </p:nvPicPr>
        <p:blipFill>
          <a:blip r:embed="rId2"/>
          <a:stretch>
            <a:fillRect/>
          </a:stretch>
        </p:blipFill>
        <p:spPr>
          <a:xfrm>
            <a:off x="4604641" y="1237924"/>
            <a:ext cx="6876288" cy="4589922"/>
          </a:xfrm>
          <a:prstGeom prst="rect">
            <a:avLst/>
          </a:prstGeom>
        </p:spPr>
      </p:pic>
    </p:spTree>
    <p:extLst>
      <p:ext uri="{BB962C8B-B14F-4D97-AF65-F5344CB8AC3E}">
        <p14:creationId xmlns:p14="http://schemas.microsoft.com/office/powerpoint/2010/main" val="244373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9196C-60A4-EB13-AE85-3E1208DC7B57}"/>
              </a:ext>
            </a:extLst>
          </p:cNvPr>
          <p:cNvSpPr>
            <a:spLocks noGrp="1"/>
          </p:cNvSpPr>
          <p:nvPr>
            <p:ph type="title"/>
          </p:nvPr>
        </p:nvSpPr>
        <p:spPr>
          <a:xfrm>
            <a:off x="7675848" y="2565159"/>
            <a:ext cx="4308672" cy="3975340"/>
          </a:xfrm>
        </p:spPr>
        <p:txBody>
          <a:bodyPr vert="horz" lIns="91440" tIns="45720" rIns="91440" bIns="45720" rtlCol="0" anchor="b">
            <a:noAutofit/>
          </a:bodyPr>
          <a:lstStyle/>
          <a:p>
            <a:pPr>
              <a:tabLst>
                <a:tab pos="622300" algn="l"/>
              </a:tabLst>
            </a:pP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r>
              <a:rPr lang="en-US" sz="2800" b="1" kern="1200" dirty="0">
                <a:solidFill>
                  <a:schemeClr val="tx1"/>
                </a:solidFill>
                <a:latin typeface="+mj-lt"/>
                <a:ea typeface="+mj-ea"/>
                <a:cs typeface="+mj-cs"/>
              </a:rPr>
              <a:t>Hi! I’m Jenny Wiegley</a:t>
            </a: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r>
              <a:rPr lang="en-US" sz="2800" b="1" kern="1200" dirty="0">
                <a:solidFill>
                  <a:schemeClr val="tx1"/>
                </a:solidFill>
                <a:latin typeface="+mj-lt"/>
                <a:ea typeface="+mj-ea"/>
                <a:cs typeface="+mj-cs"/>
              </a:rPr>
              <a:t>California-based employment lawyer with 16 years’ experience representing employers</a:t>
            </a: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r>
              <a:rPr lang="en-US" sz="2800" b="1" kern="1200" dirty="0">
                <a:solidFill>
                  <a:schemeClr val="tx1"/>
                </a:solidFill>
                <a:latin typeface="+mj-lt"/>
                <a:ea typeface="+mj-ea"/>
                <a:cs typeface="+mj-cs"/>
              </a:rPr>
              <a:t>I specialize in small businesses and preventing problems before they start</a:t>
            </a:r>
          </a:p>
        </p:txBody>
      </p:sp>
      <p:pic>
        <p:nvPicPr>
          <p:cNvPr id="5" name="Content Placeholder 4" descr="A person with curly brown hair wearing a blue jacket&#10;&#10;AI-generated content may be incorrect.">
            <a:extLst>
              <a:ext uri="{FF2B5EF4-FFF2-40B4-BE49-F238E27FC236}">
                <a16:creationId xmlns:a16="http://schemas.microsoft.com/office/drawing/2014/main" id="{9E32F408-640E-1A70-3ED7-ACD012D83DB9}"/>
              </a:ext>
            </a:extLst>
          </p:cNvPr>
          <p:cNvPicPr>
            <a:picLocks noGrp="1" noChangeAspect="1"/>
          </p:cNvPicPr>
          <p:nvPr>
            <p:ph idx="1"/>
          </p:nvPr>
        </p:nvPicPr>
        <p:blipFill>
          <a:blip r:embed="rId2"/>
          <a:srcRect r="-1" b="33954"/>
          <a:stretch/>
        </p:blipFill>
        <p:spPr>
          <a:xfrm>
            <a:off x="0" y="10"/>
            <a:ext cx="6931132" cy="6857990"/>
          </a:xfrm>
          <a:prstGeom prst="rect">
            <a:avLst/>
          </a:prstGeom>
        </p:spPr>
      </p:pic>
      <p:cxnSp>
        <p:nvCxnSpPr>
          <p:cNvPr id="14" name="Straight Connector 13">
            <a:extLst>
              <a:ext uri="{FF2B5EF4-FFF2-40B4-BE49-F238E27FC236}">
                <a16:creationId xmlns:a16="http://schemas.microsoft.com/office/drawing/2014/main" id="{6CA391F1-4B2C-521B-F6A5-52C74B303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5848" y="47115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71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68A7-E286-F0F7-6F6D-C1BCCA0E07E8}"/>
              </a:ext>
            </a:extLst>
          </p:cNvPr>
          <p:cNvSpPr>
            <a:spLocks noGrp="1"/>
          </p:cNvSpPr>
          <p:nvPr>
            <p:ph type="title"/>
          </p:nvPr>
        </p:nvSpPr>
        <p:spPr/>
        <p:txBody>
          <a:bodyPr/>
          <a:lstStyle/>
          <a:p>
            <a:r>
              <a:rPr lang="en-US" dirty="0"/>
              <a:t>What is </a:t>
            </a:r>
            <a:r>
              <a:rPr lang="en-US" sz="5400" dirty="0">
                <a:latin typeface="Chiller" pitchFamily="82" charset="77"/>
              </a:rPr>
              <a:t>PAGA</a:t>
            </a:r>
            <a:r>
              <a:rPr lang="en-US" dirty="0"/>
              <a:t>?</a:t>
            </a:r>
          </a:p>
        </p:txBody>
      </p:sp>
      <p:sp>
        <p:nvSpPr>
          <p:cNvPr id="3" name="Content Placeholder 2">
            <a:extLst>
              <a:ext uri="{FF2B5EF4-FFF2-40B4-BE49-F238E27FC236}">
                <a16:creationId xmlns:a16="http://schemas.microsoft.com/office/drawing/2014/main" id="{5A34CBF5-AEBA-6680-646B-9CD34D28D457}"/>
              </a:ext>
            </a:extLst>
          </p:cNvPr>
          <p:cNvSpPr>
            <a:spLocks noGrp="1"/>
          </p:cNvSpPr>
          <p:nvPr>
            <p:ph idx="1"/>
          </p:nvPr>
        </p:nvSpPr>
        <p:spPr/>
        <p:txBody>
          <a:bodyPr/>
          <a:lstStyle/>
          <a:p>
            <a:pPr marL="0" indent="0">
              <a:buNone/>
            </a:pPr>
            <a:endParaRPr lang="en-US" dirty="0"/>
          </a:p>
          <a:p>
            <a:r>
              <a:rPr lang="en-US" sz="2800" dirty="0"/>
              <a:t>Private Attorneys General Act of 2004</a:t>
            </a:r>
          </a:p>
          <a:p>
            <a:r>
              <a:rPr lang="en-US" sz="2800" dirty="0"/>
              <a:t>California Labor Code Sections 2698 to 2699.8</a:t>
            </a:r>
          </a:p>
          <a:p>
            <a:endParaRPr lang="en-US" dirty="0"/>
          </a:p>
        </p:txBody>
      </p:sp>
      <p:pic>
        <p:nvPicPr>
          <p:cNvPr id="5" name="Picture 4" descr="A cartoon of a grim reaper&#10;&#10;AI-generated content may be incorrect.">
            <a:extLst>
              <a:ext uri="{FF2B5EF4-FFF2-40B4-BE49-F238E27FC236}">
                <a16:creationId xmlns:a16="http://schemas.microsoft.com/office/drawing/2014/main" id="{81BC2CBE-1EF7-58FB-1B06-B86837FF1A3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73636" y="0"/>
            <a:ext cx="5486400" cy="6858000"/>
          </a:xfrm>
          <a:prstGeom prst="rect">
            <a:avLst/>
          </a:prstGeom>
        </p:spPr>
      </p:pic>
    </p:spTree>
    <p:extLst>
      <p:ext uri="{BB962C8B-B14F-4D97-AF65-F5344CB8AC3E}">
        <p14:creationId xmlns:p14="http://schemas.microsoft.com/office/powerpoint/2010/main" val="116499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6DBE-FDD4-F2DF-0719-8EFF8310D81C}"/>
              </a:ext>
            </a:extLst>
          </p:cNvPr>
          <p:cNvSpPr>
            <a:spLocks noGrp="1"/>
          </p:cNvSpPr>
          <p:nvPr>
            <p:ph type="title"/>
          </p:nvPr>
        </p:nvSpPr>
        <p:spPr/>
        <p:txBody>
          <a:bodyPr/>
          <a:lstStyle/>
          <a:p>
            <a:r>
              <a:rPr lang="en-US" dirty="0"/>
              <a:t>Abuse of PAGA</a:t>
            </a:r>
          </a:p>
        </p:txBody>
      </p:sp>
      <p:sp>
        <p:nvSpPr>
          <p:cNvPr id="3" name="Content Placeholder 2">
            <a:extLst>
              <a:ext uri="{FF2B5EF4-FFF2-40B4-BE49-F238E27FC236}">
                <a16:creationId xmlns:a16="http://schemas.microsoft.com/office/drawing/2014/main" id="{44E4B93A-628A-3A07-152B-3604049B90AE}"/>
              </a:ext>
            </a:extLst>
          </p:cNvPr>
          <p:cNvSpPr>
            <a:spLocks noGrp="1"/>
          </p:cNvSpPr>
          <p:nvPr>
            <p:ph idx="1"/>
          </p:nvPr>
        </p:nvSpPr>
        <p:spPr/>
        <p:txBody>
          <a:bodyPr>
            <a:normAutofit/>
          </a:bodyPr>
          <a:lstStyle/>
          <a:p>
            <a:r>
              <a:rPr lang="en-US" sz="3600" dirty="0"/>
              <a:t>Deputized plaintiffs may abuse this "law enforcement" mechanism to extract large settlements from employers for technical violations that did not inflict any actual damage to any employee.</a:t>
            </a:r>
          </a:p>
        </p:txBody>
      </p:sp>
      <p:pic>
        <p:nvPicPr>
          <p:cNvPr id="5" name="Picture 4" descr="A hand holding a pile of coins&#10;&#10;AI-generated content may be incorrect.">
            <a:extLst>
              <a:ext uri="{FF2B5EF4-FFF2-40B4-BE49-F238E27FC236}">
                <a16:creationId xmlns:a16="http://schemas.microsoft.com/office/drawing/2014/main" id="{52F3ADDE-7A74-E24A-297C-219D1F859CC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34446" y="563881"/>
            <a:ext cx="1905000" cy="1905000"/>
          </a:xfrm>
          <a:prstGeom prst="rect">
            <a:avLst/>
          </a:prstGeom>
        </p:spPr>
      </p:pic>
    </p:spTree>
    <p:extLst>
      <p:ext uri="{BB962C8B-B14F-4D97-AF65-F5344CB8AC3E}">
        <p14:creationId xmlns:p14="http://schemas.microsoft.com/office/powerpoint/2010/main" val="4078565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76E3-A5C4-FE13-F74E-8BDAE44A9A3D}"/>
              </a:ext>
            </a:extLst>
          </p:cNvPr>
          <p:cNvSpPr>
            <a:spLocks noGrp="1"/>
          </p:cNvSpPr>
          <p:nvPr>
            <p:ph type="title"/>
          </p:nvPr>
        </p:nvSpPr>
        <p:spPr/>
        <p:txBody>
          <a:bodyPr/>
          <a:lstStyle/>
          <a:p>
            <a:r>
              <a:rPr lang="en-US" dirty="0"/>
              <a:t>PAGA’s Intent and Origins:</a:t>
            </a:r>
          </a:p>
        </p:txBody>
      </p:sp>
      <p:graphicFrame>
        <p:nvGraphicFramePr>
          <p:cNvPr id="5" name="Content Placeholder 2">
            <a:extLst>
              <a:ext uri="{FF2B5EF4-FFF2-40B4-BE49-F238E27FC236}">
                <a16:creationId xmlns:a16="http://schemas.microsoft.com/office/drawing/2014/main" id="{FC080FAC-568E-F7EE-0617-AD448823C8D6}"/>
              </a:ext>
            </a:extLst>
          </p:cNvPr>
          <p:cNvGraphicFramePr>
            <a:graphicFrameLocks noGrp="1"/>
          </p:cNvGraphicFramePr>
          <p:nvPr>
            <p:ph idx="1"/>
          </p:nvPr>
        </p:nvGraphicFramePr>
        <p:xfrm>
          <a:off x="640080" y="2633472"/>
          <a:ext cx="10890928"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8487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636B4-C374-9AFD-748C-6CEEBF8FD9B7}"/>
              </a:ext>
            </a:extLst>
          </p:cNvPr>
          <p:cNvSpPr>
            <a:spLocks noGrp="1"/>
          </p:cNvSpPr>
          <p:nvPr>
            <p:ph type="title"/>
          </p:nvPr>
        </p:nvSpPr>
        <p:spPr>
          <a:xfrm>
            <a:off x="5496821" y="1371600"/>
            <a:ext cx="6034187" cy="1097280"/>
          </a:xfrm>
        </p:spPr>
        <p:txBody>
          <a:bodyPr>
            <a:normAutofit/>
          </a:bodyPr>
          <a:lstStyle/>
          <a:p>
            <a:r>
              <a:rPr lang="en-US" dirty="0"/>
              <a:t>PAGA’s Stated Purpose:</a:t>
            </a:r>
          </a:p>
        </p:txBody>
      </p:sp>
      <p:pic>
        <p:nvPicPr>
          <p:cNvPr id="5" name="Picture 4" descr="Scales of justice on blue background">
            <a:extLst>
              <a:ext uri="{FF2B5EF4-FFF2-40B4-BE49-F238E27FC236}">
                <a16:creationId xmlns:a16="http://schemas.microsoft.com/office/drawing/2014/main" id="{F590BD62-C251-4005-35A6-C36A12BEF1C5}"/>
              </a:ext>
            </a:extLst>
          </p:cNvPr>
          <p:cNvPicPr>
            <a:picLocks noChangeAspect="1"/>
          </p:cNvPicPr>
          <p:nvPr/>
        </p:nvPicPr>
        <p:blipFill>
          <a:blip r:embed="rId2"/>
          <a:srcRect l="26164" r="26553" b="-1"/>
          <a:stretch>
            <a:fillRect/>
          </a:stretch>
        </p:blipFill>
        <p:spPr>
          <a:xfrm>
            <a:off x="20" y="10"/>
            <a:ext cx="4857871" cy="6857990"/>
          </a:xfrm>
          <a:prstGeom prst="rect">
            <a:avLst/>
          </a:prstGeom>
        </p:spPr>
      </p:pic>
      <p:cxnSp>
        <p:nvCxnSpPr>
          <p:cNvPr id="12" name="Straight Connector 11">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B8C06C-D560-B33E-461A-4F7BE4438357}"/>
              </a:ext>
            </a:extLst>
          </p:cNvPr>
          <p:cNvSpPr>
            <a:spLocks noGrp="1"/>
          </p:cNvSpPr>
          <p:nvPr>
            <p:ph idx="1"/>
          </p:nvPr>
        </p:nvSpPr>
        <p:spPr>
          <a:xfrm>
            <a:off x="5496821" y="2633236"/>
            <a:ext cx="6034187" cy="3664687"/>
          </a:xfrm>
        </p:spPr>
        <p:txBody>
          <a:bodyPr>
            <a:normAutofit/>
          </a:bodyPr>
          <a:lstStyle/>
          <a:p>
            <a:r>
              <a:rPr lang="en-US" b="1"/>
              <a:t>PAGA's express purpose is twofold:</a:t>
            </a:r>
          </a:p>
          <a:p>
            <a:pPr lvl="1"/>
            <a:r>
              <a:rPr lang="en-US"/>
              <a:t>To supplement financing of the state's enforcement agencies and educational programs </a:t>
            </a:r>
            <a:r>
              <a:rPr lang="en-US" u="sng"/>
              <a:t>to encourage self-policing</a:t>
            </a:r>
            <a:r>
              <a:rPr lang="en-US"/>
              <a:t>.</a:t>
            </a:r>
          </a:p>
          <a:p>
            <a:pPr lvl="1"/>
            <a:r>
              <a:rPr lang="en-US"/>
              <a:t>To supplement staffing of the enforcement agencies by, in essence, </a:t>
            </a:r>
            <a:r>
              <a:rPr lang="en-US" u="sng"/>
              <a:t>deputizing private individuals to bring enforcement actions </a:t>
            </a:r>
            <a:r>
              <a:rPr lang="en-US"/>
              <a:t>on behalf of the state for civil penalties. These penalties are available for the individual bringing the PAGA claim, as well as all others similarly impacted by the alleged violations.</a:t>
            </a:r>
          </a:p>
        </p:txBody>
      </p:sp>
    </p:spTree>
    <p:extLst>
      <p:ext uri="{BB962C8B-B14F-4D97-AF65-F5344CB8AC3E}">
        <p14:creationId xmlns:p14="http://schemas.microsoft.com/office/powerpoint/2010/main" val="414826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olorful question marks&#10;&#10;AI-generated content may be incorrect.">
            <a:extLst>
              <a:ext uri="{FF2B5EF4-FFF2-40B4-BE49-F238E27FC236}">
                <a16:creationId xmlns:a16="http://schemas.microsoft.com/office/drawing/2014/main" id="{1CC35B96-5EF4-7B4A-5A61-5BA8B2F77CE6}"/>
              </a:ext>
            </a:extLst>
          </p:cNvPr>
          <p:cNvPicPr>
            <a:picLocks noChangeAspect="1"/>
          </p:cNvPicPr>
          <p:nvPr/>
        </p:nvPicPr>
        <p:blipFill>
          <a:blip r:embed="rId2">
            <a:extLst>
              <a:ext uri="{837473B0-CC2E-450A-ABE3-18F120FF3D39}">
                <a1611:picAttrSrcUrl xmlns:a1611="http://schemas.microsoft.com/office/drawing/2016/11/main" r:id="rId3"/>
              </a:ext>
            </a:extLst>
          </a:blip>
          <a:srcRect l="15585" r="1304" b="1"/>
          <a:stretch>
            <a:fillRect/>
          </a:stretch>
        </p:blipFill>
        <p:spPr>
          <a:xfrm>
            <a:off x="20" y="10"/>
            <a:ext cx="12191980" cy="6857990"/>
          </a:xfrm>
          <a:prstGeom prst="rect">
            <a:avLst/>
          </a:prstGeom>
        </p:spPr>
      </p:pic>
      <p:sp useBgFill="1">
        <p:nvSpPr>
          <p:cNvPr id="12" name="Rectangle 11">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C28A0-6722-85EC-9DFC-7C0C779B9B51}"/>
              </a:ext>
            </a:extLst>
          </p:cNvPr>
          <p:cNvSpPr>
            <a:spLocks noGrp="1"/>
          </p:cNvSpPr>
          <p:nvPr>
            <p:ph type="title"/>
          </p:nvPr>
        </p:nvSpPr>
        <p:spPr>
          <a:xfrm>
            <a:off x="1049451" y="1352492"/>
            <a:ext cx="4665540" cy="1143000"/>
          </a:xfrm>
        </p:spPr>
        <p:txBody>
          <a:bodyPr anchor="t">
            <a:normAutofit/>
          </a:bodyPr>
          <a:lstStyle/>
          <a:p>
            <a:pPr>
              <a:lnSpc>
                <a:spcPct val="90000"/>
              </a:lnSpc>
            </a:pPr>
            <a:r>
              <a:rPr lang="en-US" sz="3700"/>
              <a:t>How Does PAGA Work?</a:t>
            </a:r>
          </a:p>
        </p:txBody>
      </p:sp>
      <p:cxnSp>
        <p:nvCxnSpPr>
          <p:cNvPr id="14" name="Straight Connector 13">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C7C310-A288-08C3-5E18-1361DC432FD8}"/>
              </a:ext>
            </a:extLst>
          </p:cNvPr>
          <p:cNvSpPr>
            <a:spLocks noGrp="1"/>
          </p:cNvSpPr>
          <p:nvPr>
            <p:ph idx="1"/>
          </p:nvPr>
        </p:nvSpPr>
        <p:spPr>
          <a:xfrm>
            <a:off x="1049454" y="2662356"/>
            <a:ext cx="4665546" cy="3057911"/>
          </a:xfrm>
        </p:spPr>
        <p:txBody>
          <a:bodyPr>
            <a:normAutofit/>
          </a:bodyPr>
          <a:lstStyle/>
          <a:p>
            <a:pPr>
              <a:lnSpc>
                <a:spcPct val="110000"/>
              </a:lnSpc>
            </a:pPr>
            <a:r>
              <a:rPr lang="en-US" sz="1300" b="1"/>
              <a:t>Civil penalties resulting from any verdict or settlement in a PAGA case are apportioned between the LWDA and the aggrieved employees</a:t>
            </a:r>
            <a:r>
              <a:rPr lang="en-US" sz="1300"/>
              <a:t>. As of amendments to the statute effective June 19, 2024, that apportionment is as follows:</a:t>
            </a:r>
          </a:p>
          <a:p>
            <a:pPr lvl="2">
              <a:lnSpc>
                <a:spcPct val="110000"/>
              </a:lnSpc>
            </a:pPr>
            <a:r>
              <a:rPr lang="en-US" sz="1300"/>
              <a:t>65% to the state.</a:t>
            </a:r>
          </a:p>
          <a:p>
            <a:pPr lvl="2">
              <a:lnSpc>
                <a:spcPct val="110000"/>
              </a:lnSpc>
            </a:pPr>
            <a:r>
              <a:rPr lang="en-US" sz="1300"/>
              <a:t>35% to the aggrieved employees.</a:t>
            </a:r>
          </a:p>
          <a:p>
            <a:pPr lvl="3">
              <a:lnSpc>
                <a:spcPct val="110000"/>
              </a:lnSpc>
            </a:pPr>
            <a:r>
              <a:rPr lang="en-US" sz="1300"/>
              <a:t>(Previously, it was 75% to the state, and 25% to aggrieved employees.)</a:t>
            </a:r>
          </a:p>
          <a:p>
            <a:pPr lvl="2">
              <a:lnSpc>
                <a:spcPct val="110000"/>
              </a:lnSpc>
            </a:pPr>
            <a:r>
              <a:rPr lang="en-US" sz="1300"/>
              <a:t>As an additional incentive, PAGA authorizes an award of reasonable attorney's fees and costs for the successful litigants.</a:t>
            </a:r>
          </a:p>
        </p:txBody>
      </p:sp>
    </p:spTree>
    <p:extLst>
      <p:ext uri="{BB962C8B-B14F-4D97-AF65-F5344CB8AC3E}">
        <p14:creationId xmlns:p14="http://schemas.microsoft.com/office/powerpoint/2010/main" val="107307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1DB7-6A89-8C56-F130-DBCA16B01E41}"/>
              </a:ext>
            </a:extLst>
          </p:cNvPr>
          <p:cNvSpPr>
            <a:spLocks noGrp="1"/>
          </p:cNvSpPr>
          <p:nvPr>
            <p:ph type="title"/>
          </p:nvPr>
        </p:nvSpPr>
        <p:spPr/>
        <p:txBody>
          <a:bodyPr>
            <a:normAutofit fontScale="90000"/>
          </a:bodyPr>
          <a:lstStyle/>
          <a:p>
            <a:r>
              <a:rPr lang="en-US" dirty="0"/>
              <a:t>How do PAGA Actions Differ from Class Actions?</a:t>
            </a:r>
          </a:p>
        </p:txBody>
      </p:sp>
      <p:sp>
        <p:nvSpPr>
          <p:cNvPr id="3" name="Content Placeholder 2">
            <a:extLst>
              <a:ext uri="{FF2B5EF4-FFF2-40B4-BE49-F238E27FC236}">
                <a16:creationId xmlns:a16="http://schemas.microsoft.com/office/drawing/2014/main" id="{332A7708-D731-3800-F08C-424DFFD830F4}"/>
              </a:ext>
            </a:extLst>
          </p:cNvPr>
          <p:cNvSpPr>
            <a:spLocks noGrp="1"/>
          </p:cNvSpPr>
          <p:nvPr>
            <p:ph idx="1"/>
          </p:nvPr>
        </p:nvSpPr>
        <p:spPr/>
        <p:txBody>
          <a:bodyPr/>
          <a:lstStyle/>
          <a:p>
            <a:r>
              <a:rPr lang="en-US" dirty="0"/>
              <a:t>Plaintiffs bring the actions on behalf of the state as its statutorily authorized proxy, not on behalf of absent persons</a:t>
            </a:r>
          </a:p>
          <a:p>
            <a:r>
              <a:rPr lang="en-US" dirty="0"/>
              <a:t>Class actions require a higher bar for certifying a ”class” of affected employees – no such requirement with PAGA; anybody can just slap a PAGA claim onto their wage and hour lawsuit in California</a:t>
            </a:r>
          </a:p>
        </p:txBody>
      </p:sp>
    </p:spTree>
    <p:extLst>
      <p:ext uri="{BB962C8B-B14F-4D97-AF65-F5344CB8AC3E}">
        <p14:creationId xmlns:p14="http://schemas.microsoft.com/office/powerpoint/2010/main" val="248866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4C1B-646E-DEE9-EAEC-1BEDE4B3E32D}"/>
              </a:ext>
            </a:extLst>
          </p:cNvPr>
          <p:cNvSpPr>
            <a:spLocks noGrp="1"/>
          </p:cNvSpPr>
          <p:nvPr>
            <p:ph type="title"/>
          </p:nvPr>
        </p:nvSpPr>
        <p:spPr/>
        <p:txBody>
          <a:bodyPr/>
          <a:lstStyle/>
          <a:p>
            <a:r>
              <a:rPr lang="en-US" dirty="0"/>
              <a:t>How do PAGA Penalties Work?</a:t>
            </a:r>
          </a:p>
        </p:txBody>
      </p:sp>
      <p:sp>
        <p:nvSpPr>
          <p:cNvPr id="3" name="Content Placeholder 2">
            <a:extLst>
              <a:ext uri="{FF2B5EF4-FFF2-40B4-BE49-F238E27FC236}">
                <a16:creationId xmlns:a16="http://schemas.microsoft.com/office/drawing/2014/main" id="{F679CA35-5ABF-3A90-557B-105203F71B38}"/>
              </a:ext>
            </a:extLst>
          </p:cNvPr>
          <p:cNvSpPr>
            <a:spLocks noGrp="1"/>
          </p:cNvSpPr>
          <p:nvPr>
            <p:ph idx="1"/>
          </p:nvPr>
        </p:nvSpPr>
        <p:spPr/>
        <p:txBody>
          <a:bodyPr>
            <a:normAutofit/>
          </a:bodyPr>
          <a:lstStyle/>
          <a:p>
            <a:r>
              <a:rPr lang="en-US" sz="3200" u="sng" dirty="0"/>
              <a:t>Civil penalties </a:t>
            </a:r>
            <a:r>
              <a:rPr lang="en-US" sz="3200" dirty="0"/>
              <a:t>– previously could only be collected by the state</a:t>
            </a:r>
          </a:p>
          <a:p>
            <a:r>
              <a:rPr lang="en-US" sz="3200" u="sng" dirty="0"/>
              <a:t>Statutory penalties </a:t>
            </a:r>
            <a:r>
              <a:rPr lang="en-US" sz="3200" dirty="0"/>
              <a:t>– have always been available to employees</a:t>
            </a:r>
          </a:p>
          <a:p>
            <a:r>
              <a:rPr lang="en-US" sz="3200" dirty="0"/>
              <a:t>Courts do have discretion to lower some of these</a:t>
            </a:r>
          </a:p>
        </p:txBody>
      </p:sp>
      <p:pic>
        <p:nvPicPr>
          <p:cNvPr id="5" name="Picture 4" descr="Stacks of gold coins">
            <a:extLst>
              <a:ext uri="{FF2B5EF4-FFF2-40B4-BE49-F238E27FC236}">
                <a16:creationId xmlns:a16="http://schemas.microsoft.com/office/drawing/2014/main" id="{0EB24CF4-527E-0ABB-3A54-125B9C36488A}"/>
              </a:ext>
            </a:extLst>
          </p:cNvPr>
          <p:cNvPicPr>
            <a:picLocks noChangeAspect="1"/>
          </p:cNvPicPr>
          <p:nvPr/>
        </p:nvPicPr>
        <p:blipFill>
          <a:blip r:embed="rId2"/>
          <a:stretch>
            <a:fillRect/>
          </a:stretch>
        </p:blipFill>
        <p:spPr>
          <a:xfrm>
            <a:off x="7869382" y="189346"/>
            <a:ext cx="3934691" cy="2623127"/>
          </a:xfrm>
          <a:prstGeom prst="rect">
            <a:avLst/>
          </a:prstGeom>
        </p:spPr>
      </p:pic>
    </p:spTree>
    <p:extLst>
      <p:ext uri="{BB962C8B-B14F-4D97-AF65-F5344CB8AC3E}">
        <p14:creationId xmlns:p14="http://schemas.microsoft.com/office/powerpoint/2010/main" val="209870996"/>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1405</TotalTime>
  <Words>1921</Words>
  <Application>Microsoft Macintosh PowerPoint</Application>
  <PresentationFormat>Widescreen</PresentationFormat>
  <Paragraphs>88</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Avenir Next LT Pro</vt:lpstr>
      <vt:lpstr>Chiller</vt:lpstr>
      <vt:lpstr>Grandview Display</vt:lpstr>
      <vt:lpstr>DashVTI</vt:lpstr>
      <vt:lpstr>PAGA</vt:lpstr>
      <vt:lpstr>                           Hi! I’m Jenny Wiegley  California-based employment lawyer with 16 years’ experience representing employers  I specialize in small businesses and preventing problems before they start</vt:lpstr>
      <vt:lpstr>What is PAGA?</vt:lpstr>
      <vt:lpstr>Abuse of PAGA</vt:lpstr>
      <vt:lpstr>PAGA’s Intent and Origins:</vt:lpstr>
      <vt:lpstr>PAGA’s Stated Purpose:</vt:lpstr>
      <vt:lpstr>How Does PAGA Work?</vt:lpstr>
      <vt:lpstr>How do PAGA Actions Differ from Class Actions?</vt:lpstr>
      <vt:lpstr>How do PAGA Penalties Work?</vt:lpstr>
      <vt:lpstr>Penalties</vt:lpstr>
      <vt:lpstr>How Will You Know?</vt:lpstr>
      <vt:lpstr>“But Can I Prevent This???”</vt:lpstr>
      <vt:lpstr>How to be PAGA-Proof</vt:lpstr>
      <vt:lpstr>The Biggies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Wiegley</dc:creator>
  <cp:lastModifiedBy>Jennifer Wiegley</cp:lastModifiedBy>
  <cp:revision>10</cp:revision>
  <dcterms:created xsi:type="dcterms:W3CDTF">2025-05-13T17:26:40Z</dcterms:created>
  <dcterms:modified xsi:type="dcterms:W3CDTF">2025-05-14T16:51:49Z</dcterms:modified>
</cp:coreProperties>
</file>