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98" r:id="rId3"/>
    <p:sldId id="337" r:id="rId4"/>
    <p:sldId id="338" r:id="rId5"/>
    <p:sldId id="305" r:id="rId6"/>
    <p:sldId id="299" r:id="rId7"/>
    <p:sldId id="341" r:id="rId8"/>
    <p:sldId id="361" r:id="rId9"/>
    <p:sldId id="330" r:id="rId10"/>
    <p:sldId id="344" r:id="rId11"/>
    <p:sldId id="352" r:id="rId12"/>
    <p:sldId id="353" r:id="rId13"/>
    <p:sldId id="354" r:id="rId14"/>
    <p:sldId id="355" r:id="rId15"/>
    <p:sldId id="356" r:id="rId16"/>
    <p:sldId id="358" r:id="rId17"/>
    <p:sldId id="357" r:id="rId18"/>
    <p:sldId id="359" r:id="rId19"/>
    <p:sldId id="360"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8" userDrawn="1">
          <p15:clr>
            <a:srgbClr val="A4A3A4"/>
          </p15:clr>
        </p15:guide>
        <p15:guide id="3" pos="3840" userDrawn="1">
          <p15:clr>
            <a:srgbClr val="A4A3A4"/>
          </p15:clr>
        </p15:guide>
        <p15:guide id="4" orient="horz" pos="312" userDrawn="1">
          <p15:clr>
            <a:srgbClr val="A4A3A4"/>
          </p15:clr>
        </p15:guide>
        <p15:guide id="5" orient="horz" pos="768" userDrawn="1">
          <p15:clr>
            <a:srgbClr val="A4A3A4"/>
          </p15:clr>
        </p15:guide>
        <p15:guide id="6" orient="horz" pos="14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D6032-6ADA-9BE6-EFEB-07A85A802BBD}" name="Guest User" initials="GU" userId="S::urn:spo:anon#8b47c600181582a9c23f0d832cbe23e9d1b839cbbbfa52ac93ccfbc7433d69ba::" providerId="AD"/>
  <p188:author id="{32BCFE3A-DF2E-C6C7-390F-24DFA9F7531F}" name="Kathy  Amaral" initials="" userId="S::kathy@vma.bz::70f52729-817a-4950-a133-5599e30d6c15" providerId="AD"/>
  <p188:author id="{B85FAE4E-4E3E-59BC-3966-A189508F9C61}" name="Shannon Wolford" initials="SW" userId="S::shannon@vma.bz::f92f470e-3f3d-42be-9e5b-914e215a011c" providerId="AD"/>
  <p188:author id="{782642A4-8894-E534-4A16-BC51E6B6850F}" name="Sonali Shah" initials="SS" userId="S::sonali@vma.bz::6f193121-e183-47e9-8fef-3cacc6fb75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nnon Wolford" initials="SW" lastIdx="1" clrIdx="0">
    <p:extLst>
      <p:ext uri="{19B8F6BF-5375-455C-9EA6-DF929625EA0E}">
        <p15:presenceInfo xmlns:p15="http://schemas.microsoft.com/office/powerpoint/2012/main" userId="S::shannon@vma.bz::f92f470e-3f3d-42be-9e5b-914e215a0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E24"/>
    <a:srgbClr val="0094B6"/>
    <a:srgbClr val="00AEB4"/>
    <a:srgbClr val="80009B"/>
    <a:srgbClr val="D10068"/>
    <a:srgbClr val="3D7291"/>
    <a:srgbClr val="6A6A6A"/>
    <a:srgbClr val="004F97"/>
    <a:srgbClr val="FFC331"/>
    <a:srgbClr val="54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5D34A-257C-EC42-9FBD-3B6F02C6A511}" v="65" dt="2025-03-12T19:06:18.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408"/>
        <p:guide pos="3840"/>
        <p:guide orient="horz" pos="312"/>
        <p:guide orient="horz" pos="768"/>
        <p:guide orient="horz" pos="146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2C90A-D373-4908-B5F4-5E60A822F789}" type="datetimeFigureOut">
              <a:rPr lang="en-US"/>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ED727-C9E5-434B-AD0B-43EDBE277DED}" type="slidenum">
              <a:rPr lang="en-US"/>
              <a:t>‹#›</a:t>
            </a:fld>
            <a:endParaRPr lang="en-US"/>
          </a:p>
        </p:txBody>
      </p:sp>
    </p:spTree>
    <p:extLst>
      <p:ext uri="{BB962C8B-B14F-4D97-AF65-F5344CB8AC3E}">
        <p14:creationId xmlns:p14="http://schemas.microsoft.com/office/powerpoint/2010/main" val="252738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a:solidFill>
                  <a:schemeClr val="tx1"/>
                </a:solidFill>
                <a:effectLst/>
                <a:latin typeface="+mn-lt"/>
                <a:ea typeface="+mn-ea"/>
                <a:cs typeface="+mn-cs"/>
              </a:rPr>
              <a:t>Slides 4, 11, 12, 13 are just extra info for the audience and we can just say its in there to help them but skip over to create more discussion and dialogue rather than presentation.</a:t>
            </a:r>
          </a:p>
          <a:p>
            <a:pPr rtl="0"/>
            <a:r>
              <a:rPr lang="en-US" sz="1200" kern="1200">
                <a:solidFill>
                  <a:schemeClr val="tx1"/>
                </a:solidFill>
                <a:effectLst/>
                <a:latin typeface="+mn-lt"/>
                <a:ea typeface="+mn-ea"/>
                <a:cs typeface="+mn-cs"/>
              </a:rPr>
              <a:t> </a:t>
            </a:r>
          </a:p>
          <a:p>
            <a:pPr rtl="0"/>
            <a:r>
              <a:rPr lang="en-US" sz="1200" kern="1200">
                <a:solidFill>
                  <a:schemeClr val="tx1"/>
                </a:solidFill>
                <a:effectLst/>
                <a:latin typeface="+mn-lt"/>
                <a:ea typeface="+mn-ea"/>
                <a:cs typeface="+mn-cs"/>
              </a:rPr>
              <a:t>Slide 10 - either I can take out or if we run out of time, they can do it as an exercise  on their own.</a:t>
            </a:r>
          </a:p>
        </p:txBody>
      </p:sp>
      <p:sp>
        <p:nvSpPr>
          <p:cNvPr id="4" name="Slide Number Placeholder 3"/>
          <p:cNvSpPr>
            <a:spLocks noGrp="1"/>
          </p:cNvSpPr>
          <p:nvPr>
            <p:ph type="sldNum" sz="quarter" idx="5"/>
          </p:nvPr>
        </p:nvSpPr>
        <p:spPr/>
        <p:txBody>
          <a:bodyPr/>
          <a:lstStyle/>
          <a:p>
            <a:fld id="{744ED727-C9E5-434B-AD0B-43EDBE277DED}" type="slidenum">
              <a:rPr lang="en-US" smtClean="0"/>
              <a:t>1</a:t>
            </a:fld>
            <a:endParaRPr lang="en-US"/>
          </a:p>
        </p:txBody>
      </p:sp>
    </p:spTree>
    <p:extLst>
      <p:ext uri="{BB962C8B-B14F-4D97-AF65-F5344CB8AC3E}">
        <p14:creationId xmlns:p14="http://schemas.microsoft.com/office/powerpoint/2010/main" val="374290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ED727-C9E5-434B-AD0B-43EDBE277DED}" type="slidenum">
              <a:rPr lang="en-US" smtClean="0"/>
              <a:t>10</a:t>
            </a:fld>
            <a:endParaRPr lang="en-US"/>
          </a:p>
        </p:txBody>
      </p:sp>
    </p:spTree>
    <p:extLst>
      <p:ext uri="{BB962C8B-B14F-4D97-AF65-F5344CB8AC3E}">
        <p14:creationId xmlns:p14="http://schemas.microsoft.com/office/powerpoint/2010/main" val="353469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11</a:t>
            </a:fld>
            <a:endParaRPr lang="en-US"/>
          </a:p>
        </p:txBody>
      </p:sp>
    </p:spTree>
    <p:extLst>
      <p:ext uri="{BB962C8B-B14F-4D97-AF65-F5344CB8AC3E}">
        <p14:creationId xmlns:p14="http://schemas.microsoft.com/office/powerpoint/2010/main" val="277660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12</a:t>
            </a:fld>
            <a:endParaRPr lang="en-US"/>
          </a:p>
        </p:txBody>
      </p:sp>
    </p:spTree>
    <p:extLst>
      <p:ext uri="{BB962C8B-B14F-4D97-AF65-F5344CB8AC3E}">
        <p14:creationId xmlns:p14="http://schemas.microsoft.com/office/powerpoint/2010/main" val="599582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13</a:t>
            </a:fld>
            <a:endParaRPr lang="en-US"/>
          </a:p>
        </p:txBody>
      </p:sp>
    </p:spTree>
    <p:extLst>
      <p:ext uri="{BB962C8B-B14F-4D97-AF65-F5344CB8AC3E}">
        <p14:creationId xmlns:p14="http://schemas.microsoft.com/office/powerpoint/2010/main" val="304389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14</a:t>
            </a:fld>
            <a:endParaRPr lang="en-US"/>
          </a:p>
        </p:txBody>
      </p:sp>
    </p:spTree>
    <p:extLst>
      <p:ext uri="{BB962C8B-B14F-4D97-AF65-F5344CB8AC3E}">
        <p14:creationId xmlns:p14="http://schemas.microsoft.com/office/powerpoint/2010/main" val="9385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15</a:t>
            </a:fld>
            <a:endParaRPr lang="en-US"/>
          </a:p>
        </p:txBody>
      </p:sp>
    </p:spTree>
    <p:extLst>
      <p:ext uri="{BB962C8B-B14F-4D97-AF65-F5344CB8AC3E}">
        <p14:creationId xmlns:p14="http://schemas.microsoft.com/office/powerpoint/2010/main" val="293109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16</a:t>
            </a:fld>
            <a:endParaRPr lang="en-US"/>
          </a:p>
        </p:txBody>
      </p:sp>
    </p:spTree>
    <p:extLst>
      <p:ext uri="{BB962C8B-B14F-4D97-AF65-F5344CB8AC3E}">
        <p14:creationId xmlns:p14="http://schemas.microsoft.com/office/powerpoint/2010/main" val="240727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17</a:t>
            </a:fld>
            <a:endParaRPr lang="en-US"/>
          </a:p>
        </p:txBody>
      </p:sp>
    </p:spTree>
    <p:extLst>
      <p:ext uri="{BB962C8B-B14F-4D97-AF65-F5344CB8AC3E}">
        <p14:creationId xmlns:p14="http://schemas.microsoft.com/office/powerpoint/2010/main" val="3343506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18</a:t>
            </a:fld>
            <a:endParaRPr lang="en-US"/>
          </a:p>
        </p:txBody>
      </p:sp>
    </p:spTree>
    <p:extLst>
      <p:ext uri="{BB962C8B-B14F-4D97-AF65-F5344CB8AC3E}">
        <p14:creationId xmlns:p14="http://schemas.microsoft.com/office/powerpoint/2010/main" val="19817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19</a:t>
            </a:fld>
            <a:endParaRPr lang="en-US"/>
          </a:p>
        </p:txBody>
      </p:sp>
    </p:spTree>
    <p:extLst>
      <p:ext uri="{BB962C8B-B14F-4D97-AF65-F5344CB8AC3E}">
        <p14:creationId xmlns:p14="http://schemas.microsoft.com/office/powerpoint/2010/main" val="366812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ED727-C9E5-434B-AD0B-43EDBE277DED}" type="slidenum">
              <a:rPr lang="en-US" smtClean="0"/>
              <a:t>2</a:t>
            </a:fld>
            <a:endParaRPr lang="en-US"/>
          </a:p>
        </p:txBody>
      </p:sp>
    </p:spTree>
    <p:extLst>
      <p:ext uri="{BB962C8B-B14F-4D97-AF65-F5344CB8AC3E}">
        <p14:creationId xmlns:p14="http://schemas.microsoft.com/office/powerpoint/2010/main" val="28123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ED727-C9E5-434B-AD0B-43EDBE277DED}" type="slidenum">
              <a:rPr lang="en-US" smtClean="0"/>
              <a:t>3</a:t>
            </a:fld>
            <a:endParaRPr lang="en-US"/>
          </a:p>
        </p:txBody>
      </p:sp>
    </p:spTree>
    <p:extLst>
      <p:ext uri="{BB962C8B-B14F-4D97-AF65-F5344CB8AC3E}">
        <p14:creationId xmlns:p14="http://schemas.microsoft.com/office/powerpoint/2010/main" val="22396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ED727-C9E5-434B-AD0B-43EDBE277DED}" type="slidenum">
              <a:rPr lang="en-US" smtClean="0"/>
              <a:t>4</a:t>
            </a:fld>
            <a:endParaRPr lang="en-US"/>
          </a:p>
        </p:txBody>
      </p:sp>
    </p:spTree>
    <p:extLst>
      <p:ext uri="{BB962C8B-B14F-4D97-AF65-F5344CB8AC3E}">
        <p14:creationId xmlns:p14="http://schemas.microsoft.com/office/powerpoint/2010/main" val="60800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C72FA-CD74-13E1-319F-45902A1A9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B8D72-7FE3-77EA-74EA-C878B04D9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2CA1A-07C4-9CE6-3887-7FD624E505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9F8357-0C55-2EC0-0D0B-49DD048C733E}"/>
              </a:ext>
            </a:extLst>
          </p:cNvPr>
          <p:cNvSpPr>
            <a:spLocks noGrp="1"/>
          </p:cNvSpPr>
          <p:nvPr>
            <p:ph type="sldNum" sz="quarter" idx="5"/>
          </p:nvPr>
        </p:nvSpPr>
        <p:spPr/>
        <p:txBody>
          <a:bodyPr/>
          <a:lstStyle/>
          <a:p>
            <a:fld id="{744ED727-C9E5-434B-AD0B-43EDBE277DED}" type="slidenum">
              <a:rPr lang="en-US" smtClean="0"/>
              <a:t>5</a:t>
            </a:fld>
            <a:endParaRPr lang="en-US"/>
          </a:p>
        </p:txBody>
      </p:sp>
    </p:spTree>
    <p:extLst>
      <p:ext uri="{BB962C8B-B14F-4D97-AF65-F5344CB8AC3E}">
        <p14:creationId xmlns:p14="http://schemas.microsoft.com/office/powerpoint/2010/main" val="239842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ED727-C9E5-434B-AD0B-43EDBE277DED}" type="slidenum">
              <a:rPr lang="en-US" smtClean="0"/>
              <a:t>6</a:t>
            </a:fld>
            <a:endParaRPr lang="en-US"/>
          </a:p>
        </p:txBody>
      </p:sp>
    </p:spTree>
    <p:extLst>
      <p:ext uri="{BB962C8B-B14F-4D97-AF65-F5344CB8AC3E}">
        <p14:creationId xmlns:p14="http://schemas.microsoft.com/office/powerpoint/2010/main" val="401592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ED727-C9E5-434B-AD0B-43EDBE277DED}" type="slidenum">
              <a:rPr lang="en-US" smtClean="0"/>
              <a:t>7</a:t>
            </a:fld>
            <a:endParaRPr lang="en-US"/>
          </a:p>
        </p:txBody>
      </p:sp>
    </p:spTree>
    <p:extLst>
      <p:ext uri="{BB962C8B-B14F-4D97-AF65-F5344CB8AC3E}">
        <p14:creationId xmlns:p14="http://schemas.microsoft.com/office/powerpoint/2010/main" val="159381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ED727-C9E5-434B-AD0B-43EDBE277DED}" type="slidenum">
              <a:rPr lang="en-US" smtClean="0"/>
              <a:t>8</a:t>
            </a:fld>
            <a:endParaRPr lang="en-US"/>
          </a:p>
        </p:txBody>
      </p:sp>
    </p:spTree>
    <p:extLst>
      <p:ext uri="{BB962C8B-B14F-4D97-AF65-F5344CB8AC3E}">
        <p14:creationId xmlns:p14="http://schemas.microsoft.com/office/powerpoint/2010/main" val="127213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81A7-F31C-DD47-E0A0-942BBE765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1A62-F952-B317-C045-E72AFC39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C8B1D-295C-E7FD-DD12-3B993B526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7D9D6-66BB-0CC2-6518-9BDBE4BBDD26}"/>
              </a:ext>
            </a:extLst>
          </p:cNvPr>
          <p:cNvSpPr>
            <a:spLocks noGrp="1"/>
          </p:cNvSpPr>
          <p:nvPr>
            <p:ph type="sldNum" sz="quarter" idx="5"/>
          </p:nvPr>
        </p:nvSpPr>
        <p:spPr/>
        <p:txBody>
          <a:bodyPr/>
          <a:lstStyle/>
          <a:p>
            <a:fld id="{744ED727-C9E5-434B-AD0B-43EDBE277DED}" type="slidenum">
              <a:rPr lang="en-US" smtClean="0"/>
              <a:t>9</a:t>
            </a:fld>
            <a:endParaRPr lang="en-US"/>
          </a:p>
        </p:txBody>
      </p:sp>
    </p:spTree>
    <p:extLst>
      <p:ext uri="{BB962C8B-B14F-4D97-AF65-F5344CB8AC3E}">
        <p14:creationId xmlns:p14="http://schemas.microsoft.com/office/powerpoint/2010/main" val="103495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9215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787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2664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68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6141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2965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428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724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883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851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230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81753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vma.bz/cc/" TargetMode="Externa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6BA494-3D32-0E40-A5DE-352EECD2EF40}"/>
              </a:ext>
            </a:extLst>
          </p:cNvPr>
          <p:cNvSpPr/>
          <p:nvPr/>
        </p:nvSpPr>
        <p:spPr>
          <a:xfrm>
            <a:off x="0" y="0"/>
            <a:ext cx="12192000" cy="4392065"/>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898E2BA-F437-5641-A01B-7B511EA0FC05}"/>
              </a:ext>
            </a:extLst>
          </p:cNvPr>
          <p:cNvSpPr>
            <a:spLocks noGrp="1"/>
          </p:cNvSpPr>
          <p:nvPr>
            <p:ph type="ctrTitle"/>
          </p:nvPr>
        </p:nvSpPr>
        <p:spPr>
          <a:xfrm>
            <a:off x="3030738" y="1443336"/>
            <a:ext cx="4938980" cy="1991489"/>
          </a:xfrm>
        </p:spPr>
        <p:txBody>
          <a:bodyPr>
            <a:normAutofit/>
          </a:bodyPr>
          <a:lstStyle/>
          <a:p>
            <a:pPr algn="l">
              <a:lnSpc>
                <a:spcPct val="115384"/>
              </a:lnSpc>
            </a:pPr>
            <a:r>
              <a:rPr lang="en-US" sz="5000" b="1">
                <a:solidFill>
                  <a:schemeClr val="bg1"/>
                </a:solidFill>
                <a:latin typeface="Gotham Rounded Medium" panose="02000000000000000000" pitchFamily="2" charset="0"/>
              </a:rPr>
              <a:t>Collective</a:t>
            </a:r>
            <a:br>
              <a:rPr lang="en-US" sz="5000" b="1">
                <a:solidFill>
                  <a:schemeClr val="bg1"/>
                </a:solidFill>
                <a:latin typeface="Gotham Rounded Medium" panose="02000000000000000000" pitchFamily="2" charset="0"/>
              </a:rPr>
            </a:br>
            <a:r>
              <a:rPr lang="en-US" sz="5000" b="1">
                <a:solidFill>
                  <a:schemeClr val="bg1"/>
                </a:solidFill>
                <a:latin typeface="Gotham Rounded Medium" panose="02000000000000000000" pitchFamily="2" charset="0"/>
              </a:rPr>
              <a:t>Conversations</a:t>
            </a:r>
            <a:endParaRPr lang="en-US" sz="4800" b="1">
              <a:solidFill>
                <a:schemeClr val="bg1"/>
              </a:solidFill>
              <a:latin typeface="Gotham Rounded Medium" panose="02000000000000000000" pitchFamily="2" charset="0"/>
            </a:endParaRPr>
          </a:p>
        </p:txBody>
      </p:sp>
      <p:sp>
        <p:nvSpPr>
          <p:cNvPr id="14" name="Title 1">
            <a:extLst>
              <a:ext uri="{FF2B5EF4-FFF2-40B4-BE49-F238E27FC236}">
                <a16:creationId xmlns:a16="http://schemas.microsoft.com/office/drawing/2014/main" id="{A1C44294-D498-1442-A1D3-268E2996FEE0}"/>
              </a:ext>
            </a:extLst>
          </p:cNvPr>
          <p:cNvSpPr txBox="1">
            <a:spLocks/>
          </p:cNvSpPr>
          <p:nvPr/>
        </p:nvSpPr>
        <p:spPr>
          <a:xfrm>
            <a:off x="2750201" y="4392065"/>
            <a:ext cx="5126808" cy="101583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200970"/>
              </a:lnSpc>
            </a:pPr>
            <a:r>
              <a:rPr lang="en-US" sz="2800">
                <a:solidFill>
                  <a:srgbClr val="449EBA"/>
                </a:solidFill>
                <a:ea typeface="+mj-lt"/>
                <a:cs typeface="+mj-lt"/>
              </a:rPr>
              <a:t>Grow Your Business on LinkedIn in 2025</a:t>
            </a:r>
            <a:r>
              <a:rPr lang="en-US" sz="2800" b="1">
                <a:solidFill>
                  <a:srgbClr val="449EBA"/>
                </a:solidFill>
                <a:latin typeface="Roboto"/>
                <a:ea typeface="Roboto"/>
              </a:rPr>
              <a:t> </a:t>
            </a:r>
            <a:br>
              <a:rPr lang="en-US" sz="2800" b="1">
                <a:latin typeface="Roboto"/>
              </a:rPr>
            </a:br>
            <a:r>
              <a:rPr lang="en-US" sz="2000">
                <a:solidFill>
                  <a:srgbClr val="449EBA"/>
                </a:solidFill>
                <a:latin typeface="Roboto"/>
                <a:ea typeface="Roboto"/>
              </a:rPr>
              <a:t>March 12, 2024 @ 10AM</a:t>
            </a:r>
            <a:endParaRPr lang="en-US" sz="2400">
              <a:solidFill>
                <a:srgbClr val="449EBA"/>
              </a:solidFill>
              <a:latin typeface="Roboto"/>
              <a:ea typeface="Roboto"/>
              <a:cs typeface="Roboto"/>
            </a:endParaRPr>
          </a:p>
        </p:txBody>
      </p:sp>
      <p:sp>
        <p:nvSpPr>
          <p:cNvPr id="15" name="Title 1">
            <a:extLst>
              <a:ext uri="{FF2B5EF4-FFF2-40B4-BE49-F238E27FC236}">
                <a16:creationId xmlns:a16="http://schemas.microsoft.com/office/drawing/2014/main" id="{CF4F77C5-2F49-8942-974D-AB2391E2DC10}"/>
              </a:ext>
            </a:extLst>
          </p:cNvPr>
          <p:cNvSpPr txBox="1">
            <a:spLocks/>
          </p:cNvSpPr>
          <p:nvPr/>
        </p:nvSpPr>
        <p:spPr>
          <a:xfrm>
            <a:off x="3093548" y="3325948"/>
            <a:ext cx="10304657" cy="5249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360576"/>
              </a:lnSpc>
            </a:pPr>
            <a:r>
              <a:rPr lang="en-US" sz="1600">
                <a:solidFill>
                  <a:schemeClr val="bg1"/>
                </a:solidFill>
                <a:latin typeface="Gotham Rounded Medium" panose="02000000000000000000" pitchFamily="2" charset="0"/>
              </a:rPr>
              <a:t>Virtual Round Table Series</a:t>
            </a:r>
            <a:endParaRPr lang="en-US"/>
          </a:p>
        </p:txBody>
      </p:sp>
      <p:sp>
        <p:nvSpPr>
          <p:cNvPr id="8" name="Title 1">
            <a:extLst>
              <a:ext uri="{FF2B5EF4-FFF2-40B4-BE49-F238E27FC236}">
                <a16:creationId xmlns:a16="http://schemas.microsoft.com/office/drawing/2014/main" id="{AE0FA815-BE14-F14C-9EE9-5A035130924D}"/>
              </a:ext>
            </a:extLst>
          </p:cNvPr>
          <p:cNvSpPr txBox="1">
            <a:spLocks/>
          </p:cNvSpPr>
          <p:nvPr/>
        </p:nvSpPr>
        <p:spPr>
          <a:xfrm>
            <a:off x="2747184" y="5042622"/>
            <a:ext cx="4519604" cy="14311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a:solidFill>
                  <a:srgbClr val="449EBA"/>
                </a:solidFill>
                <a:latin typeface="Roboto"/>
                <a:ea typeface="Roboto"/>
              </a:rPr>
              <a:t>Sonali Shah</a:t>
            </a:r>
            <a:br>
              <a:rPr lang="en-US" sz="1600">
                <a:latin typeface="Roboto"/>
                <a:ea typeface="Roboto"/>
              </a:rPr>
            </a:br>
            <a:r>
              <a:rPr lang="en-US" sz="1600">
                <a:solidFill>
                  <a:srgbClr val="449EBA"/>
                </a:solidFill>
                <a:latin typeface="Roboto"/>
                <a:ea typeface="Roboto"/>
              </a:rPr>
              <a:t>Head of Marketing</a:t>
            </a:r>
            <a:br>
              <a:rPr lang="en-US" sz="1600">
                <a:latin typeface="Roboto"/>
                <a:ea typeface="Roboto"/>
              </a:rPr>
            </a:br>
            <a:r>
              <a:rPr lang="en-US" sz="1600">
                <a:solidFill>
                  <a:srgbClr val="449EBA"/>
                </a:solidFill>
                <a:latin typeface="Roboto"/>
                <a:ea typeface="Roboto"/>
              </a:rPr>
              <a:t>Visual Media Alliance</a:t>
            </a:r>
            <a:endParaRPr lang="en-US" sz="1800">
              <a:solidFill>
                <a:srgbClr val="449EBA"/>
              </a:solidFill>
              <a:latin typeface="Roboto"/>
              <a:ea typeface="Roboto"/>
            </a:endParaRPr>
          </a:p>
        </p:txBody>
      </p:sp>
      <p:pic>
        <p:nvPicPr>
          <p:cNvPr id="11" name="Picture 10">
            <a:extLst>
              <a:ext uri="{FF2B5EF4-FFF2-40B4-BE49-F238E27FC236}">
                <a16:creationId xmlns:a16="http://schemas.microsoft.com/office/drawing/2014/main" id="{1C1F7B7A-0295-B647-8F5B-BEB612C673F6}"/>
              </a:ext>
            </a:extLst>
          </p:cNvPr>
          <p:cNvPicPr>
            <a:picLocks noChangeAspect="1"/>
          </p:cNvPicPr>
          <p:nvPr/>
        </p:nvPicPr>
        <p:blipFill rotWithShape="1">
          <a:blip r:embed="rId3"/>
          <a:srcRect l="20000" t="20500" r="19667" b="20500"/>
          <a:stretch/>
        </p:blipFill>
        <p:spPr>
          <a:xfrm>
            <a:off x="815172" y="1980679"/>
            <a:ext cx="2036495" cy="1991489"/>
          </a:xfrm>
          <a:prstGeom prst="rect">
            <a:avLst/>
          </a:prstGeom>
        </p:spPr>
      </p:pic>
      <p:pic>
        <p:nvPicPr>
          <p:cNvPr id="16" name="Picture 15">
            <a:extLst>
              <a:ext uri="{FF2B5EF4-FFF2-40B4-BE49-F238E27FC236}">
                <a16:creationId xmlns:a16="http://schemas.microsoft.com/office/drawing/2014/main" id="{9A4A6130-AFDF-6D4A-AAB0-A361117CC80F}"/>
              </a:ext>
            </a:extLst>
          </p:cNvPr>
          <p:cNvPicPr>
            <a:picLocks noChangeAspect="1"/>
          </p:cNvPicPr>
          <p:nvPr/>
        </p:nvPicPr>
        <p:blipFill>
          <a:blip r:embed="rId4"/>
          <a:stretch>
            <a:fillRect/>
          </a:stretch>
        </p:blipFill>
        <p:spPr>
          <a:xfrm>
            <a:off x="9819209" y="564535"/>
            <a:ext cx="1775354" cy="887677"/>
          </a:xfrm>
          <a:prstGeom prst="rect">
            <a:avLst/>
          </a:prstGeom>
        </p:spPr>
      </p:pic>
      <p:pic>
        <p:nvPicPr>
          <p:cNvPr id="17" name="Picture 16">
            <a:extLst>
              <a:ext uri="{FF2B5EF4-FFF2-40B4-BE49-F238E27FC236}">
                <a16:creationId xmlns:a16="http://schemas.microsoft.com/office/drawing/2014/main" id="{8808A19E-60F4-0D4B-A798-D600D5CA7057}"/>
              </a:ext>
            </a:extLst>
          </p:cNvPr>
          <p:cNvPicPr>
            <a:picLocks noChangeAspect="1"/>
          </p:cNvPicPr>
          <p:nvPr/>
        </p:nvPicPr>
        <p:blipFill>
          <a:blip r:embed="rId5"/>
          <a:stretch>
            <a:fillRect/>
          </a:stretch>
        </p:blipFill>
        <p:spPr>
          <a:xfrm>
            <a:off x="8245875" y="4605122"/>
            <a:ext cx="1799384" cy="1799384"/>
          </a:xfrm>
          <a:prstGeom prst="rect">
            <a:avLst/>
          </a:prstGeom>
        </p:spPr>
      </p:pic>
    </p:spTree>
    <p:extLst>
      <p:ext uri="{BB962C8B-B14F-4D97-AF65-F5344CB8AC3E}">
        <p14:creationId xmlns:p14="http://schemas.microsoft.com/office/powerpoint/2010/main" val="141986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613D64-C8B2-9E47-B00C-728F192E915F}"/>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a:solidFill>
                  <a:schemeClr val="tx1">
                    <a:lumMod val="65000"/>
                    <a:lumOff val="35000"/>
                  </a:schemeClr>
                </a:solidFill>
                <a:latin typeface="Roboto"/>
                <a:ea typeface="Roboto"/>
                <a:cs typeface="Roboto"/>
              </a:rPr>
              <a:t>VMA Example</a:t>
            </a:r>
            <a:endParaRPr lang="en-US">
              <a:solidFill>
                <a:schemeClr val="tx1">
                  <a:lumMod val="65000"/>
                  <a:lumOff val="35000"/>
                </a:schemeClr>
              </a:solidFill>
            </a:endParaRPr>
          </a:p>
        </p:txBody>
      </p:sp>
      <p:sp>
        <p:nvSpPr>
          <p:cNvPr id="184" name="Rectangle 183">
            <a:extLst>
              <a:ext uri="{FF2B5EF4-FFF2-40B4-BE49-F238E27FC236}">
                <a16:creationId xmlns:a16="http://schemas.microsoft.com/office/drawing/2014/main" id="{85463DA1-BAC2-4943-BC81-3E9183068A1B}"/>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F28FA5-9938-4B24-807C-8C77D3AC5B98}"/>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grpSp>
        <p:nvGrpSpPr>
          <p:cNvPr id="159" name="Graphic 43">
            <a:extLst>
              <a:ext uri="{FF2B5EF4-FFF2-40B4-BE49-F238E27FC236}">
                <a16:creationId xmlns:a16="http://schemas.microsoft.com/office/drawing/2014/main" id="{8C8CF741-B18F-3A43-ABB1-983A7C39ABC5}"/>
              </a:ext>
            </a:extLst>
          </p:cNvPr>
          <p:cNvGrpSpPr/>
          <p:nvPr/>
        </p:nvGrpSpPr>
        <p:grpSpPr>
          <a:xfrm>
            <a:off x="11340844" y="4449005"/>
            <a:ext cx="596806" cy="587096"/>
            <a:chOff x="2108641" y="611571"/>
            <a:chExt cx="4876800" cy="4797456"/>
          </a:xfrm>
          <a:solidFill>
            <a:schemeClr val="bg1"/>
          </a:solidFill>
        </p:grpSpPr>
        <p:sp>
          <p:nvSpPr>
            <p:cNvPr id="174" name="Graphic 43">
              <a:extLst>
                <a:ext uri="{FF2B5EF4-FFF2-40B4-BE49-F238E27FC236}">
                  <a16:creationId xmlns:a16="http://schemas.microsoft.com/office/drawing/2014/main" id="{2A0E71BF-D476-264A-84C6-203872DD827B}"/>
                </a:ext>
              </a:extLst>
            </p:cNvPr>
            <p:cNvSpPr/>
            <p:nvPr/>
          </p:nvSpPr>
          <p:spPr>
            <a:xfrm>
              <a:off x="2108641" y="611571"/>
              <a:ext cx="4876800" cy="4797456"/>
            </a:xfrm>
            <a:custGeom>
              <a:avLst/>
              <a:gdLst>
                <a:gd name="connsiteX0" fmla="*/ 4805363 w 4876800"/>
                <a:gd name="connsiteY0" fmla="*/ 3047810 h 4797456"/>
                <a:gd name="connsiteX1" fmla="*/ 4876800 w 4876800"/>
                <a:gd name="connsiteY1" fmla="*/ 2976372 h 4797456"/>
                <a:gd name="connsiteX2" fmla="*/ 4876800 w 4876800"/>
                <a:gd name="connsiteY2" fmla="*/ 1868519 h 4797456"/>
                <a:gd name="connsiteX3" fmla="*/ 4847968 w 4876800"/>
                <a:gd name="connsiteY3" fmla="*/ 1811169 h 4797456"/>
                <a:gd name="connsiteX4" fmla="*/ 4033838 w 4876800"/>
                <a:gd name="connsiteY4" fmla="*/ 1206332 h 4797456"/>
                <a:gd name="connsiteX5" fmla="*/ 4033838 w 4876800"/>
                <a:gd name="connsiteY5" fmla="*/ 325469 h 4797456"/>
                <a:gd name="connsiteX6" fmla="*/ 3708368 w 4876800"/>
                <a:gd name="connsiteY6" fmla="*/ 0 h 4797456"/>
                <a:gd name="connsiteX7" fmla="*/ 2542413 w 4876800"/>
                <a:gd name="connsiteY7" fmla="*/ 0 h 4797456"/>
                <a:gd name="connsiteX8" fmla="*/ 2470976 w 4876800"/>
                <a:gd name="connsiteY8" fmla="*/ 71438 h 4797456"/>
                <a:gd name="connsiteX9" fmla="*/ 2542413 w 4876800"/>
                <a:gd name="connsiteY9" fmla="*/ 142875 h 4797456"/>
                <a:gd name="connsiteX10" fmla="*/ 3708368 w 4876800"/>
                <a:gd name="connsiteY10" fmla="*/ 142875 h 4797456"/>
                <a:gd name="connsiteX11" fmla="*/ 3890963 w 4876800"/>
                <a:gd name="connsiteY11" fmla="*/ 325469 h 4797456"/>
                <a:gd name="connsiteX12" fmla="*/ 3890963 w 4876800"/>
                <a:gd name="connsiteY12" fmla="*/ 2576360 h 4797456"/>
                <a:gd name="connsiteX13" fmla="*/ 3151070 w 4876800"/>
                <a:gd name="connsiteY13" fmla="*/ 3226041 h 4797456"/>
                <a:gd name="connsiteX14" fmla="*/ 1731874 w 4876800"/>
                <a:gd name="connsiteY14" fmla="*/ 3225889 h 4797456"/>
                <a:gd name="connsiteX15" fmla="*/ 985847 w 4876800"/>
                <a:gd name="connsiteY15" fmla="*/ 2573427 h 4797456"/>
                <a:gd name="connsiteX16" fmla="*/ 985847 w 4876800"/>
                <a:gd name="connsiteY16" fmla="*/ 325469 h 4797456"/>
                <a:gd name="connsiteX17" fmla="*/ 1168441 w 4876800"/>
                <a:gd name="connsiteY17" fmla="*/ 142875 h 4797456"/>
                <a:gd name="connsiteX18" fmla="*/ 2231041 w 4876800"/>
                <a:gd name="connsiteY18" fmla="*/ 142875 h 4797456"/>
                <a:gd name="connsiteX19" fmla="*/ 2302478 w 4876800"/>
                <a:gd name="connsiteY19" fmla="*/ 71438 h 4797456"/>
                <a:gd name="connsiteX20" fmla="*/ 2231041 w 4876800"/>
                <a:gd name="connsiteY20" fmla="*/ 0 h 4797456"/>
                <a:gd name="connsiteX21" fmla="*/ 1168432 w 4876800"/>
                <a:gd name="connsiteY21" fmla="*/ 0 h 4797456"/>
                <a:gd name="connsiteX22" fmla="*/ 842963 w 4876800"/>
                <a:gd name="connsiteY22" fmla="*/ 325469 h 4797456"/>
                <a:gd name="connsiteX23" fmla="*/ 842963 w 4876800"/>
                <a:gd name="connsiteY23" fmla="*/ 1170318 h 4797456"/>
                <a:gd name="connsiteX24" fmla="*/ 27251 w 4876800"/>
                <a:gd name="connsiteY24" fmla="*/ 1812379 h 4797456"/>
                <a:gd name="connsiteX25" fmla="*/ 0 w 4876800"/>
                <a:gd name="connsiteY25" fmla="*/ 1868519 h 4797456"/>
                <a:gd name="connsiteX26" fmla="*/ 0 w 4876800"/>
                <a:gd name="connsiteY26" fmla="*/ 4440269 h 4797456"/>
                <a:gd name="connsiteX27" fmla="*/ 111300 w 4876800"/>
                <a:gd name="connsiteY27" fmla="*/ 4699235 h 4797456"/>
                <a:gd name="connsiteX28" fmla="*/ 357188 w 4876800"/>
                <a:gd name="connsiteY28" fmla="*/ 4797457 h 4797456"/>
                <a:gd name="connsiteX29" fmla="*/ 4519613 w 4876800"/>
                <a:gd name="connsiteY29" fmla="*/ 4797457 h 4797456"/>
                <a:gd name="connsiteX30" fmla="*/ 4765463 w 4876800"/>
                <a:gd name="connsiteY30" fmla="*/ 4699283 h 4797456"/>
                <a:gd name="connsiteX31" fmla="*/ 4876800 w 4876800"/>
                <a:gd name="connsiteY31" fmla="*/ 4440269 h 4797456"/>
                <a:gd name="connsiteX32" fmla="*/ 4876800 w 4876800"/>
                <a:gd name="connsiteY32" fmla="*/ 3287744 h 4797456"/>
                <a:gd name="connsiteX33" fmla="*/ 4805363 w 4876800"/>
                <a:gd name="connsiteY33" fmla="*/ 3216307 h 4797456"/>
                <a:gd name="connsiteX34" fmla="*/ 4733925 w 4876800"/>
                <a:gd name="connsiteY34" fmla="*/ 3287744 h 4797456"/>
                <a:gd name="connsiteX35" fmla="*/ 4733925 w 4876800"/>
                <a:gd name="connsiteY35" fmla="*/ 4440269 h 4797456"/>
                <a:gd name="connsiteX36" fmla="*/ 4707112 w 4876800"/>
                <a:gd name="connsiteY36" fmla="*/ 4544311 h 4797456"/>
                <a:gd name="connsiteX37" fmla="*/ 3286487 w 4876800"/>
                <a:gd name="connsiteY37" fmla="*/ 3297260 h 4797456"/>
                <a:gd name="connsiteX38" fmla="*/ 4733925 w 4876800"/>
                <a:gd name="connsiteY38" fmla="*/ 2026310 h 4797456"/>
                <a:gd name="connsiteX39" fmla="*/ 4733925 w 4876800"/>
                <a:gd name="connsiteY39" fmla="*/ 2976372 h 4797456"/>
                <a:gd name="connsiteX40" fmla="*/ 4805363 w 4876800"/>
                <a:gd name="connsiteY40" fmla="*/ 3047810 h 4797456"/>
                <a:gd name="connsiteX41" fmla="*/ 4033838 w 4876800"/>
                <a:gd name="connsiteY41" fmla="*/ 1384316 h 4797456"/>
                <a:gd name="connsiteX42" fmla="*/ 4691815 w 4876800"/>
                <a:gd name="connsiteY42" fmla="*/ 1873148 h 4797456"/>
                <a:gd name="connsiteX43" fmla="*/ 4033838 w 4876800"/>
                <a:gd name="connsiteY43" fmla="*/ 2450906 h 4797456"/>
                <a:gd name="connsiteX44" fmla="*/ 842963 w 4876800"/>
                <a:gd name="connsiteY44" fmla="*/ 2448459 h 4797456"/>
                <a:gd name="connsiteX45" fmla="*/ 183251 w 4876800"/>
                <a:gd name="connsiteY45" fmla="*/ 1871415 h 4797456"/>
                <a:gd name="connsiteX46" fmla="*/ 842963 w 4876800"/>
                <a:gd name="connsiteY46" fmla="*/ 1352150 h 4797456"/>
                <a:gd name="connsiteX47" fmla="*/ 357188 w 4876800"/>
                <a:gd name="connsiteY47" fmla="*/ 4654582 h 4797456"/>
                <a:gd name="connsiteX48" fmla="*/ 278140 w 4876800"/>
                <a:gd name="connsiteY48" fmla="*/ 4639485 h 4797456"/>
                <a:gd name="connsiteX49" fmla="*/ 1106300 w 4876800"/>
                <a:gd name="connsiteY49" fmla="*/ 3915509 h 4797456"/>
                <a:gd name="connsiteX50" fmla="*/ 1113063 w 4876800"/>
                <a:gd name="connsiteY50" fmla="*/ 3814705 h 4797456"/>
                <a:gd name="connsiteX51" fmla="*/ 1012260 w 4876800"/>
                <a:gd name="connsiteY51" fmla="*/ 3807943 h 4797456"/>
                <a:gd name="connsiteX52" fmla="*/ 169774 w 4876800"/>
                <a:gd name="connsiteY52" fmla="*/ 4544444 h 4797456"/>
                <a:gd name="connsiteX53" fmla="*/ 142875 w 4876800"/>
                <a:gd name="connsiteY53" fmla="*/ 4440269 h 4797456"/>
                <a:gd name="connsiteX54" fmla="*/ 142875 w 4876800"/>
                <a:gd name="connsiteY54" fmla="*/ 2025910 h 4797456"/>
                <a:gd name="connsiteX55" fmla="*/ 867366 w 4876800"/>
                <a:gd name="connsiteY55" fmla="*/ 2659618 h 4797456"/>
                <a:gd name="connsiteX56" fmla="*/ 867375 w 4876800"/>
                <a:gd name="connsiteY56" fmla="*/ 2659628 h 4797456"/>
                <a:gd name="connsiteX57" fmla="*/ 1596438 w 4876800"/>
                <a:gd name="connsiteY57" fmla="*/ 3297250 h 4797456"/>
                <a:gd name="connsiteX58" fmla="*/ 1323632 w 4876800"/>
                <a:gd name="connsiteY58" fmla="*/ 3535709 h 4797456"/>
                <a:gd name="connsiteX59" fmla="*/ 1299210 w 4876800"/>
                <a:gd name="connsiteY59" fmla="*/ 3589592 h 4797456"/>
                <a:gd name="connsiteX60" fmla="*/ 1370648 w 4876800"/>
                <a:gd name="connsiteY60" fmla="*/ 3660981 h 4797456"/>
                <a:gd name="connsiteX61" fmla="*/ 1418892 w 4876800"/>
                <a:gd name="connsiteY61" fmla="*/ 3642198 h 4797456"/>
                <a:gd name="connsiteX62" fmla="*/ 1731731 w 4876800"/>
                <a:gd name="connsiteY62" fmla="*/ 3368754 h 4797456"/>
                <a:gd name="connsiteX63" fmla="*/ 3151527 w 4876800"/>
                <a:gd name="connsiteY63" fmla="*/ 3368897 h 4797456"/>
                <a:gd name="connsiteX64" fmla="*/ 4598880 w 4876800"/>
                <a:gd name="connsiteY64" fmla="*/ 4639399 h 4797456"/>
                <a:gd name="connsiteX65" fmla="*/ 4519613 w 4876800"/>
                <a:gd name="connsiteY65" fmla="*/ 4654573 h 4797456"/>
                <a:gd name="connsiteX66" fmla="*/ 357188 w 4876800"/>
                <a:gd name="connsiteY66" fmla="*/ 4654573 h 47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76800" h="4797456">
                  <a:moveTo>
                    <a:pt x="4805363" y="3047810"/>
                  </a:moveTo>
                  <a:cubicBezTo>
                    <a:pt x="4844825" y="3047810"/>
                    <a:pt x="4876800" y="3015825"/>
                    <a:pt x="4876800" y="2976372"/>
                  </a:cubicBezTo>
                  <a:lnTo>
                    <a:pt x="4876800" y="1868519"/>
                  </a:lnTo>
                  <a:cubicBezTo>
                    <a:pt x="4876800" y="1845917"/>
                    <a:pt x="4866104" y="1824657"/>
                    <a:pt x="4847968" y="1811169"/>
                  </a:cubicBezTo>
                  <a:lnTo>
                    <a:pt x="4033838" y="1206332"/>
                  </a:lnTo>
                  <a:lnTo>
                    <a:pt x="4033838" y="325469"/>
                  </a:lnTo>
                  <a:cubicBezTo>
                    <a:pt x="4033838" y="146009"/>
                    <a:pt x="3887838" y="0"/>
                    <a:pt x="3708368" y="0"/>
                  </a:cubicBezTo>
                  <a:lnTo>
                    <a:pt x="2542413" y="0"/>
                  </a:lnTo>
                  <a:cubicBezTo>
                    <a:pt x="2502951" y="0"/>
                    <a:pt x="2470976" y="31985"/>
                    <a:pt x="2470976" y="71438"/>
                  </a:cubicBezTo>
                  <a:cubicBezTo>
                    <a:pt x="2470976" y="110890"/>
                    <a:pt x="2502951" y="142875"/>
                    <a:pt x="2542413" y="142875"/>
                  </a:cubicBezTo>
                  <a:lnTo>
                    <a:pt x="3708368" y="142875"/>
                  </a:lnTo>
                  <a:cubicBezTo>
                    <a:pt x="3809048" y="142875"/>
                    <a:pt x="3890963" y="224790"/>
                    <a:pt x="3890963" y="325469"/>
                  </a:cubicBezTo>
                  <a:lnTo>
                    <a:pt x="3890963" y="2576360"/>
                  </a:lnTo>
                  <a:lnTo>
                    <a:pt x="3151070" y="3226041"/>
                  </a:lnTo>
                  <a:cubicBezTo>
                    <a:pt x="2856405" y="3227965"/>
                    <a:pt x="1903667" y="3226232"/>
                    <a:pt x="1731874" y="3225889"/>
                  </a:cubicBezTo>
                  <a:lnTo>
                    <a:pt x="985847" y="2573427"/>
                  </a:lnTo>
                  <a:lnTo>
                    <a:pt x="985847" y="325469"/>
                  </a:lnTo>
                  <a:cubicBezTo>
                    <a:pt x="985847" y="224790"/>
                    <a:pt x="1067762" y="142875"/>
                    <a:pt x="1168441" y="142875"/>
                  </a:cubicBezTo>
                  <a:lnTo>
                    <a:pt x="2231041" y="142875"/>
                  </a:lnTo>
                  <a:cubicBezTo>
                    <a:pt x="2270503" y="142875"/>
                    <a:pt x="2302478" y="110890"/>
                    <a:pt x="2302478" y="71438"/>
                  </a:cubicBezTo>
                  <a:cubicBezTo>
                    <a:pt x="2302478" y="31985"/>
                    <a:pt x="2270503" y="0"/>
                    <a:pt x="2231041" y="0"/>
                  </a:cubicBezTo>
                  <a:lnTo>
                    <a:pt x="1168432" y="0"/>
                  </a:lnTo>
                  <a:cubicBezTo>
                    <a:pt x="988962" y="0"/>
                    <a:pt x="842963" y="146009"/>
                    <a:pt x="842963" y="325469"/>
                  </a:cubicBezTo>
                  <a:lnTo>
                    <a:pt x="842963" y="1170318"/>
                  </a:lnTo>
                  <a:lnTo>
                    <a:pt x="27251" y="1812379"/>
                  </a:lnTo>
                  <a:cubicBezTo>
                    <a:pt x="10049" y="1825933"/>
                    <a:pt x="0" y="1846621"/>
                    <a:pt x="0" y="1868519"/>
                  </a:cubicBezTo>
                  <a:lnTo>
                    <a:pt x="0" y="4440269"/>
                  </a:lnTo>
                  <a:cubicBezTo>
                    <a:pt x="0" y="4537796"/>
                    <a:pt x="40586" y="4632208"/>
                    <a:pt x="111300" y="4699235"/>
                  </a:cubicBezTo>
                  <a:cubicBezTo>
                    <a:pt x="178003" y="4762567"/>
                    <a:pt x="265328" y="4797457"/>
                    <a:pt x="357188" y="4797457"/>
                  </a:cubicBezTo>
                  <a:lnTo>
                    <a:pt x="4519613" y="4797457"/>
                  </a:lnTo>
                  <a:cubicBezTo>
                    <a:pt x="4611481" y="4797457"/>
                    <a:pt x="4698806" y="4762576"/>
                    <a:pt x="4765463" y="4699283"/>
                  </a:cubicBezTo>
                  <a:cubicBezTo>
                    <a:pt x="4836224" y="4632208"/>
                    <a:pt x="4876800" y="4537796"/>
                    <a:pt x="4876800" y="4440269"/>
                  </a:cubicBezTo>
                  <a:lnTo>
                    <a:pt x="4876800" y="3287744"/>
                  </a:lnTo>
                  <a:cubicBezTo>
                    <a:pt x="4876800" y="3248292"/>
                    <a:pt x="4844825" y="3216307"/>
                    <a:pt x="4805363" y="3216307"/>
                  </a:cubicBezTo>
                  <a:cubicBezTo>
                    <a:pt x="4765901" y="3216307"/>
                    <a:pt x="4733925" y="3248292"/>
                    <a:pt x="4733925" y="3287744"/>
                  </a:cubicBezTo>
                  <a:lnTo>
                    <a:pt x="4733925" y="4440269"/>
                  </a:lnTo>
                  <a:cubicBezTo>
                    <a:pt x="4733925" y="4477417"/>
                    <a:pt x="4724629" y="4512926"/>
                    <a:pt x="4707112" y="4544311"/>
                  </a:cubicBezTo>
                  <a:lnTo>
                    <a:pt x="3286487" y="3297260"/>
                  </a:lnTo>
                  <a:lnTo>
                    <a:pt x="4733925" y="2026310"/>
                  </a:lnTo>
                  <a:lnTo>
                    <a:pt x="4733925" y="2976372"/>
                  </a:lnTo>
                  <a:cubicBezTo>
                    <a:pt x="4733925" y="3015825"/>
                    <a:pt x="4765901" y="3047810"/>
                    <a:pt x="4805363" y="3047810"/>
                  </a:cubicBezTo>
                  <a:close/>
                  <a:moveTo>
                    <a:pt x="4033838" y="1384316"/>
                  </a:moveTo>
                  <a:lnTo>
                    <a:pt x="4691815" y="1873148"/>
                  </a:lnTo>
                  <a:lnTo>
                    <a:pt x="4033838" y="2450906"/>
                  </a:lnTo>
                  <a:close/>
                  <a:moveTo>
                    <a:pt x="842963" y="2448459"/>
                  </a:moveTo>
                  <a:lnTo>
                    <a:pt x="183251" y="1871415"/>
                  </a:lnTo>
                  <a:lnTo>
                    <a:pt x="842963" y="1352150"/>
                  </a:lnTo>
                  <a:close/>
                  <a:moveTo>
                    <a:pt x="357188" y="4654582"/>
                  </a:moveTo>
                  <a:cubicBezTo>
                    <a:pt x="329765" y="4654582"/>
                    <a:pt x="303028" y="4649381"/>
                    <a:pt x="278140" y="4639485"/>
                  </a:cubicBezTo>
                  <a:lnTo>
                    <a:pt x="1106300" y="3915509"/>
                  </a:lnTo>
                  <a:cubicBezTo>
                    <a:pt x="1135999" y="3889543"/>
                    <a:pt x="1139038" y="3844414"/>
                    <a:pt x="1113063" y="3814705"/>
                  </a:cubicBezTo>
                  <a:cubicBezTo>
                    <a:pt x="1087098" y="3784997"/>
                    <a:pt x="1041968" y="3781977"/>
                    <a:pt x="1012260" y="3807943"/>
                  </a:cubicBezTo>
                  <a:lnTo>
                    <a:pt x="169774" y="4544444"/>
                  </a:lnTo>
                  <a:cubicBezTo>
                    <a:pt x="152200" y="4513031"/>
                    <a:pt x="142875" y="4477474"/>
                    <a:pt x="142875" y="4440269"/>
                  </a:cubicBezTo>
                  <a:lnTo>
                    <a:pt x="142875" y="2025910"/>
                  </a:lnTo>
                  <a:lnTo>
                    <a:pt x="867366" y="2659618"/>
                  </a:lnTo>
                  <a:cubicBezTo>
                    <a:pt x="867366" y="2659618"/>
                    <a:pt x="867375" y="2659628"/>
                    <a:pt x="867375" y="2659628"/>
                  </a:cubicBezTo>
                  <a:lnTo>
                    <a:pt x="1596438" y="3297250"/>
                  </a:lnTo>
                  <a:lnTo>
                    <a:pt x="1323632" y="3535709"/>
                  </a:lnTo>
                  <a:cubicBezTo>
                    <a:pt x="1308106" y="3549272"/>
                    <a:pt x="1299210" y="3568979"/>
                    <a:pt x="1299210" y="3589592"/>
                  </a:cubicBezTo>
                  <a:cubicBezTo>
                    <a:pt x="1299210" y="3629044"/>
                    <a:pt x="1331186" y="3660981"/>
                    <a:pt x="1370648" y="3660981"/>
                  </a:cubicBezTo>
                  <a:cubicBezTo>
                    <a:pt x="1389250" y="3660981"/>
                    <a:pt x="1406185" y="3653857"/>
                    <a:pt x="1418892" y="3642198"/>
                  </a:cubicBezTo>
                  <a:lnTo>
                    <a:pt x="1731731" y="3368754"/>
                  </a:lnTo>
                  <a:cubicBezTo>
                    <a:pt x="1904381" y="3369088"/>
                    <a:pt x="2855452" y="3370831"/>
                    <a:pt x="3151527" y="3368897"/>
                  </a:cubicBezTo>
                  <a:lnTo>
                    <a:pt x="4598880" y="4639399"/>
                  </a:lnTo>
                  <a:cubicBezTo>
                    <a:pt x="4573934" y="4649353"/>
                    <a:pt x="4547111" y="4654573"/>
                    <a:pt x="4519613" y="4654573"/>
                  </a:cubicBezTo>
                  <a:lnTo>
                    <a:pt x="357188" y="4654573"/>
                  </a:lnTo>
                  <a:close/>
                </a:path>
              </a:pathLst>
            </a:custGeom>
            <a:grpFill/>
            <a:ln w="3175" cap="flat">
              <a:solidFill>
                <a:schemeClr val="bg1"/>
              </a:solidFill>
              <a:prstDash val="solid"/>
              <a:miter/>
            </a:ln>
          </p:spPr>
          <p:txBody>
            <a:bodyPr rtlCol="0" anchor="ctr"/>
            <a:lstStyle/>
            <a:p>
              <a:endParaRPr lang="en-US"/>
            </a:p>
          </p:txBody>
        </p:sp>
        <p:sp>
          <p:nvSpPr>
            <p:cNvPr id="175" name="Graphic 43">
              <a:extLst>
                <a:ext uri="{FF2B5EF4-FFF2-40B4-BE49-F238E27FC236}">
                  <a16:creationId xmlns:a16="http://schemas.microsoft.com/office/drawing/2014/main" id="{ABE8E3CD-6C3D-154E-99BD-E8B45FC8AB1A}"/>
                </a:ext>
              </a:extLst>
            </p:cNvPr>
            <p:cNvSpPr/>
            <p:nvPr/>
          </p:nvSpPr>
          <p:spPr>
            <a:xfrm>
              <a:off x="3290275" y="1149867"/>
              <a:ext cx="2003774" cy="2123065"/>
            </a:xfrm>
            <a:custGeom>
              <a:avLst/>
              <a:gdLst>
                <a:gd name="connsiteX0" fmla="*/ 591531 w 2003774"/>
                <a:gd name="connsiteY0" fmla="*/ 2123065 h 2123065"/>
                <a:gd name="connsiteX1" fmla="*/ 834742 w 2003774"/>
                <a:gd name="connsiteY1" fmla="*/ 1879854 h 2123065"/>
                <a:gd name="connsiteX2" fmla="*/ 834742 w 2003774"/>
                <a:gd name="connsiteY2" fmla="*/ 1359618 h 2123065"/>
                <a:gd name="connsiteX3" fmla="*/ 913447 w 2003774"/>
                <a:gd name="connsiteY3" fmla="*/ 1359618 h 2123065"/>
                <a:gd name="connsiteX4" fmla="*/ 1579798 w 2003774"/>
                <a:gd name="connsiteY4" fmla="*/ 1692793 h 2123065"/>
                <a:gd name="connsiteX5" fmla="*/ 1789195 w 2003774"/>
                <a:gd name="connsiteY5" fmla="*/ 1860633 h 2123065"/>
                <a:gd name="connsiteX6" fmla="*/ 2003774 w 2003774"/>
                <a:gd name="connsiteY6" fmla="*/ 1646053 h 2123065"/>
                <a:gd name="connsiteX7" fmla="*/ 2003774 w 2003774"/>
                <a:gd name="connsiteY7" fmla="*/ 214589 h 2123065"/>
                <a:gd name="connsiteX8" fmla="*/ 1789195 w 2003774"/>
                <a:gd name="connsiteY8" fmla="*/ 0 h 2123065"/>
                <a:gd name="connsiteX9" fmla="*/ 1579798 w 2003774"/>
                <a:gd name="connsiteY9" fmla="*/ 167840 h 2123065"/>
                <a:gd name="connsiteX10" fmla="*/ 913447 w 2003774"/>
                <a:gd name="connsiteY10" fmla="*/ 501015 h 2123065"/>
                <a:gd name="connsiteX11" fmla="*/ 429301 w 2003774"/>
                <a:gd name="connsiteY11" fmla="*/ 501015 h 2123065"/>
                <a:gd name="connsiteX12" fmla="*/ 0 w 2003774"/>
                <a:gd name="connsiteY12" fmla="*/ 930316 h 2123065"/>
                <a:gd name="connsiteX13" fmla="*/ 348320 w 2003774"/>
                <a:gd name="connsiteY13" fmla="*/ 1351855 h 2123065"/>
                <a:gd name="connsiteX14" fmla="*/ 348320 w 2003774"/>
                <a:gd name="connsiteY14" fmla="*/ 1879854 h 2123065"/>
                <a:gd name="connsiteX15" fmla="*/ 591531 w 2003774"/>
                <a:gd name="connsiteY15" fmla="*/ 2123065 h 2123065"/>
                <a:gd name="connsiteX16" fmla="*/ 691867 w 2003774"/>
                <a:gd name="connsiteY16" fmla="*/ 1879854 h 2123065"/>
                <a:gd name="connsiteX17" fmla="*/ 591531 w 2003774"/>
                <a:gd name="connsiteY17" fmla="*/ 1980190 h 2123065"/>
                <a:gd name="connsiteX18" fmla="*/ 491195 w 2003774"/>
                <a:gd name="connsiteY18" fmla="*/ 1879854 h 2123065"/>
                <a:gd name="connsiteX19" fmla="*/ 491195 w 2003774"/>
                <a:gd name="connsiteY19" fmla="*/ 1359618 h 2123065"/>
                <a:gd name="connsiteX20" fmla="*/ 691867 w 2003774"/>
                <a:gd name="connsiteY20" fmla="*/ 1359618 h 2123065"/>
                <a:gd name="connsiteX21" fmla="*/ 1789186 w 2003774"/>
                <a:gd name="connsiteY21" fmla="*/ 142875 h 2123065"/>
                <a:gd name="connsiteX22" fmla="*/ 1860890 w 2003774"/>
                <a:gd name="connsiteY22" fmla="*/ 214589 h 2123065"/>
                <a:gd name="connsiteX23" fmla="*/ 1860890 w 2003774"/>
                <a:gd name="connsiteY23" fmla="*/ 1646053 h 2123065"/>
                <a:gd name="connsiteX24" fmla="*/ 1789186 w 2003774"/>
                <a:gd name="connsiteY24" fmla="*/ 1717758 h 2123065"/>
                <a:gd name="connsiteX25" fmla="*/ 1717481 w 2003774"/>
                <a:gd name="connsiteY25" fmla="*/ 1646053 h 2123065"/>
                <a:gd name="connsiteX26" fmla="*/ 1717481 w 2003774"/>
                <a:gd name="connsiteY26" fmla="*/ 214589 h 2123065"/>
                <a:gd name="connsiteX27" fmla="*/ 1789186 w 2003774"/>
                <a:gd name="connsiteY27" fmla="*/ 142875 h 2123065"/>
                <a:gd name="connsiteX28" fmla="*/ 1574606 w 2003774"/>
                <a:gd name="connsiteY28" fmla="*/ 1530458 h 2123065"/>
                <a:gd name="connsiteX29" fmla="*/ 1001744 w 2003774"/>
                <a:gd name="connsiteY29" fmla="*/ 1244032 h 2123065"/>
                <a:gd name="connsiteX30" fmla="*/ 1001744 w 2003774"/>
                <a:gd name="connsiteY30" fmla="*/ 616601 h 2123065"/>
                <a:gd name="connsiteX31" fmla="*/ 1574606 w 2003774"/>
                <a:gd name="connsiteY31" fmla="*/ 330175 h 2123065"/>
                <a:gd name="connsiteX32" fmla="*/ 142875 w 2003774"/>
                <a:gd name="connsiteY32" fmla="*/ 930316 h 2123065"/>
                <a:gd name="connsiteX33" fmla="*/ 429301 w 2003774"/>
                <a:gd name="connsiteY33" fmla="*/ 643890 h 2123065"/>
                <a:gd name="connsiteX34" fmla="*/ 858879 w 2003774"/>
                <a:gd name="connsiteY34" fmla="*/ 643890 h 2123065"/>
                <a:gd name="connsiteX35" fmla="*/ 858879 w 2003774"/>
                <a:gd name="connsiteY35" fmla="*/ 1216752 h 2123065"/>
                <a:gd name="connsiteX36" fmla="*/ 763314 w 2003774"/>
                <a:gd name="connsiteY36" fmla="*/ 1216752 h 2123065"/>
                <a:gd name="connsiteX37" fmla="*/ 429311 w 2003774"/>
                <a:gd name="connsiteY37" fmla="*/ 1216752 h 2123065"/>
                <a:gd name="connsiteX38" fmla="*/ 142875 w 2003774"/>
                <a:gd name="connsiteY38" fmla="*/ 930316 h 212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3774" h="2123065">
                  <a:moveTo>
                    <a:pt x="591531" y="2123065"/>
                  </a:moveTo>
                  <a:cubicBezTo>
                    <a:pt x="725634" y="2123065"/>
                    <a:pt x="834742" y="2013957"/>
                    <a:pt x="834742" y="1879854"/>
                  </a:cubicBezTo>
                  <a:lnTo>
                    <a:pt x="834742" y="1359618"/>
                  </a:lnTo>
                  <a:lnTo>
                    <a:pt x="913447" y="1359618"/>
                  </a:lnTo>
                  <a:lnTo>
                    <a:pt x="1579798" y="1692793"/>
                  </a:lnTo>
                  <a:cubicBezTo>
                    <a:pt x="1601200" y="1788700"/>
                    <a:pt x="1686925" y="1860633"/>
                    <a:pt x="1789195" y="1860633"/>
                  </a:cubicBezTo>
                  <a:cubicBezTo>
                    <a:pt x="1907515" y="1860633"/>
                    <a:pt x="2003774" y="1764373"/>
                    <a:pt x="2003774" y="1646053"/>
                  </a:cubicBezTo>
                  <a:lnTo>
                    <a:pt x="2003774" y="214589"/>
                  </a:lnTo>
                  <a:cubicBezTo>
                    <a:pt x="2003774" y="96269"/>
                    <a:pt x="1907515" y="0"/>
                    <a:pt x="1789195" y="0"/>
                  </a:cubicBezTo>
                  <a:cubicBezTo>
                    <a:pt x="1686935" y="0"/>
                    <a:pt x="1601200" y="71933"/>
                    <a:pt x="1579798" y="167840"/>
                  </a:cubicBezTo>
                  <a:lnTo>
                    <a:pt x="913447" y="501015"/>
                  </a:lnTo>
                  <a:lnTo>
                    <a:pt x="429301" y="501015"/>
                  </a:lnTo>
                  <a:cubicBezTo>
                    <a:pt x="192576" y="501015"/>
                    <a:pt x="0" y="693601"/>
                    <a:pt x="0" y="930316"/>
                  </a:cubicBezTo>
                  <a:cubicBezTo>
                    <a:pt x="0" y="1139352"/>
                    <a:pt x="150200" y="1313869"/>
                    <a:pt x="348320" y="1351855"/>
                  </a:cubicBezTo>
                  <a:lnTo>
                    <a:pt x="348320" y="1879854"/>
                  </a:lnTo>
                  <a:cubicBezTo>
                    <a:pt x="348320" y="2013966"/>
                    <a:pt x="457429" y="2123065"/>
                    <a:pt x="591531" y="2123065"/>
                  </a:cubicBezTo>
                  <a:close/>
                  <a:moveTo>
                    <a:pt x="691867" y="1879854"/>
                  </a:moveTo>
                  <a:cubicBezTo>
                    <a:pt x="691867" y="1935185"/>
                    <a:pt x="646852" y="1980190"/>
                    <a:pt x="591531" y="1980190"/>
                  </a:cubicBezTo>
                  <a:cubicBezTo>
                    <a:pt x="536210" y="1980190"/>
                    <a:pt x="491195" y="1935175"/>
                    <a:pt x="491195" y="1879854"/>
                  </a:cubicBezTo>
                  <a:lnTo>
                    <a:pt x="491195" y="1359618"/>
                  </a:lnTo>
                  <a:lnTo>
                    <a:pt x="691867" y="1359618"/>
                  </a:lnTo>
                  <a:close/>
                  <a:moveTo>
                    <a:pt x="1789186" y="142875"/>
                  </a:moveTo>
                  <a:cubicBezTo>
                    <a:pt x="1828724" y="142875"/>
                    <a:pt x="1860890" y="175041"/>
                    <a:pt x="1860890" y="214589"/>
                  </a:cubicBezTo>
                  <a:lnTo>
                    <a:pt x="1860890" y="1646053"/>
                  </a:lnTo>
                  <a:cubicBezTo>
                    <a:pt x="1860890" y="1685592"/>
                    <a:pt x="1828724" y="1717758"/>
                    <a:pt x="1789186" y="1717758"/>
                  </a:cubicBezTo>
                  <a:cubicBezTo>
                    <a:pt x="1749647" y="1717758"/>
                    <a:pt x="1717481" y="1685592"/>
                    <a:pt x="1717481" y="1646053"/>
                  </a:cubicBezTo>
                  <a:lnTo>
                    <a:pt x="1717481" y="214589"/>
                  </a:lnTo>
                  <a:cubicBezTo>
                    <a:pt x="1717481" y="175041"/>
                    <a:pt x="1749647" y="142875"/>
                    <a:pt x="1789186" y="142875"/>
                  </a:cubicBezTo>
                  <a:close/>
                  <a:moveTo>
                    <a:pt x="1574606" y="1530458"/>
                  </a:moveTo>
                  <a:lnTo>
                    <a:pt x="1001744" y="1244032"/>
                  </a:lnTo>
                  <a:lnTo>
                    <a:pt x="1001744" y="616601"/>
                  </a:lnTo>
                  <a:lnTo>
                    <a:pt x="1574606" y="330175"/>
                  </a:lnTo>
                  <a:close/>
                  <a:moveTo>
                    <a:pt x="142875" y="930316"/>
                  </a:moveTo>
                  <a:cubicBezTo>
                    <a:pt x="142875" y="772373"/>
                    <a:pt x="271367" y="643890"/>
                    <a:pt x="429301" y="643890"/>
                  </a:cubicBezTo>
                  <a:lnTo>
                    <a:pt x="858879" y="643890"/>
                  </a:lnTo>
                  <a:lnTo>
                    <a:pt x="858879" y="1216752"/>
                  </a:lnTo>
                  <a:lnTo>
                    <a:pt x="763314" y="1216752"/>
                  </a:lnTo>
                  <a:lnTo>
                    <a:pt x="429311" y="1216752"/>
                  </a:lnTo>
                  <a:cubicBezTo>
                    <a:pt x="271367" y="1216743"/>
                    <a:pt x="142875" y="1088260"/>
                    <a:pt x="142875" y="930316"/>
                  </a:cubicBezTo>
                  <a:close/>
                </a:path>
              </a:pathLst>
            </a:custGeom>
            <a:grpFill/>
            <a:ln w="3175" cap="flat">
              <a:solidFill>
                <a:schemeClr val="bg1"/>
              </a:solidFill>
              <a:prstDash val="solid"/>
              <a:miter/>
            </a:ln>
          </p:spPr>
          <p:txBody>
            <a:bodyPr rtlCol="0" anchor="ctr"/>
            <a:lstStyle/>
            <a:p>
              <a:endParaRPr lang="en-US"/>
            </a:p>
          </p:txBody>
        </p:sp>
        <p:sp>
          <p:nvSpPr>
            <p:cNvPr id="176" name="Graphic 43">
              <a:extLst>
                <a:ext uri="{FF2B5EF4-FFF2-40B4-BE49-F238E27FC236}">
                  <a16:creationId xmlns:a16="http://schemas.microsoft.com/office/drawing/2014/main" id="{92D34449-BA00-F449-8E19-DC029F1708B4}"/>
                </a:ext>
              </a:extLst>
            </p:cNvPr>
            <p:cNvSpPr/>
            <p:nvPr/>
          </p:nvSpPr>
          <p:spPr>
            <a:xfrm>
              <a:off x="5393731" y="1331978"/>
              <a:ext cx="410085" cy="410077"/>
            </a:xfrm>
            <a:custGeom>
              <a:avLst/>
              <a:gdLst>
                <a:gd name="connsiteX0" fmla="*/ 389160 w 410085"/>
                <a:gd name="connsiteY0" fmla="*/ 20924 h 410077"/>
                <a:gd name="connsiteX1" fmla="*/ 288129 w 410085"/>
                <a:gd name="connsiteY1" fmla="*/ 20924 h 410077"/>
                <a:gd name="connsiteX2" fmla="*/ 20924 w 410085"/>
                <a:gd name="connsiteY2" fmla="*/ 288129 h 410077"/>
                <a:gd name="connsiteX3" fmla="*/ 20924 w 410085"/>
                <a:gd name="connsiteY3" fmla="*/ 389151 h 410077"/>
                <a:gd name="connsiteX4" fmla="*/ 71445 w 410085"/>
                <a:gd name="connsiteY4" fmla="*/ 410077 h 410077"/>
                <a:gd name="connsiteX5" fmla="*/ 121965 w 410085"/>
                <a:gd name="connsiteY5" fmla="*/ 389151 h 410077"/>
                <a:gd name="connsiteX6" fmla="*/ 389170 w 410085"/>
                <a:gd name="connsiteY6" fmla="*/ 121946 h 410077"/>
                <a:gd name="connsiteX7" fmla="*/ 389160 w 410085"/>
                <a:gd name="connsiteY7" fmla="*/ 20924 h 4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85" h="410077">
                  <a:moveTo>
                    <a:pt x="389160" y="20924"/>
                  </a:moveTo>
                  <a:cubicBezTo>
                    <a:pt x="361252" y="-6975"/>
                    <a:pt x="316028" y="-6975"/>
                    <a:pt x="288129" y="20924"/>
                  </a:cubicBezTo>
                  <a:lnTo>
                    <a:pt x="20924" y="288129"/>
                  </a:lnTo>
                  <a:cubicBezTo>
                    <a:pt x="-6975" y="316028"/>
                    <a:pt x="-6975" y="361262"/>
                    <a:pt x="20924" y="389151"/>
                  </a:cubicBezTo>
                  <a:cubicBezTo>
                    <a:pt x="34878" y="403096"/>
                    <a:pt x="53166" y="410077"/>
                    <a:pt x="71445" y="410077"/>
                  </a:cubicBezTo>
                  <a:cubicBezTo>
                    <a:pt x="89723" y="410077"/>
                    <a:pt x="108011" y="403105"/>
                    <a:pt x="121965" y="389151"/>
                  </a:cubicBezTo>
                  <a:lnTo>
                    <a:pt x="389170" y="121946"/>
                  </a:lnTo>
                  <a:cubicBezTo>
                    <a:pt x="417059" y="94057"/>
                    <a:pt x="417059" y="48823"/>
                    <a:pt x="389160" y="20924"/>
                  </a:cubicBezTo>
                  <a:close/>
                </a:path>
              </a:pathLst>
            </a:custGeom>
            <a:grpFill/>
            <a:ln w="3175" cap="flat">
              <a:solidFill>
                <a:schemeClr val="bg1"/>
              </a:solidFill>
              <a:prstDash val="solid"/>
              <a:miter/>
            </a:ln>
          </p:spPr>
          <p:txBody>
            <a:bodyPr rtlCol="0" anchor="ctr"/>
            <a:lstStyle/>
            <a:p>
              <a:endParaRPr lang="en-US"/>
            </a:p>
          </p:txBody>
        </p:sp>
        <p:sp>
          <p:nvSpPr>
            <p:cNvPr id="177" name="Graphic 43">
              <a:extLst>
                <a:ext uri="{FF2B5EF4-FFF2-40B4-BE49-F238E27FC236}">
                  <a16:creationId xmlns:a16="http://schemas.microsoft.com/office/drawing/2014/main" id="{63FDF9D0-A7D7-4D47-BFA1-03D0B9FCE255}"/>
                </a:ext>
              </a:extLst>
            </p:cNvPr>
            <p:cNvSpPr/>
            <p:nvPr/>
          </p:nvSpPr>
          <p:spPr>
            <a:xfrm>
              <a:off x="5393732" y="2424467"/>
              <a:ext cx="410092" cy="410077"/>
            </a:xfrm>
            <a:custGeom>
              <a:avLst/>
              <a:gdLst>
                <a:gd name="connsiteX0" fmla="*/ 20923 w 410092"/>
                <a:gd name="connsiteY0" fmla="*/ 121946 h 410077"/>
                <a:gd name="connsiteX1" fmla="*/ 288128 w 410092"/>
                <a:gd name="connsiteY1" fmla="*/ 389151 h 410077"/>
                <a:gd name="connsiteX2" fmla="*/ 338648 w 410092"/>
                <a:gd name="connsiteY2" fmla="*/ 410077 h 410077"/>
                <a:gd name="connsiteX3" fmla="*/ 389169 w 410092"/>
                <a:gd name="connsiteY3" fmla="*/ 389151 h 410077"/>
                <a:gd name="connsiteX4" fmla="*/ 389169 w 410092"/>
                <a:gd name="connsiteY4" fmla="*/ 288129 h 410077"/>
                <a:gd name="connsiteX5" fmla="*/ 121964 w 410092"/>
                <a:gd name="connsiteY5" fmla="*/ 20924 h 410077"/>
                <a:gd name="connsiteX6" fmla="*/ 20932 w 410092"/>
                <a:gd name="connsiteY6" fmla="*/ 20924 h 410077"/>
                <a:gd name="connsiteX7" fmla="*/ 20923 w 410092"/>
                <a:gd name="connsiteY7" fmla="*/ 121946 h 4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92" h="410077">
                  <a:moveTo>
                    <a:pt x="20923" y="121946"/>
                  </a:moveTo>
                  <a:lnTo>
                    <a:pt x="288128" y="389151"/>
                  </a:lnTo>
                  <a:cubicBezTo>
                    <a:pt x="302082" y="403105"/>
                    <a:pt x="320360" y="410077"/>
                    <a:pt x="338648" y="410077"/>
                  </a:cubicBezTo>
                  <a:cubicBezTo>
                    <a:pt x="356927" y="410077"/>
                    <a:pt x="375215" y="403105"/>
                    <a:pt x="389169" y="389151"/>
                  </a:cubicBezTo>
                  <a:cubicBezTo>
                    <a:pt x="417068" y="361252"/>
                    <a:pt x="417068" y="316018"/>
                    <a:pt x="389169" y="288129"/>
                  </a:cubicBezTo>
                  <a:lnTo>
                    <a:pt x="121964" y="20924"/>
                  </a:lnTo>
                  <a:cubicBezTo>
                    <a:pt x="94065" y="-6975"/>
                    <a:pt x="48841" y="-6975"/>
                    <a:pt x="20932" y="20924"/>
                  </a:cubicBezTo>
                  <a:cubicBezTo>
                    <a:pt x="-6976" y="48823"/>
                    <a:pt x="-6976" y="94057"/>
                    <a:pt x="20923" y="121946"/>
                  </a:cubicBezTo>
                  <a:close/>
                </a:path>
              </a:pathLst>
            </a:custGeom>
            <a:grpFill/>
            <a:ln w="3175" cap="flat">
              <a:solidFill>
                <a:schemeClr val="bg1"/>
              </a:solidFill>
              <a:prstDash val="solid"/>
              <a:miter/>
            </a:ln>
          </p:spPr>
          <p:txBody>
            <a:bodyPr rtlCol="0" anchor="ctr"/>
            <a:lstStyle/>
            <a:p>
              <a:endParaRPr lang="en-US"/>
            </a:p>
          </p:txBody>
        </p:sp>
        <p:sp>
          <p:nvSpPr>
            <p:cNvPr id="178" name="Graphic 43">
              <a:extLst>
                <a:ext uri="{FF2B5EF4-FFF2-40B4-BE49-F238E27FC236}">
                  <a16:creationId xmlns:a16="http://schemas.microsoft.com/office/drawing/2014/main" id="{3B01012F-07BF-3746-8F2D-199E10BB19FC}"/>
                </a:ext>
              </a:extLst>
            </p:cNvPr>
            <p:cNvSpPr/>
            <p:nvPr/>
          </p:nvSpPr>
          <p:spPr>
            <a:xfrm>
              <a:off x="5393728" y="2008746"/>
              <a:ext cx="410079" cy="142875"/>
            </a:xfrm>
            <a:custGeom>
              <a:avLst/>
              <a:gdLst>
                <a:gd name="connsiteX0" fmla="*/ 338642 w 410079"/>
                <a:gd name="connsiteY0" fmla="*/ 0 h 142875"/>
                <a:gd name="connsiteX1" fmla="*/ 71438 w 410079"/>
                <a:gd name="connsiteY1" fmla="*/ 0 h 142875"/>
                <a:gd name="connsiteX2" fmla="*/ 0 w 410079"/>
                <a:gd name="connsiteY2" fmla="*/ 71438 h 142875"/>
                <a:gd name="connsiteX3" fmla="*/ 71438 w 410079"/>
                <a:gd name="connsiteY3" fmla="*/ 142875 h 142875"/>
                <a:gd name="connsiteX4" fmla="*/ 338642 w 410079"/>
                <a:gd name="connsiteY4" fmla="*/ 142875 h 142875"/>
                <a:gd name="connsiteX5" fmla="*/ 410080 w 410079"/>
                <a:gd name="connsiteY5" fmla="*/ 71438 h 142875"/>
                <a:gd name="connsiteX6" fmla="*/ 338642 w 41007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79" h="142875">
                  <a:moveTo>
                    <a:pt x="338642" y="0"/>
                  </a:moveTo>
                  <a:lnTo>
                    <a:pt x="71438" y="0"/>
                  </a:lnTo>
                  <a:cubicBezTo>
                    <a:pt x="31975" y="0"/>
                    <a:pt x="0" y="31985"/>
                    <a:pt x="0" y="71438"/>
                  </a:cubicBezTo>
                  <a:cubicBezTo>
                    <a:pt x="0" y="110890"/>
                    <a:pt x="31975" y="142875"/>
                    <a:pt x="71438" y="142875"/>
                  </a:cubicBezTo>
                  <a:lnTo>
                    <a:pt x="338642" y="142875"/>
                  </a:lnTo>
                  <a:cubicBezTo>
                    <a:pt x="378105" y="142875"/>
                    <a:pt x="410080" y="110890"/>
                    <a:pt x="410080" y="71438"/>
                  </a:cubicBezTo>
                  <a:cubicBezTo>
                    <a:pt x="410080" y="31985"/>
                    <a:pt x="378105" y="0"/>
                    <a:pt x="338642" y="0"/>
                  </a:cubicBezTo>
                  <a:close/>
                </a:path>
              </a:pathLst>
            </a:custGeom>
            <a:grpFill/>
            <a:ln w="3175" cap="flat">
              <a:solidFill>
                <a:schemeClr val="bg1"/>
              </a:solid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A05DF382-362E-E36A-14F2-834FE60716FA}"/>
              </a:ext>
            </a:extLst>
          </p:cNvPr>
          <p:cNvSpPr txBox="1"/>
          <p:nvPr/>
        </p:nvSpPr>
        <p:spPr>
          <a:xfrm>
            <a:off x="1006509" y="4124010"/>
            <a:ext cx="10940142"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Calibri"/>
                <a:cs typeface="Calibri"/>
              </a:rPr>
              <a:t>Examples of Optimized Headlines for VMA with CTAs:</a:t>
            </a:r>
          </a:p>
          <a:p>
            <a:pPr marL="342900" indent="-342900">
              <a:lnSpc>
                <a:spcPct val="150000"/>
              </a:lnSpc>
              <a:buFont typeface="Arial"/>
              <a:buChar char="•"/>
            </a:pPr>
            <a:r>
              <a:rPr lang="en-US" sz="2000">
                <a:ea typeface="+mn-lt"/>
                <a:cs typeface="+mn-lt"/>
              </a:rPr>
              <a:t>“Resources for Printers, Graphic Designers, and Creative Professionals | Contact Us for More Info”</a:t>
            </a:r>
            <a:endParaRPr lang="en-US">
              <a:ea typeface="+mn-lt"/>
              <a:cs typeface="+mn-lt"/>
            </a:endParaRPr>
          </a:p>
          <a:p>
            <a:pPr marL="342900" indent="-342900">
              <a:lnSpc>
                <a:spcPct val="150000"/>
              </a:lnSpc>
              <a:buFont typeface="Arial"/>
              <a:buChar char="•"/>
            </a:pPr>
            <a:r>
              <a:rPr lang="en-US" sz="2000">
                <a:ea typeface="+mn-lt"/>
                <a:cs typeface="+mn-lt"/>
              </a:rPr>
              <a:t>“Empowering Visual Media Professionals with Insurance, Marketing, and Community Resources | Get a Quote Today”</a:t>
            </a:r>
            <a:endParaRPr lang="en-US">
              <a:ea typeface="+mn-lt"/>
              <a:cs typeface="+mn-lt"/>
            </a:endParaRPr>
          </a:p>
          <a:p>
            <a:pPr marL="342900" indent="-342900">
              <a:lnSpc>
                <a:spcPct val="150000"/>
              </a:lnSpc>
              <a:buFont typeface="Arial"/>
              <a:buChar char="•"/>
            </a:pPr>
            <a:r>
              <a:rPr lang="en-US" sz="2000">
                <a:ea typeface="+mn-lt"/>
                <a:cs typeface="+mn-lt"/>
              </a:rPr>
              <a:t>“Printing &amp; Graphic Arts Solutions | Explore Our Portfolio”</a:t>
            </a:r>
            <a:endParaRPr lang="en-US">
              <a:ea typeface="+mn-lt"/>
              <a:cs typeface="+mn-lt"/>
            </a:endParaRPr>
          </a:p>
          <a:p>
            <a:pPr algn="l"/>
            <a:endParaRPr lang="en-US">
              <a:ea typeface="Calibri"/>
              <a:cs typeface="Calibri"/>
            </a:endParaRPr>
          </a:p>
        </p:txBody>
      </p:sp>
      <p:graphicFrame>
        <p:nvGraphicFramePr>
          <p:cNvPr id="10" name="Table 9">
            <a:extLst>
              <a:ext uri="{FF2B5EF4-FFF2-40B4-BE49-F238E27FC236}">
                <a16:creationId xmlns:a16="http://schemas.microsoft.com/office/drawing/2014/main" id="{1CF50F1B-FF76-B53B-2F79-11C2AA46287E}"/>
              </a:ext>
            </a:extLst>
          </p:cNvPr>
          <p:cNvGraphicFramePr>
            <a:graphicFrameLocks noGrp="1"/>
          </p:cNvGraphicFramePr>
          <p:nvPr>
            <p:extLst>
              <p:ext uri="{D42A27DB-BD31-4B8C-83A1-F6EECF244321}">
                <p14:modId xmlns:p14="http://schemas.microsoft.com/office/powerpoint/2010/main" val="36338665"/>
              </p:ext>
            </p:extLst>
          </p:nvPr>
        </p:nvGraphicFramePr>
        <p:xfrm>
          <a:off x="1001485" y="1230085"/>
          <a:ext cx="10431356" cy="2706624"/>
        </p:xfrm>
        <a:graphic>
          <a:graphicData uri="http://schemas.openxmlformats.org/drawingml/2006/table">
            <a:tbl>
              <a:tblPr firstRow="1" bandRow="1">
                <a:tableStyleId>{7DF18680-E054-41AD-8BC1-D1AEF772440D}</a:tableStyleId>
              </a:tblPr>
              <a:tblGrid>
                <a:gridCol w="2607839">
                  <a:extLst>
                    <a:ext uri="{9D8B030D-6E8A-4147-A177-3AD203B41FA5}">
                      <a16:colId xmlns:a16="http://schemas.microsoft.com/office/drawing/2014/main" val="1442874084"/>
                    </a:ext>
                  </a:extLst>
                </a:gridCol>
                <a:gridCol w="2607839">
                  <a:extLst>
                    <a:ext uri="{9D8B030D-6E8A-4147-A177-3AD203B41FA5}">
                      <a16:colId xmlns:a16="http://schemas.microsoft.com/office/drawing/2014/main" val="2905803295"/>
                    </a:ext>
                  </a:extLst>
                </a:gridCol>
                <a:gridCol w="2607839">
                  <a:extLst>
                    <a:ext uri="{9D8B030D-6E8A-4147-A177-3AD203B41FA5}">
                      <a16:colId xmlns:a16="http://schemas.microsoft.com/office/drawing/2014/main" val="4079765213"/>
                    </a:ext>
                  </a:extLst>
                </a:gridCol>
                <a:gridCol w="2607839">
                  <a:extLst>
                    <a:ext uri="{9D8B030D-6E8A-4147-A177-3AD203B41FA5}">
                      <a16:colId xmlns:a16="http://schemas.microsoft.com/office/drawing/2014/main" val="3798264527"/>
                    </a:ext>
                  </a:extLst>
                </a:gridCol>
              </a:tblGrid>
              <a:tr h="312891">
                <a:tc gridSpan="4">
                  <a:txBody>
                    <a:bodyPr/>
                    <a:lstStyle/>
                    <a:p>
                      <a:pPr algn="ctr"/>
                      <a:r>
                        <a:rPr lang="en-US"/>
                        <a:t>VMA Keywords</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215992956"/>
                  </a:ext>
                </a:extLst>
              </a:tr>
              <a:tr h="2230608">
                <a:tc>
                  <a:txBody>
                    <a:bodyPr/>
                    <a:lstStyle/>
                    <a:p>
                      <a:pPr marL="0" marR="0" lvl="0" indent="0" algn="ctr">
                        <a:lnSpc>
                          <a:spcPct val="110000"/>
                        </a:lnSpc>
                        <a:spcBef>
                          <a:spcPts val="0"/>
                        </a:spcBef>
                        <a:spcAft>
                          <a:spcPts val="0"/>
                        </a:spcAft>
                        <a:buNone/>
                      </a:pPr>
                      <a:r>
                        <a:rPr lang="en-US" sz="1800" u="none" strike="noStrike" noProof="0">
                          <a:solidFill>
                            <a:srgbClr val="000000"/>
                          </a:solidFill>
                        </a:rPr>
                        <a:t>Target Audience:</a:t>
                      </a:r>
                      <a:br>
                        <a:rPr lang="en-US" sz="1800" u="none" strike="noStrike" noProof="0">
                          <a:solidFill>
                            <a:srgbClr val="000000"/>
                          </a:solidFill>
                        </a:rPr>
                      </a:br>
                      <a:endParaRPr lang="en-US" sz="1800" u="none" strike="noStrike" noProof="0">
                        <a:solidFill>
                          <a:srgbClr val="000000"/>
                        </a:solidFill>
                      </a:endParaRP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“Small Business Owners”</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“Printers and Graphic Designers”</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“Creative Professionals</a:t>
                      </a:r>
                    </a:p>
                    <a:p>
                      <a:pPr lvl="0">
                        <a:buNone/>
                      </a:pPr>
                      <a:endParaRPr lang="en-US"/>
                    </a:p>
                  </a:txBody>
                  <a:tcPr/>
                </a:tc>
                <a:tc>
                  <a:txBody>
                    <a:bodyPr/>
                    <a:lstStyle/>
                    <a:p>
                      <a:pPr marL="0" marR="0" lvl="0" indent="0" algn="ctr">
                        <a:lnSpc>
                          <a:spcPct val="100000"/>
                        </a:lnSpc>
                        <a:spcBef>
                          <a:spcPts val="0"/>
                        </a:spcBef>
                        <a:spcAft>
                          <a:spcPts val="0"/>
                        </a:spcAft>
                        <a:buNone/>
                      </a:pPr>
                      <a:r>
                        <a:rPr lang="en-US" sz="1800" u="none" strike="noStrike" noProof="0">
                          <a:solidFill>
                            <a:srgbClr val="000000"/>
                          </a:solidFill>
                        </a:rPr>
                        <a:t>Services Offered:</a:t>
                      </a:r>
                    </a:p>
                    <a:p>
                      <a:pPr marL="285750" marR="0" lvl="0" indent="-285750" algn="l">
                        <a:lnSpc>
                          <a:spcPct val="100000"/>
                        </a:lnSpc>
                        <a:spcBef>
                          <a:spcPts val="0"/>
                        </a:spcBef>
                        <a:spcAft>
                          <a:spcPts val="0"/>
                        </a:spcAft>
                        <a:buClr>
                          <a:srgbClr val="000000"/>
                        </a:buClr>
                        <a:buFont typeface="Arial,Sans-Serif"/>
                        <a:buChar char="•"/>
                      </a:pPr>
                      <a:endParaRPr lang="en-US" sz="1800" u="none" strike="noStrike" noProof="0">
                        <a:solidFill>
                          <a:srgbClr val="000000"/>
                        </a:solidFill>
                      </a:endParaRP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“Business Resources”</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“Insurance Solutions”</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“Marketing Support”</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“Advocacy for Printing</a:t>
                      </a:r>
                      <a:endParaRPr lang="en-US"/>
                    </a:p>
                  </a:txBody>
                  <a:tcPr/>
                </a:tc>
                <a:tc>
                  <a:txBody>
                    <a:bodyPr/>
                    <a:lstStyle/>
                    <a:p>
                      <a:pPr marL="0" marR="0" lvl="0" indent="0" algn="l">
                        <a:lnSpc>
                          <a:spcPct val="100000"/>
                        </a:lnSpc>
                        <a:spcBef>
                          <a:spcPts val="0"/>
                        </a:spcBef>
                        <a:spcAft>
                          <a:spcPts val="0"/>
                        </a:spcAft>
                        <a:buNone/>
                      </a:pPr>
                      <a:r>
                        <a:rPr lang="en-US" sz="1800" u="none" strike="noStrike" noProof="0">
                          <a:solidFill>
                            <a:srgbClr val="000000"/>
                          </a:solidFill>
                        </a:rPr>
                        <a:t>Industry-Specific:</a:t>
                      </a:r>
                    </a:p>
                    <a:p>
                      <a:pPr marL="285750" marR="0" lvl="0" indent="-285750" algn="l">
                        <a:lnSpc>
                          <a:spcPct val="100000"/>
                        </a:lnSpc>
                        <a:spcBef>
                          <a:spcPts val="0"/>
                        </a:spcBef>
                        <a:spcAft>
                          <a:spcPts val="0"/>
                        </a:spcAft>
                        <a:buClr>
                          <a:srgbClr val="000000"/>
                        </a:buClr>
                        <a:buFont typeface="Arial,Sans-Serif"/>
                        <a:buChar char="•"/>
                      </a:pPr>
                      <a:endParaRPr lang="en-US" sz="1800" u="none" strike="noStrike" noProof="0">
                        <a:solidFill>
                          <a:srgbClr val="000000"/>
                        </a:solidFill>
                      </a:endParaRP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“Printing and Design”</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“Graphic Arts”</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“Visual Media”</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“Creative Services”</a:t>
                      </a:r>
                      <a:endParaRPr lang="en-US"/>
                    </a:p>
                  </a:txBody>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Value-Added:</a:t>
                      </a:r>
                    </a:p>
                    <a:p>
                      <a:pPr marL="285750" marR="0" lvl="0" indent="-285750" algn="l">
                        <a:lnSpc>
                          <a:spcPct val="100000"/>
                        </a:lnSpc>
                        <a:spcBef>
                          <a:spcPts val="0"/>
                        </a:spcBef>
                        <a:spcAft>
                          <a:spcPts val="0"/>
                        </a:spcAft>
                        <a:buClr>
                          <a:srgbClr val="000000"/>
                        </a:buClr>
                        <a:buFont typeface="Arial,Sans-Serif"/>
                        <a:buChar char="•"/>
                      </a:pPr>
                      <a:endParaRPr lang="en-US" sz="1800" u="none" strike="noStrike" noProof="0">
                        <a:solidFill>
                          <a:srgbClr val="000000"/>
                        </a:solidFill>
                      </a:endParaRP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“Community”</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“Networking”</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“Workshops”</a:t>
                      </a:r>
                    </a:p>
                    <a:p>
                      <a:pPr marL="285750" marR="0" lvl="0" indent="-285750" algn="l">
                        <a:lnSpc>
                          <a:spcPct val="100000"/>
                        </a:lnSpc>
                        <a:spcBef>
                          <a:spcPts val="0"/>
                        </a:spcBef>
                        <a:spcAft>
                          <a:spcPts val="0"/>
                        </a:spcAft>
                        <a:buClr>
                          <a:srgbClr val="000000"/>
                        </a:buClr>
                        <a:buFont typeface="Arial,Sans-Serif"/>
                        <a:buChar char="•"/>
                      </a:pPr>
                      <a:r>
                        <a:rPr lang="en-US" sz="1800" u="none" strike="noStrike" noProof="0">
                          <a:solidFill>
                            <a:srgbClr val="000000"/>
                          </a:solidFill>
                        </a:rPr>
                        <a:t>“Sustainability”</a:t>
                      </a:r>
                      <a:endParaRPr lang="en-US"/>
                    </a:p>
                  </a:txBody>
                  <a:tcPr/>
                </a:tc>
                <a:extLst>
                  <a:ext uri="{0D108BD9-81ED-4DB2-BD59-A6C34878D82A}">
                    <a16:rowId xmlns:a16="http://schemas.microsoft.com/office/drawing/2014/main" val="1224368542"/>
                  </a:ext>
                </a:extLst>
              </a:tr>
            </a:tbl>
          </a:graphicData>
        </a:graphic>
      </p:graphicFrame>
    </p:spTree>
    <p:extLst>
      <p:ext uri="{BB962C8B-B14F-4D97-AF65-F5344CB8AC3E}">
        <p14:creationId xmlns:p14="http://schemas.microsoft.com/office/powerpoint/2010/main" val="114503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3. Celebrate Milestones Publicly</a:t>
            </a:r>
            <a:endParaRPr lang="en-US" sz="3800" dirty="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10" name="TextBox 9">
            <a:extLst>
              <a:ext uri="{FF2B5EF4-FFF2-40B4-BE49-F238E27FC236}">
                <a16:creationId xmlns:a16="http://schemas.microsoft.com/office/drawing/2014/main" id="{F004C88F-13F6-A66C-3076-AA0DFCC3B305}"/>
              </a:ext>
            </a:extLst>
          </p:cNvPr>
          <p:cNvSpPr txBox="1"/>
          <p:nvPr/>
        </p:nvSpPr>
        <p:spPr>
          <a:xfrm>
            <a:off x="575925" y="1332719"/>
            <a:ext cx="1034089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oboto"/>
                <a:ea typeface="+mn-lt"/>
                <a:cs typeface="+mn-lt"/>
              </a:rPr>
              <a:t>The Why: </a:t>
            </a:r>
          </a:p>
          <a:p>
            <a:pPr>
              <a:buFont typeface="Arial"/>
              <a:buChar char="•"/>
            </a:pPr>
            <a:endParaRPr lang="en-US">
              <a:latin typeface="Roboto"/>
              <a:ea typeface="Calibri" panose="020F0502020204030204"/>
              <a:cs typeface="Calibri" panose="020F0502020204030204"/>
            </a:endParaRPr>
          </a:p>
          <a:p>
            <a:pPr marL="285750" indent="-285750">
              <a:buFont typeface="Arial"/>
              <a:buChar char="•"/>
            </a:pPr>
            <a:r>
              <a:rPr lang="en-US" b="1">
                <a:latin typeface="Roboto"/>
                <a:ea typeface="+mn-lt"/>
                <a:cs typeface="+mn-lt"/>
              </a:rPr>
              <a:t>Showcase Business Growth</a:t>
            </a:r>
            <a:r>
              <a:rPr lang="en-US">
                <a:latin typeface="Roboto"/>
                <a:ea typeface="+mn-lt"/>
                <a:cs typeface="+mn-lt"/>
              </a:rPr>
              <a:t>. Highlight your achievements to demonstrate your success and credibility.</a:t>
            </a:r>
          </a:p>
          <a:p>
            <a:pPr marL="285750" indent="-285750">
              <a:buFont typeface="Arial"/>
              <a:buChar char="•"/>
            </a:pPr>
            <a:r>
              <a:rPr lang="en-US" b="1">
                <a:latin typeface="Roboto"/>
                <a:ea typeface="+mn-lt"/>
                <a:cs typeface="+mn-lt"/>
              </a:rPr>
              <a:t>Stay Top of Mind.</a:t>
            </a:r>
            <a:r>
              <a:rPr lang="en-US">
                <a:latin typeface="Roboto"/>
                <a:ea typeface="+mn-lt"/>
                <a:cs typeface="+mn-lt"/>
              </a:rPr>
              <a:t> Regular updates keep your business visible in your network.</a:t>
            </a:r>
          </a:p>
          <a:p>
            <a:pPr marL="285750" indent="-285750">
              <a:buFont typeface="Arial"/>
              <a:buChar char="•"/>
            </a:pPr>
            <a:r>
              <a:rPr lang="en-US" b="1">
                <a:latin typeface="Roboto"/>
                <a:ea typeface="+mn-lt"/>
                <a:cs typeface="+mn-lt"/>
              </a:rPr>
              <a:t>Build Community. </a:t>
            </a:r>
            <a:r>
              <a:rPr lang="en-US">
                <a:latin typeface="Roboto"/>
                <a:ea typeface="+mn-lt"/>
                <a:cs typeface="+mn-lt"/>
              </a:rPr>
              <a:t>Sharing accomplishments invites congratulations and fosters stronger connections.</a:t>
            </a:r>
            <a:endParaRPr lang="en-US">
              <a:latin typeface="Roboto"/>
              <a:ea typeface="Calibri" panose="020F0502020204030204"/>
              <a:cs typeface="Calibri" panose="020F0502020204030204"/>
            </a:endParaRPr>
          </a:p>
          <a:p>
            <a:pPr marL="285750" indent="-285750">
              <a:buFont typeface="Arial"/>
              <a:buChar char="•"/>
            </a:pPr>
            <a:r>
              <a:rPr lang="en-US" b="1">
                <a:latin typeface="Roboto"/>
                <a:ea typeface="+mn-lt"/>
                <a:cs typeface="+mn-lt"/>
              </a:rPr>
              <a:t>Encourage Engagement. </a:t>
            </a:r>
            <a:r>
              <a:rPr lang="en-US">
                <a:latin typeface="Roboto"/>
                <a:ea typeface="+mn-lt"/>
                <a:cs typeface="+mn-lt"/>
              </a:rPr>
              <a:t>Milestones often spark likes, comments, and shares from your audience.</a:t>
            </a:r>
          </a:p>
          <a:p>
            <a:pPr marL="457200" indent="-457200">
              <a:buFont typeface="Arial"/>
              <a:buChar char="•"/>
            </a:pPr>
            <a:endParaRPr lang="en-US">
              <a:latin typeface="Roboto"/>
              <a:ea typeface="Calibri" panose="020F0502020204030204"/>
              <a:cs typeface="Calibri" panose="020F0502020204030204"/>
            </a:endParaRPr>
          </a:p>
        </p:txBody>
      </p:sp>
      <p:sp>
        <p:nvSpPr>
          <p:cNvPr id="2" name="TextBox 1">
            <a:extLst>
              <a:ext uri="{FF2B5EF4-FFF2-40B4-BE49-F238E27FC236}">
                <a16:creationId xmlns:a16="http://schemas.microsoft.com/office/drawing/2014/main" id="{E6C63EAA-2E90-EDCE-E708-4511BADB9C91}"/>
              </a:ext>
            </a:extLst>
          </p:cNvPr>
          <p:cNvSpPr txBox="1"/>
          <p:nvPr/>
        </p:nvSpPr>
        <p:spPr>
          <a:xfrm>
            <a:off x="676173" y="4191819"/>
            <a:ext cx="95885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oboto"/>
                <a:ea typeface="Roboto"/>
                <a:cs typeface="Roboto"/>
              </a:rPr>
              <a:t>The Where:</a:t>
            </a:r>
            <a:br>
              <a:rPr lang="en-US" b="1">
                <a:latin typeface="Roboto"/>
              </a:rPr>
            </a:br>
            <a:endParaRPr lang="en-US" b="1">
              <a:latin typeface="Roboto"/>
              <a:ea typeface="Calibri"/>
              <a:cs typeface="Calibri"/>
            </a:endParaRPr>
          </a:p>
          <a:p>
            <a:pPr marL="285750" indent="-285750">
              <a:buFont typeface="Arial"/>
              <a:buChar char="•"/>
            </a:pPr>
            <a:r>
              <a:rPr lang="en-US">
                <a:latin typeface="Roboto"/>
                <a:ea typeface="Roboto"/>
                <a:cs typeface="Roboto"/>
              </a:rPr>
              <a:t>Share on your LinkedIn profile, company page, or in relevant groups to maximize visibility and engagement.</a:t>
            </a:r>
          </a:p>
        </p:txBody>
      </p:sp>
    </p:spTree>
    <p:extLst>
      <p:ext uri="{BB962C8B-B14F-4D97-AF65-F5344CB8AC3E}">
        <p14:creationId xmlns:p14="http://schemas.microsoft.com/office/powerpoint/2010/main" val="289757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3. Celebrate Milestones Publicly</a:t>
            </a:r>
            <a:endParaRPr lang="en-US" sz="3800" dirty="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10" name="TextBox 9">
            <a:extLst>
              <a:ext uri="{FF2B5EF4-FFF2-40B4-BE49-F238E27FC236}">
                <a16:creationId xmlns:a16="http://schemas.microsoft.com/office/drawing/2014/main" id="{F004C88F-13F6-A66C-3076-AA0DFCC3B305}"/>
              </a:ext>
            </a:extLst>
          </p:cNvPr>
          <p:cNvSpPr txBox="1"/>
          <p:nvPr/>
        </p:nvSpPr>
        <p:spPr>
          <a:xfrm>
            <a:off x="588625" y="1332719"/>
            <a:ext cx="10023391"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The How:</a:t>
            </a:r>
            <a:endParaRPr lang="en-US" b="1"/>
          </a:p>
          <a:p>
            <a:endParaRPr lang="en-US" sz="2000">
              <a:ea typeface="+mn-lt"/>
              <a:cs typeface="+mn-lt"/>
            </a:endParaRPr>
          </a:p>
          <a:p>
            <a:pPr marL="457200" indent="-457200">
              <a:buAutoNum type="arabicPeriod"/>
            </a:pPr>
            <a:r>
              <a:rPr lang="en-US" sz="2000" b="1">
                <a:ea typeface="+mn-lt"/>
                <a:cs typeface="+mn-lt"/>
              </a:rPr>
              <a:t>Pick a Milestone</a:t>
            </a:r>
            <a:endParaRPr lang="en-US" b="1">
              <a:ea typeface="Calibri"/>
              <a:cs typeface="Calibri"/>
            </a:endParaRPr>
          </a:p>
          <a:p>
            <a:pPr marL="914400" lvl="1" indent="-457200">
              <a:buFont typeface="Courier New"/>
              <a:buChar char="o"/>
            </a:pPr>
            <a:r>
              <a:rPr lang="en-US" sz="2000">
                <a:ea typeface="+mn-lt"/>
                <a:cs typeface="+mn-lt"/>
              </a:rPr>
              <a:t>Examples:</a:t>
            </a:r>
            <a:endParaRPr lang="en-US">
              <a:ea typeface="+mn-lt"/>
              <a:cs typeface="+mn-lt"/>
            </a:endParaRPr>
          </a:p>
          <a:p>
            <a:pPr marL="1257300" lvl="2" indent="-342900">
              <a:buFont typeface="Wingdings"/>
              <a:buChar char="§"/>
            </a:pPr>
            <a:r>
              <a:rPr lang="en-US" sz="2000">
                <a:ea typeface="+mn-lt"/>
                <a:cs typeface="+mn-lt"/>
              </a:rPr>
              <a:t>Business anniversaries</a:t>
            </a:r>
            <a:endParaRPr lang="en-US">
              <a:ea typeface="+mn-lt"/>
              <a:cs typeface="+mn-lt"/>
            </a:endParaRPr>
          </a:p>
          <a:p>
            <a:pPr marL="1257300" lvl="2" indent="-342900">
              <a:buFont typeface="Wingdings"/>
              <a:buChar char="§"/>
            </a:pPr>
            <a:r>
              <a:rPr lang="en-US" sz="2000">
                <a:ea typeface="+mn-lt"/>
                <a:cs typeface="+mn-lt"/>
              </a:rPr>
              <a:t>Signing a new client</a:t>
            </a:r>
            <a:endParaRPr lang="en-US">
              <a:ea typeface="+mn-lt"/>
              <a:cs typeface="+mn-lt"/>
            </a:endParaRPr>
          </a:p>
          <a:p>
            <a:pPr marL="1257300" lvl="2" indent="-342900">
              <a:buFont typeface="Wingdings"/>
              <a:buChar char="§"/>
            </a:pPr>
            <a:r>
              <a:rPr lang="en-US" sz="2000">
                <a:ea typeface="+mn-lt"/>
                <a:cs typeface="+mn-lt"/>
              </a:rPr>
              <a:t>Completing a big project</a:t>
            </a:r>
            <a:endParaRPr lang="en-US">
              <a:ea typeface="Calibri" panose="020F0502020204030204"/>
              <a:cs typeface="Calibri" panose="020F0502020204030204"/>
            </a:endParaRPr>
          </a:p>
          <a:p>
            <a:pPr marL="457200" indent="-457200">
              <a:buAutoNum type="arabicPeriod"/>
            </a:pPr>
            <a:r>
              <a:rPr lang="en-US" sz="2000" b="1">
                <a:ea typeface="+mn-lt"/>
                <a:cs typeface="+mn-lt"/>
              </a:rPr>
              <a:t>Write a Post</a:t>
            </a:r>
            <a:endParaRPr lang="en-US" b="1">
              <a:ea typeface="+mn-lt"/>
              <a:cs typeface="+mn-lt"/>
            </a:endParaRPr>
          </a:p>
          <a:p>
            <a:pPr marL="914400" lvl="1" indent="-457200">
              <a:buFont typeface="Courier New"/>
              <a:buChar char="o"/>
            </a:pPr>
            <a:r>
              <a:rPr lang="en-US" sz="2000">
                <a:ea typeface="+mn-lt"/>
                <a:cs typeface="+mn-lt"/>
              </a:rPr>
              <a:t>Share what the milestone means for your business, and thank those who contributed.</a:t>
            </a:r>
            <a:endParaRPr lang="en-US">
              <a:ea typeface="+mn-lt"/>
              <a:cs typeface="+mn-lt"/>
            </a:endParaRPr>
          </a:p>
          <a:p>
            <a:pPr marL="457200" indent="-457200">
              <a:buAutoNum type="arabicPeriod"/>
            </a:pPr>
            <a:r>
              <a:rPr lang="en-US" sz="2000" b="1">
                <a:ea typeface="+mn-lt"/>
                <a:cs typeface="+mn-lt"/>
              </a:rPr>
              <a:t>Add Visuals</a:t>
            </a:r>
            <a:endParaRPr lang="en-US" b="1">
              <a:ea typeface="Calibri" panose="020F0502020204030204"/>
              <a:cs typeface="Calibri" panose="020F0502020204030204"/>
            </a:endParaRPr>
          </a:p>
          <a:p>
            <a:pPr marL="914400" lvl="1" indent="-457200">
              <a:buFont typeface="Courier New"/>
              <a:buChar char="o"/>
            </a:pPr>
            <a:r>
              <a:rPr lang="en-US" sz="2000">
                <a:ea typeface="+mn-lt"/>
                <a:cs typeface="+mn-lt"/>
              </a:rPr>
              <a:t>Include photos, a video, or a graphic showcasing the achievement.</a:t>
            </a:r>
            <a:endParaRPr lang="en-US">
              <a:ea typeface="+mn-lt"/>
              <a:cs typeface="+mn-lt"/>
            </a:endParaRPr>
          </a:p>
          <a:p>
            <a:pPr marL="457200" indent="-457200">
              <a:buAutoNum type="arabicPeriod"/>
            </a:pPr>
            <a:r>
              <a:rPr lang="en-US" sz="2000" b="1">
                <a:ea typeface="+mn-lt"/>
                <a:cs typeface="+mn-lt"/>
              </a:rPr>
              <a:t>Tag Relevant People</a:t>
            </a:r>
            <a:endParaRPr lang="en-US" b="1">
              <a:ea typeface="Calibri" panose="020F0502020204030204"/>
              <a:cs typeface="Calibri" panose="020F0502020204030204"/>
            </a:endParaRPr>
          </a:p>
          <a:p>
            <a:pPr marL="914400" lvl="1" indent="-457200">
              <a:buFont typeface="Courier New"/>
              <a:buChar char="o"/>
            </a:pPr>
            <a:r>
              <a:rPr lang="en-US" sz="2000">
                <a:ea typeface="+mn-lt"/>
                <a:cs typeface="+mn-lt"/>
              </a:rPr>
              <a:t>Mention collaborators, team members, or clients to broaden the post’s reach.</a:t>
            </a:r>
          </a:p>
          <a:p>
            <a:pPr marL="457200" indent="-457200">
              <a:buAutoNum type="arabicPeriod"/>
            </a:pPr>
            <a:r>
              <a:rPr lang="en-US" sz="2000" b="1">
                <a:ea typeface="+mn-lt"/>
                <a:cs typeface="+mn-lt"/>
              </a:rPr>
              <a:t>Include a Call to Action</a:t>
            </a:r>
            <a:endParaRPr lang="en-US" b="1">
              <a:ea typeface="Calibri" panose="020F0502020204030204"/>
              <a:cs typeface="Calibri" panose="020F0502020204030204"/>
            </a:endParaRPr>
          </a:p>
          <a:p>
            <a:pPr marL="914400" lvl="1" indent="-457200">
              <a:buFont typeface="Courier New"/>
              <a:buChar char="o"/>
            </a:pPr>
            <a:r>
              <a:rPr lang="en-US" sz="2000">
                <a:ea typeface="+mn-lt"/>
                <a:cs typeface="+mn-lt"/>
              </a:rPr>
              <a:t>Encourage your audience to celebrate with you, share your services, or learn more about your work.</a:t>
            </a:r>
          </a:p>
          <a:p>
            <a:pPr marL="457200" indent="-457200">
              <a:buAutoNum type="arabicPeriod"/>
            </a:pPr>
            <a:endParaRPr lang="en-US" sz="2000">
              <a:latin typeface="Roboto"/>
              <a:ea typeface="Calibri" panose="020F0502020204030204"/>
              <a:cs typeface="Calibri" panose="020F0502020204030204"/>
            </a:endParaRPr>
          </a:p>
        </p:txBody>
      </p:sp>
      <p:pic>
        <p:nvPicPr>
          <p:cNvPr id="2" name="Picture 1" descr="A screenshot of a social media post&#10;&#10;Description automatically generated">
            <a:extLst>
              <a:ext uri="{FF2B5EF4-FFF2-40B4-BE49-F238E27FC236}">
                <a16:creationId xmlns:a16="http://schemas.microsoft.com/office/drawing/2014/main" id="{FA7553F3-1A24-C55E-1FE1-521F1C450BDD}"/>
              </a:ext>
            </a:extLst>
          </p:cNvPr>
          <p:cNvPicPr>
            <a:picLocks noChangeAspect="1"/>
          </p:cNvPicPr>
          <p:nvPr/>
        </p:nvPicPr>
        <p:blipFill>
          <a:blip r:embed="rId3"/>
          <a:srcRect l="1286" r="286" b="24927"/>
          <a:stretch/>
        </p:blipFill>
        <p:spPr>
          <a:xfrm>
            <a:off x="7802814" y="816428"/>
            <a:ext cx="3748445" cy="2647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413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4. Send a LinkedIn Welcome Message</a:t>
            </a:r>
            <a:endParaRPr lang="en-US" sz="3800" dirty="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10" name="TextBox 9">
            <a:extLst>
              <a:ext uri="{FF2B5EF4-FFF2-40B4-BE49-F238E27FC236}">
                <a16:creationId xmlns:a16="http://schemas.microsoft.com/office/drawing/2014/main" id="{F004C88F-13F6-A66C-3076-AA0DFCC3B305}"/>
              </a:ext>
            </a:extLst>
          </p:cNvPr>
          <p:cNvSpPr txBox="1"/>
          <p:nvPr/>
        </p:nvSpPr>
        <p:spPr>
          <a:xfrm>
            <a:off x="569575" y="1238451"/>
            <a:ext cx="613843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oboto"/>
                <a:ea typeface="+mn-lt"/>
                <a:cs typeface="+mn-lt"/>
              </a:rPr>
              <a:t>The Why: </a:t>
            </a:r>
          </a:p>
          <a:p>
            <a:pPr>
              <a:buFont typeface="Arial"/>
              <a:buChar char="•"/>
            </a:pPr>
            <a:endParaRPr lang="en-US">
              <a:latin typeface="Roboto"/>
              <a:ea typeface="Calibri" panose="020F0502020204030204"/>
              <a:cs typeface="Calibri" panose="020F0502020204030204"/>
            </a:endParaRPr>
          </a:p>
          <a:p>
            <a:pPr marL="285750" indent="-285750">
              <a:buFont typeface="Arial"/>
              <a:buChar char="•"/>
            </a:pPr>
            <a:r>
              <a:rPr lang="en-US" b="1">
                <a:latin typeface="Roboto"/>
                <a:ea typeface="+mn-lt"/>
                <a:cs typeface="+mn-lt"/>
              </a:rPr>
              <a:t>Build Instant Rapport</a:t>
            </a:r>
            <a:r>
              <a:rPr lang="en-US">
                <a:latin typeface="Roboto"/>
                <a:ea typeface="+mn-lt"/>
                <a:cs typeface="+mn-lt"/>
              </a:rPr>
              <a:t>. Start conversations with new connections on a positive note.</a:t>
            </a:r>
          </a:p>
          <a:p>
            <a:pPr marL="285750" indent="-285750">
              <a:buFont typeface="Arial"/>
              <a:buChar char="•"/>
            </a:pPr>
            <a:endParaRPr lang="en-US" b="1">
              <a:latin typeface="Roboto"/>
              <a:ea typeface="Roboto"/>
              <a:cs typeface="Roboto"/>
            </a:endParaRPr>
          </a:p>
          <a:p>
            <a:pPr marL="285750" indent="-285750">
              <a:buFont typeface="Arial"/>
              <a:buChar char="•"/>
            </a:pPr>
            <a:r>
              <a:rPr lang="en-US" b="1">
                <a:latin typeface="Roboto"/>
                <a:ea typeface="+mn-lt"/>
                <a:cs typeface="+mn-lt"/>
              </a:rPr>
              <a:t>Highlight Your Business.</a:t>
            </a:r>
            <a:r>
              <a:rPr lang="en-US">
                <a:latin typeface="Roboto"/>
                <a:ea typeface="+mn-lt"/>
                <a:cs typeface="+mn-lt"/>
              </a:rPr>
              <a:t> Introduce your services in a friendly, non-intrusive way.</a:t>
            </a:r>
            <a:endParaRPr lang="en-US">
              <a:latin typeface="Roboto"/>
              <a:ea typeface="Roboto"/>
              <a:cs typeface="Roboto"/>
            </a:endParaRPr>
          </a:p>
          <a:p>
            <a:pPr marL="285750" indent="-285750">
              <a:buFont typeface="Arial"/>
              <a:buChar char="•"/>
            </a:pPr>
            <a:endParaRPr lang="en-US">
              <a:latin typeface="Roboto"/>
              <a:ea typeface="Roboto"/>
              <a:cs typeface="Roboto"/>
            </a:endParaRPr>
          </a:p>
          <a:p>
            <a:pPr marL="285750" indent="-285750">
              <a:buFont typeface="Arial"/>
              <a:buChar char="•"/>
            </a:pPr>
            <a:r>
              <a:rPr lang="en-US" b="1">
                <a:latin typeface="Roboto"/>
                <a:ea typeface="+mn-lt"/>
                <a:cs typeface="+mn-lt"/>
              </a:rPr>
              <a:t>Create Future Opportunities.</a:t>
            </a:r>
            <a:r>
              <a:rPr lang="en-US">
                <a:latin typeface="Roboto"/>
                <a:ea typeface="+mn-lt"/>
                <a:cs typeface="+mn-lt"/>
              </a:rPr>
              <a:t> Open the door to collaborations, referrals, or partnerships.</a:t>
            </a:r>
            <a:endParaRPr lang="en-US">
              <a:latin typeface="Roboto"/>
              <a:ea typeface="Roboto"/>
              <a:cs typeface="Roboto"/>
            </a:endParaRPr>
          </a:p>
          <a:p>
            <a:pPr marL="285750" indent="-285750">
              <a:buFont typeface="Arial"/>
              <a:buChar char="•"/>
            </a:pPr>
            <a:endParaRPr lang="en-US">
              <a:latin typeface="Roboto"/>
              <a:ea typeface="Roboto"/>
              <a:cs typeface="Roboto"/>
            </a:endParaRPr>
          </a:p>
          <a:p>
            <a:pPr marL="285750" indent="-285750">
              <a:buFont typeface="Arial"/>
              <a:buChar char="•"/>
            </a:pPr>
            <a:r>
              <a:rPr lang="en-US" b="1">
                <a:latin typeface="Roboto"/>
                <a:ea typeface="+mn-lt"/>
                <a:cs typeface="+mn-lt"/>
              </a:rPr>
              <a:t>Show Professionalism.</a:t>
            </a:r>
            <a:r>
              <a:rPr lang="en-US">
                <a:latin typeface="Roboto"/>
                <a:ea typeface="+mn-lt"/>
                <a:cs typeface="+mn-lt"/>
              </a:rPr>
              <a:t> A personalized message makes a strong first impression.</a:t>
            </a:r>
            <a:endParaRPr lang="en-US">
              <a:latin typeface="Roboto"/>
              <a:ea typeface="Roboto"/>
              <a:cs typeface="Roboto"/>
            </a:endParaRPr>
          </a:p>
          <a:p>
            <a:pPr marL="457200" indent="-457200">
              <a:buFont typeface="Arial"/>
              <a:buChar char="•"/>
            </a:pPr>
            <a:endParaRPr lang="en-US">
              <a:latin typeface="Roboto"/>
              <a:ea typeface="Calibri" panose="020F0502020204030204"/>
              <a:cs typeface="Calibri" panose="020F0502020204030204"/>
            </a:endParaRPr>
          </a:p>
        </p:txBody>
      </p:sp>
      <p:sp>
        <p:nvSpPr>
          <p:cNvPr id="2" name="TextBox 1">
            <a:extLst>
              <a:ext uri="{FF2B5EF4-FFF2-40B4-BE49-F238E27FC236}">
                <a16:creationId xmlns:a16="http://schemas.microsoft.com/office/drawing/2014/main" id="{E6C63EAA-2E90-EDCE-E708-4511BADB9C91}"/>
              </a:ext>
            </a:extLst>
          </p:cNvPr>
          <p:cNvSpPr txBox="1"/>
          <p:nvPr/>
        </p:nvSpPr>
        <p:spPr>
          <a:xfrm>
            <a:off x="571500" y="5056629"/>
            <a:ext cx="595557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oboto"/>
                <a:ea typeface="Roboto"/>
                <a:cs typeface="Roboto"/>
              </a:rPr>
              <a:t>The Where:</a:t>
            </a:r>
            <a:br>
              <a:rPr lang="en-US" b="1">
                <a:latin typeface="Roboto"/>
              </a:rPr>
            </a:br>
            <a:endParaRPr lang="en-US" b="1">
              <a:latin typeface="Roboto"/>
              <a:ea typeface="Calibri"/>
              <a:cs typeface="Calibri"/>
            </a:endParaRPr>
          </a:p>
          <a:p>
            <a:pPr marL="285750" indent="-285750">
              <a:buFont typeface="Arial"/>
              <a:buChar char="•"/>
            </a:pPr>
            <a:r>
              <a:rPr lang="en-US">
                <a:latin typeface="Roboto"/>
                <a:ea typeface="+mn-lt"/>
                <a:cs typeface="+mn-lt"/>
              </a:rPr>
              <a:t>Send messages through LinkedIn’s Messaging feature. They appear directly in your connection’s inbox.</a:t>
            </a:r>
          </a:p>
        </p:txBody>
      </p:sp>
      <p:sp>
        <p:nvSpPr>
          <p:cNvPr id="4" name="TextBox 3">
            <a:extLst>
              <a:ext uri="{FF2B5EF4-FFF2-40B4-BE49-F238E27FC236}">
                <a16:creationId xmlns:a16="http://schemas.microsoft.com/office/drawing/2014/main" id="{CB70028B-07D3-B377-CE2B-FF80111DAA56}"/>
              </a:ext>
            </a:extLst>
          </p:cNvPr>
          <p:cNvSpPr txBox="1"/>
          <p:nvPr/>
        </p:nvSpPr>
        <p:spPr>
          <a:xfrm>
            <a:off x="6929225" y="1505996"/>
            <a:ext cx="462005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oboto"/>
                <a:ea typeface="Roboto"/>
                <a:cs typeface="Roboto"/>
              </a:rPr>
              <a:t>The Who:</a:t>
            </a:r>
            <a:br>
              <a:rPr lang="en-US" b="1">
                <a:latin typeface="Roboto"/>
              </a:rPr>
            </a:br>
            <a:endParaRPr lang="en-US" b="1">
              <a:latin typeface="Roboto"/>
              <a:ea typeface="Calibri"/>
              <a:cs typeface="Calibri"/>
            </a:endParaRPr>
          </a:p>
          <a:p>
            <a:pPr marL="285750" indent="-285750">
              <a:buFont typeface="Arial"/>
              <a:buChar char="•"/>
            </a:pPr>
            <a:r>
              <a:rPr lang="en-US" b="1">
                <a:latin typeface="Roboto"/>
                <a:ea typeface="+mn-lt"/>
                <a:cs typeface="+mn-lt"/>
              </a:rPr>
              <a:t>New Connections in Your Industry</a:t>
            </a:r>
            <a:r>
              <a:rPr lang="en-US">
                <a:latin typeface="Roboto"/>
                <a:ea typeface="+mn-lt"/>
                <a:cs typeface="+mn-lt"/>
              </a:rPr>
              <a:t> - peers, collaborators, and potential clients.</a:t>
            </a:r>
            <a:endParaRPr lang="en-US">
              <a:latin typeface="Roboto"/>
              <a:ea typeface="Roboto"/>
              <a:cs typeface="Roboto"/>
            </a:endParaRPr>
          </a:p>
          <a:p>
            <a:pPr marL="285750" indent="-285750">
              <a:buFont typeface="Arial"/>
              <a:buChar char="•"/>
            </a:pPr>
            <a:r>
              <a:rPr lang="en-US" b="1">
                <a:latin typeface="Roboto"/>
                <a:ea typeface="+mn-lt"/>
                <a:cs typeface="+mn-lt"/>
              </a:rPr>
              <a:t>Potential Clients or Partners</a:t>
            </a:r>
            <a:r>
              <a:rPr lang="en-US">
                <a:latin typeface="Roboto"/>
                <a:ea typeface="+mn-lt"/>
                <a:cs typeface="+mn-lt"/>
              </a:rPr>
              <a:t> - Introduce your business to those who may need your services or want to collaborate.</a:t>
            </a:r>
            <a:endParaRPr lang="en-US">
              <a:latin typeface="Roboto"/>
              <a:ea typeface="Roboto"/>
              <a:cs typeface="Roboto"/>
            </a:endParaRPr>
          </a:p>
          <a:p>
            <a:pPr marL="285750" indent="-285750">
              <a:buFont typeface="Arial"/>
              <a:buChar char="•"/>
            </a:pPr>
            <a:r>
              <a:rPr lang="en-US" b="1">
                <a:latin typeface="Roboto"/>
                <a:ea typeface="+mn-lt"/>
                <a:cs typeface="+mn-lt"/>
              </a:rPr>
              <a:t>Vendors or Service Providers</a:t>
            </a:r>
            <a:r>
              <a:rPr lang="en-US">
                <a:latin typeface="Roboto"/>
                <a:ea typeface="+mn-lt"/>
                <a:cs typeface="+mn-lt"/>
              </a:rPr>
              <a:t> - Start conversations with businesses you work with or might need support from.</a:t>
            </a:r>
            <a:endParaRPr lang="en-US">
              <a:latin typeface="Roboto"/>
              <a:ea typeface="Calibri"/>
              <a:cs typeface="Calibri"/>
            </a:endParaRPr>
          </a:p>
          <a:p>
            <a:pPr marL="285750" indent="-285750">
              <a:buFont typeface="Arial"/>
              <a:buChar char="•"/>
            </a:pPr>
            <a:r>
              <a:rPr lang="en-US" b="1">
                <a:latin typeface="Roboto"/>
                <a:ea typeface="+mn-lt"/>
                <a:cs typeface="+mn-lt"/>
              </a:rPr>
              <a:t>Community Influencers -</a:t>
            </a:r>
            <a:r>
              <a:rPr lang="en-US">
                <a:latin typeface="Roboto"/>
                <a:ea typeface="+mn-lt"/>
                <a:cs typeface="+mn-lt"/>
              </a:rPr>
              <a:t> Engage thought leaders or active contributors in your niche to expand your network.</a:t>
            </a:r>
            <a:endParaRPr lang="en-US">
              <a:latin typeface="Roboto"/>
              <a:ea typeface="Roboto"/>
              <a:cs typeface="Roboto"/>
            </a:endParaRPr>
          </a:p>
          <a:p>
            <a:pPr marL="285750" indent="-285750">
              <a:buFont typeface="Arial"/>
              <a:buChar char="•"/>
            </a:pPr>
            <a:r>
              <a:rPr lang="en-US" b="1">
                <a:latin typeface="Roboto"/>
                <a:ea typeface="+mn-lt"/>
                <a:cs typeface="+mn-lt"/>
              </a:rPr>
              <a:t>Event or Group Connections</a:t>
            </a:r>
            <a:r>
              <a:rPr lang="en-US">
                <a:latin typeface="Roboto"/>
                <a:ea typeface="+mn-lt"/>
                <a:cs typeface="+mn-lt"/>
              </a:rPr>
              <a:t> - Welcome people you’ve connected with through events, webinars, or LinkedIn groups.</a:t>
            </a:r>
            <a:endParaRPr lang="en-US">
              <a:latin typeface="Roboto"/>
              <a:ea typeface="Roboto"/>
              <a:cs typeface="Roboto"/>
            </a:endParaRPr>
          </a:p>
        </p:txBody>
      </p:sp>
    </p:spTree>
    <p:extLst>
      <p:ext uri="{BB962C8B-B14F-4D97-AF65-F5344CB8AC3E}">
        <p14:creationId xmlns:p14="http://schemas.microsoft.com/office/powerpoint/2010/main" val="364305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4. Send a LinkedIn Welcome Message</a:t>
            </a:r>
            <a:endParaRPr lang="en-US" sz="3800" dirty="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10" name="TextBox 9">
            <a:extLst>
              <a:ext uri="{FF2B5EF4-FFF2-40B4-BE49-F238E27FC236}">
                <a16:creationId xmlns:a16="http://schemas.microsoft.com/office/drawing/2014/main" id="{F004C88F-13F6-A66C-3076-AA0DFCC3B305}"/>
              </a:ext>
            </a:extLst>
          </p:cNvPr>
          <p:cNvSpPr txBox="1"/>
          <p:nvPr/>
        </p:nvSpPr>
        <p:spPr>
          <a:xfrm>
            <a:off x="569575" y="1154919"/>
            <a:ext cx="503864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oboto"/>
                <a:ea typeface="+mn-lt"/>
                <a:cs typeface="+mn-lt"/>
              </a:rPr>
              <a:t>Free Option</a:t>
            </a:r>
            <a:endParaRPr lang="en-US" b="1">
              <a:latin typeface="Roboto"/>
              <a:ea typeface="Roboto"/>
              <a:cs typeface="Roboto"/>
            </a:endParaRPr>
          </a:p>
          <a:p>
            <a:endParaRPr lang="en-US">
              <a:latin typeface="Roboto"/>
              <a:ea typeface="Roboto"/>
              <a:cs typeface="Roboto"/>
            </a:endParaRPr>
          </a:p>
          <a:p>
            <a:pPr marL="285750" indent="-285750">
              <a:buFont typeface="Arial"/>
              <a:buChar char="•"/>
            </a:pPr>
            <a:r>
              <a:rPr lang="en-US">
                <a:latin typeface="Roboto"/>
                <a:ea typeface="+mn-lt"/>
                <a:cs typeface="+mn-lt"/>
              </a:rPr>
              <a:t>Sending messages to your 1st-degree connections is free and unlimited.</a:t>
            </a:r>
          </a:p>
          <a:p>
            <a:pPr marL="285750" indent="-285750">
              <a:buFont typeface="Arial"/>
              <a:buChar char="•"/>
            </a:pPr>
            <a:r>
              <a:rPr lang="en-US">
                <a:latin typeface="Roboto"/>
                <a:ea typeface="+mn-lt"/>
                <a:cs typeface="+mn-lt"/>
              </a:rPr>
              <a:t>Messages sent through LinkedIn Groups or shared events may also be free.</a:t>
            </a:r>
          </a:p>
          <a:p>
            <a:endParaRPr lang="en-US">
              <a:latin typeface="Roboto"/>
              <a:ea typeface="+mn-lt"/>
              <a:cs typeface="+mn-lt"/>
            </a:endParaRPr>
          </a:p>
          <a:p>
            <a:r>
              <a:rPr lang="en-US" b="1">
                <a:latin typeface="Roboto"/>
                <a:ea typeface="Roboto"/>
                <a:cs typeface="Roboto"/>
              </a:rPr>
              <a:t>One-at-a-Time Messages (Free)</a:t>
            </a:r>
            <a:endParaRPr lang="en-US">
              <a:latin typeface="Roboto"/>
              <a:ea typeface="Roboto"/>
              <a:cs typeface="Roboto"/>
            </a:endParaRPr>
          </a:p>
          <a:p>
            <a:pPr marL="285750" indent="-285750">
              <a:buFont typeface="Arial,Sans-Serif"/>
              <a:buChar char="•"/>
            </a:pPr>
            <a:r>
              <a:rPr lang="en-US">
                <a:latin typeface="Roboto"/>
                <a:ea typeface="Roboto"/>
                <a:cs typeface="Roboto"/>
              </a:rPr>
              <a:t>Best for personalized, meaningful engagement.</a:t>
            </a:r>
          </a:p>
          <a:p>
            <a:pPr marL="285750" indent="-285750">
              <a:buFont typeface="Arial,Sans-Serif"/>
              <a:buChar char="•"/>
            </a:pPr>
            <a:r>
              <a:rPr lang="en-US">
                <a:latin typeface="Roboto"/>
                <a:ea typeface="Roboto"/>
                <a:cs typeface="Roboto"/>
              </a:rPr>
              <a:t>Recommended when building stronger relationships with high-value connections.</a:t>
            </a:r>
          </a:p>
          <a:p>
            <a:pPr marL="285750" indent="-285750">
              <a:buFont typeface="Arial,Sans-Serif"/>
              <a:buChar char="•"/>
            </a:pPr>
            <a:r>
              <a:rPr lang="en-US">
                <a:latin typeface="Roboto"/>
                <a:ea typeface="Roboto"/>
                <a:cs typeface="Roboto"/>
              </a:rPr>
              <a:t>You can send a message right after a connection is accepted via their profile or LinkedIn Messaging.</a:t>
            </a:r>
            <a:endParaRPr lang="en-US">
              <a:ea typeface="Roboto"/>
              <a:cs typeface="Roboto"/>
            </a:endParaRPr>
          </a:p>
          <a:p>
            <a:pPr marL="457200" indent="-457200">
              <a:buFont typeface="Arial"/>
              <a:buChar char="•"/>
            </a:pPr>
            <a:endParaRPr lang="en-US">
              <a:latin typeface="Roboto"/>
              <a:ea typeface="Calibri" panose="020F0502020204030204"/>
              <a:cs typeface="Calibri" panose="020F0502020204030204"/>
            </a:endParaRPr>
          </a:p>
        </p:txBody>
      </p:sp>
      <p:sp>
        <p:nvSpPr>
          <p:cNvPr id="2" name="TextBox 1">
            <a:extLst>
              <a:ext uri="{FF2B5EF4-FFF2-40B4-BE49-F238E27FC236}">
                <a16:creationId xmlns:a16="http://schemas.microsoft.com/office/drawing/2014/main" id="{A270204D-7E96-8915-0BED-51E3363A4026}"/>
              </a:ext>
            </a:extLst>
          </p:cNvPr>
          <p:cNvSpPr txBox="1"/>
          <p:nvPr/>
        </p:nvSpPr>
        <p:spPr>
          <a:xfrm>
            <a:off x="5778499" y="1720850"/>
            <a:ext cx="5969000" cy="34163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Hi [First Name],</a:t>
            </a:r>
            <a:endParaRPr lang="en-US" sz="1200">
              <a:ea typeface="Calibri"/>
              <a:cs typeface="Calibri"/>
            </a:endParaRPr>
          </a:p>
          <a:p>
            <a:endParaRPr lang="en-US" sz="1200">
              <a:ea typeface="Calibri"/>
              <a:cs typeface="Calibri"/>
            </a:endParaRPr>
          </a:p>
          <a:p>
            <a:r>
              <a:rPr lang="en-US" sz="1200">
                <a:ea typeface="+mn-lt"/>
                <a:cs typeface="+mn-lt"/>
              </a:rPr>
              <a:t>Welcome to the [Association Name]! 🎉 I'm Shannon, Director of Membership at VMA, and I’m excited to have you join our community.</a:t>
            </a:r>
            <a:endParaRPr lang="en-US" sz="1200">
              <a:ea typeface="Calibri"/>
              <a:cs typeface="Calibri"/>
            </a:endParaRPr>
          </a:p>
          <a:p>
            <a:endParaRPr lang="en-US" sz="1200">
              <a:ea typeface="Calibri"/>
              <a:cs typeface="Calibri"/>
            </a:endParaRPr>
          </a:p>
          <a:p>
            <a:r>
              <a:rPr lang="en-US" sz="1200">
                <a:ea typeface="+mn-lt"/>
                <a:cs typeface="+mn-lt"/>
              </a:rPr>
              <a:t>As a member, you’ll have access to our networking events, discounts program, education programs that can help you save time and money.</a:t>
            </a:r>
            <a:endParaRPr lang="en-US" sz="1200">
              <a:ea typeface="Calibri"/>
              <a:cs typeface="Calibri"/>
            </a:endParaRPr>
          </a:p>
          <a:p>
            <a:endParaRPr lang="en-US" sz="1200">
              <a:ea typeface="Calibri"/>
              <a:cs typeface="Calibri"/>
            </a:endParaRPr>
          </a:p>
          <a:p>
            <a:r>
              <a:rPr lang="en-US" sz="1200">
                <a:ea typeface="+mn-lt"/>
                <a:cs typeface="+mn-lt"/>
              </a:rPr>
              <a:t>If you have any questions or need help navigating our offerings, feel free to reach out—I’m here to support you!</a:t>
            </a:r>
            <a:endParaRPr lang="en-US" sz="1200">
              <a:ea typeface="Calibri"/>
              <a:cs typeface="Calibri"/>
            </a:endParaRPr>
          </a:p>
          <a:p>
            <a:endParaRPr lang="en-US" sz="1200">
              <a:ea typeface="Calibri"/>
              <a:cs typeface="Calibri"/>
            </a:endParaRPr>
          </a:p>
          <a:p>
            <a:r>
              <a:rPr lang="en-US" sz="1200">
                <a:ea typeface="+mn-lt"/>
                <a:cs typeface="+mn-lt"/>
              </a:rPr>
              <a:t>Looking forward to seeing you at [mention an upcoming event or opportunity]!</a:t>
            </a:r>
            <a:endParaRPr lang="en-US" sz="1200">
              <a:ea typeface="Calibri"/>
              <a:cs typeface="Calibri"/>
            </a:endParaRPr>
          </a:p>
          <a:p>
            <a:endParaRPr lang="en-US" sz="1200">
              <a:ea typeface="Calibri"/>
              <a:cs typeface="Calibri"/>
            </a:endParaRPr>
          </a:p>
          <a:p>
            <a:r>
              <a:rPr lang="en-US" sz="1200">
                <a:ea typeface="+mn-lt"/>
                <a:cs typeface="+mn-lt"/>
              </a:rPr>
              <a:t>Best,</a:t>
            </a:r>
            <a:endParaRPr lang="en-US" sz="1200">
              <a:ea typeface="Calibri"/>
              <a:cs typeface="Calibri"/>
            </a:endParaRPr>
          </a:p>
          <a:p>
            <a:r>
              <a:rPr lang="en-US" sz="1200">
                <a:ea typeface="+mn-lt"/>
                <a:cs typeface="+mn-lt"/>
              </a:rPr>
              <a:t>Shannon Wolford</a:t>
            </a:r>
            <a:endParaRPr lang="en-US" sz="1200">
              <a:ea typeface="Calibri"/>
              <a:cs typeface="Calibri"/>
            </a:endParaRPr>
          </a:p>
          <a:p>
            <a:r>
              <a:rPr lang="en-US" sz="1200">
                <a:ea typeface="+mn-lt"/>
                <a:cs typeface="+mn-lt"/>
              </a:rPr>
              <a:t>Director of Membership</a:t>
            </a:r>
            <a:endParaRPr lang="en-US" sz="1200">
              <a:ea typeface="Calibri"/>
              <a:cs typeface="Calibri"/>
            </a:endParaRPr>
          </a:p>
          <a:p>
            <a:r>
              <a:rPr lang="en-US" sz="1200">
                <a:ea typeface="+mn-lt"/>
                <a:cs typeface="+mn-lt"/>
              </a:rPr>
              <a:t>Visual Media Alliance</a:t>
            </a:r>
          </a:p>
          <a:p>
            <a:r>
              <a:rPr lang="en-US" sz="1200">
                <a:ea typeface="Calibri"/>
                <a:cs typeface="Calibri"/>
              </a:rPr>
              <a:t>415-710-0567</a:t>
            </a:r>
          </a:p>
        </p:txBody>
      </p:sp>
    </p:spTree>
    <p:extLst>
      <p:ext uri="{BB962C8B-B14F-4D97-AF65-F5344CB8AC3E}">
        <p14:creationId xmlns:p14="http://schemas.microsoft.com/office/powerpoint/2010/main" val="163431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4. Send a LinkedIn Welcome Message</a:t>
            </a:r>
            <a:endParaRPr lang="en-US" sz="3800" dirty="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4" name="TextBox 3">
            <a:extLst>
              <a:ext uri="{FF2B5EF4-FFF2-40B4-BE49-F238E27FC236}">
                <a16:creationId xmlns:a16="http://schemas.microsoft.com/office/drawing/2014/main" id="{CB70028B-07D3-B377-CE2B-FF80111DAA56}"/>
              </a:ext>
            </a:extLst>
          </p:cNvPr>
          <p:cNvSpPr txBox="1"/>
          <p:nvPr/>
        </p:nvSpPr>
        <p:spPr>
          <a:xfrm>
            <a:off x="717550" y="1447800"/>
            <a:ext cx="86106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oboto"/>
                <a:ea typeface="Roboto"/>
                <a:cs typeface="Roboto"/>
              </a:rPr>
              <a:t>Paid Options</a:t>
            </a:r>
            <a:endParaRPr lang="en-US">
              <a:latin typeface="Roboto"/>
              <a:ea typeface="Roboto"/>
              <a:cs typeface="Roboto"/>
            </a:endParaRPr>
          </a:p>
          <a:p>
            <a:endParaRPr lang="en-US">
              <a:latin typeface="Roboto"/>
              <a:ea typeface="Roboto"/>
              <a:cs typeface="Roboto"/>
            </a:endParaRPr>
          </a:p>
          <a:p>
            <a:pPr marL="285750" indent="-285750">
              <a:buFont typeface="Arial,Sans-Serif"/>
              <a:buChar char="•"/>
            </a:pPr>
            <a:r>
              <a:rPr lang="en-US">
                <a:latin typeface="Roboto"/>
                <a:ea typeface="Roboto"/>
                <a:cs typeface="Roboto"/>
              </a:rPr>
              <a:t>InMail Messages: Available only to Premium users; useful for reaching out to people outside your network.</a:t>
            </a:r>
            <a:endParaRPr lang="en-US" b="1">
              <a:latin typeface="Roboto"/>
              <a:ea typeface="Roboto"/>
              <a:cs typeface="Roboto"/>
            </a:endParaRPr>
          </a:p>
          <a:p>
            <a:pPr marL="285750" indent="-285750">
              <a:buFont typeface="Arial,Sans-Serif"/>
              <a:buChar char="•"/>
            </a:pPr>
            <a:r>
              <a:rPr lang="en-US" b="1">
                <a:latin typeface="Roboto"/>
                <a:ea typeface="+mn-lt"/>
                <a:cs typeface="+mn-lt"/>
              </a:rPr>
              <a:t>Bulk Messaging </a:t>
            </a:r>
            <a:endParaRPr lang="en-US" b="1">
              <a:latin typeface="Roboto"/>
              <a:ea typeface="Roboto"/>
              <a:cs typeface="Roboto"/>
            </a:endParaRPr>
          </a:p>
          <a:p>
            <a:pPr marL="742950" lvl="1" indent="-285750">
              <a:buFont typeface="Courier New"/>
              <a:buChar char="o"/>
            </a:pPr>
            <a:r>
              <a:rPr lang="en-US">
                <a:latin typeface="Roboto"/>
                <a:ea typeface="+mn-lt"/>
                <a:cs typeface="+mn-lt"/>
              </a:rPr>
              <a:t>Available with LinkedIn Premium or Sales Navigator.</a:t>
            </a:r>
            <a:endParaRPr lang="en-US" b="1">
              <a:latin typeface="Roboto"/>
              <a:ea typeface="Roboto"/>
              <a:cs typeface="Roboto"/>
            </a:endParaRPr>
          </a:p>
          <a:p>
            <a:pPr marL="742950" lvl="1" indent="-285750">
              <a:buFont typeface="Courier New"/>
              <a:buChar char="o"/>
            </a:pPr>
            <a:r>
              <a:rPr lang="en-US">
                <a:latin typeface="Roboto"/>
                <a:ea typeface="+mn-lt"/>
                <a:cs typeface="+mn-lt"/>
              </a:rPr>
              <a:t>Use tools like InMail Campaigns or connection filters to send messages to multiple recipients.</a:t>
            </a:r>
            <a:endParaRPr lang="en-US" b="1">
              <a:latin typeface="Roboto"/>
              <a:ea typeface="Roboto"/>
              <a:cs typeface="Roboto"/>
            </a:endParaRPr>
          </a:p>
          <a:p>
            <a:pPr marL="742950" lvl="1" indent="-285750">
              <a:buFont typeface="Courier New"/>
              <a:buChar char="o"/>
            </a:pPr>
            <a:r>
              <a:rPr lang="en-US">
                <a:latin typeface="Roboto"/>
                <a:ea typeface="+mn-lt"/>
                <a:cs typeface="+mn-lt"/>
              </a:rPr>
              <a:t>Great for outreach campaigns but less personal than one-at-a-time messages.</a:t>
            </a:r>
            <a:endParaRPr lang="en-US" b="1">
              <a:latin typeface="Roboto"/>
              <a:ea typeface="Roboto"/>
              <a:cs typeface="Roboto"/>
            </a:endParaRPr>
          </a:p>
        </p:txBody>
      </p:sp>
    </p:spTree>
    <p:extLst>
      <p:ext uri="{BB962C8B-B14F-4D97-AF65-F5344CB8AC3E}">
        <p14:creationId xmlns:p14="http://schemas.microsoft.com/office/powerpoint/2010/main" val="252788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5. </a:t>
            </a:r>
            <a:r>
              <a:rPr lang="en-US" sz="3800" dirty="0">
                <a:solidFill>
                  <a:srgbClr val="54575A"/>
                </a:solidFill>
                <a:latin typeface="Roboto"/>
                <a:ea typeface="+mj-lt"/>
                <a:cs typeface="+mj-lt"/>
              </a:rPr>
              <a:t>Collaborative Content Creation</a:t>
            </a:r>
            <a:endParaRPr lang="en-US" sz="3800" dirty="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4" name="TextBox 3">
            <a:extLst>
              <a:ext uri="{FF2B5EF4-FFF2-40B4-BE49-F238E27FC236}">
                <a16:creationId xmlns:a16="http://schemas.microsoft.com/office/drawing/2014/main" id="{CB70028B-07D3-B377-CE2B-FF80111DAA56}"/>
              </a:ext>
            </a:extLst>
          </p:cNvPr>
          <p:cNvSpPr txBox="1"/>
          <p:nvPr/>
        </p:nvSpPr>
        <p:spPr>
          <a:xfrm>
            <a:off x="571500" y="1225550"/>
            <a:ext cx="11264900" cy="615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US" b="1">
                <a:latin typeface="Roboto"/>
                <a:ea typeface="+mn-lt"/>
                <a:cs typeface="+mn-lt"/>
              </a:rPr>
              <a:t>The Why:</a:t>
            </a:r>
            <a:r>
              <a:rPr lang="en-US">
                <a:latin typeface="Roboto"/>
                <a:ea typeface="+mn-lt"/>
                <a:cs typeface="+mn-lt"/>
              </a:rPr>
              <a:t> </a:t>
            </a:r>
            <a:endParaRPr lang="en-US" sz="1600">
              <a:latin typeface="Roboto"/>
              <a:ea typeface="Roboto"/>
              <a:cs typeface="Roboto"/>
            </a:endParaRPr>
          </a:p>
          <a:p>
            <a:pPr marL="285750" indent="-285750">
              <a:spcBef>
                <a:spcPct val="0"/>
              </a:spcBef>
              <a:buFont typeface="Arial"/>
              <a:buChar char="•"/>
            </a:pPr>
            <a:r>
              <a:rPr lang="en-US" sz="1600">
                <a:latin typeface="Roboto"/>
                <a:ea typeface="+mn-lt"/>
                <a:cs typeface="+mn-lt"/>
              </a:rPr>
              <a:t>Co-creating content with thought leaders, partners, or influencers amplifies your message by leveraging shared expertise and extending your reach to new, relevant audiences. </a:t>
            </a:r>
            <a:endParaRPr lang="en-US" sz="1600">
              <a:latin typeface="Roboto"/>
              <a:ea typeface="Roboto"/>
              <a:cs typeface="Roboto"/>
            </a:endParaRPr>
          </a:p>
          <a:p>
            <a:pPr marL="285750" indent="-285750">
              <a:spcBef>
                <a:spcPct val="0"/>
              </a:spcBef>
              <a:buFont typeface="Arial"/>
              <a:buChar char="•"/>
            </a:pPr>
            <a:r>
              <a:rPr lang="en-US" sz="1600">
                <a:latin typeface="Roboto"/>
                <a:ea typeface="+mn-lt"/>
                <a:cs typeface="+mn-lt"/>
              </a:rPr>
              <a:t>This tactic builds credibility and fosters relationships within the industry.</a:t>
            </a:r>
            <a:endParaRPr lang="en-US" sz="1600">
              <a:latin typeface="Roboto"/>
              <a:ea typeface="Roboto"/>
              <a:cs typeface="Roboto"/>
            </a:endParaRPr>
          </a:p>
          <a:p>
            <a:endParaRPr lang="en-US">
              <a:latin typeface="Roboto"/>
              <a:ea typeface="Roboto"/>
              <a:cs typeface="Roboto"/>
            </a:endParaRPr>
          </a:p>
          <a:p>
            <a:r>
              <a:rPr lang="en-US" b="1">
                <a:latin typeface="Roboto"/>
                <a:ea typeface="+mn-lt"/>
                <a:cs typeface="+mn-lt"/>
              </a:rPr>
              <a:t>The What: </a:t>
            </a:r>
            <a:r>
              <a:rPr lang="en-US" sz="1600">
                <a:latin typeface="Roboto"/>
                <a:ea typeface="+mn-lt"/>
                <a:cs typeface="+mn-lt"/>
              </a:rPr>
              <a:t>Co-create articles, design, video</a:t>
            </a:r>
            <a:endParaRPr lang="en-US" sz="1600">
              <a:latin typeface="Roboto"/>
              <a:ea typeface="Calibri"/>
              <a:cs typeface="Calibri"/>
            </a:endParaRPr>
          </a:p>
          <a:p>
            <a:pPr marL="742950" lvl="1" indent="-285750">
              <a:buFont typeface="Courier New"/>
              <a:buChar char="o"/>
            </a:pPr>
            <a:r>
              <a:rPr lang="en-US" sz="1600" b="1">
                <a:latin typeface="Roboto"/>
                <a:ea typeface="Calibri"/>
                <a:cs typeface="Calibri"/>
              </a:rPr>
              <a:t>Google Docs or Microsoft Office</a:t>
            </a:r>
          </a:p>
          <a:p>
            <a:pPr marL="742950" lvl="1" indent="-285750">
              <a:buFont typeface="Courier New"/>
              <a:buChar char="o"/>
            </a:pPr>
            <a:r>
              <a:rPr lang="en-US" sz="1600" b="1">
                <a:latin typeface="Roboto"/>
                <a:ea typeface="Calibri"/>
                <a:cs typeface="Calibri"/>
              </a:rPr>
              <a:t>Canva for Teams</a:t>
            </a:r>
            <a:r>
              <a:rPr lang="en-US" sz="1600">
                <a:latin typeface="Roboto"/>
                <a:ea typeface="Calibri"/>
                <a:cs typeface="Calibri"/>
              </a:rPr>
              <a:t> </a:t>
            </a:r>
          </a:p>
          <a:p>
            <a:pPr marL="1200150" lvl="2" indent="-285750">
              <a:buFont typeface="Wingdings"/>
              <a:buChar char="§"/>
            </a:pPr>
            <a:r>
              <a:rPr lang="en-US" sz="1600">
                <a:latin typeface="Roboto"/>
                <a:ea typeface="Calibri"/>
                <a:cs typeface="Calibri"/>
              </a:rPr>
              <a:t>Allows users to invite collaborators to work on the same design simultaneously.</a:t>
            </a:r>
          </a:p>
          <a:p>
            <a:pPr marL="742950" lvl="1" indent="-285750">
              <a:buFont typeface="Courier New"/>
              <a:buChar char="o"/>
            </a:pPr>
            <a:r>
              <a:rPr lang="en-US" sz="1600" b="1">
                <a:latin typeface="Roboto"/>
                <a:ea typeface="Calibri"/>
                <a:cs typeface="Calibri"/>
              </a:rPr>
              <a:t>Adobe Express (formerly Adobe Spark) </a:t>
            </a:r>
            <a:endParaRPr lang="en-US" sz="1600">
              <a:latin typeface="Roboto"/>
              <a:ea typeface="Calibri"/>
              <a:cs typeface="Calibri"/>
            </a:endParaRPr>
          </a:p>
          <a:p>
            <a:pPr marL="1200150" lvl="2" indent="-285750">
              <a:buFont typeface="Wingdings"/>
              <a:buChar char="§"/>
            </a:pPr>
            <a:r>
              <a:rPr lang="en-US" sz="1600">
                <a:latin typeface="Roboto"/>
                <a:ea typeface="Calibri"/>
                <a:cs typeface="Calibri"/>
              </a:rPr>
              <a:t>Enables collaborative design by sharing editable links with team members. You can co-create and make changes together, similar to Canva.</a:t>
            </a:r>
          </a:p>
          <a:p>
            <a:pPr marL="742950" lvl="1" indent="-285750">
              <a:buFont typeface="Courier New"/>
              <a:buChar char="o"/>
            </a:pPr>
            <a:r>
              <a:rPr lang="en-US" sz="1600" b="1">
                <a:latin typeface="Roboto"/>
                <a:ea typeface="Calibri"/>
                <a:cs typeface="Calibri"/>
              </a:rPr>
              <a:t>Adobe Creative Cloud (Photoshop, Illustrator, InDesign, etc.) </a:t>
            </a:r>
          </a:p>
          <a:p>
            <a:pPr marL="1200150" lvl="2" indent="-285750">
              <a:buFont typeface="Wingdings"/>
              <a:buChar char="§"/>
            </a:pPr>
            <a:r>
              <a:rPr lang="en-US" sz="1600">
                <a:latin typeface="Roboto"/>
                <a:ea typeface="Calibri"/>
                <a:cs typeface="Calibri"/>
              </a:rPr>
              <a:t>Supports cloud documents that allow for collaborative editing. Multiple users can access and edit the document (though not in real-time as seamlessly as Canva, unless using Adobe XD for more interactive</a:t>
            </a:r>
          </a:p>
          <a:p>
            <a:pPr marL="742950" lvl="1" indent="-285750">
              <a:buFont typeface="Courier New"/>
              <a:buChar char="o"/>
            </a:pPr>
            <a:r>
              <a:rPr lang="en-US" sz="1600" b="1">
                <a:latin typeface="Roboto"/>
                <a:ea typeface="Calibri"/>
                <a:cs typeface="Calibri"/>
              </a:rPr>
              <a:t>Lumen5 (AI Video Creation) </a:t>
            </a:r>
            <a:endParaRPr lang="en-US" sz="1600">
              <a:latin typeface="Roboto"/>
              <a:ea typeface="Calibri"/>
              <a:cs typeface="Calibri"/>
            </a:endParaRPr>
          </a:p>
          <a:p>
            <a:pPr marL="1200150" lvl="2" indent="-285750">
              <a:buFont typeface="Wingdings"/>
              <a:buChar char="§"/>
            </a:pPr>
            <a:r>
              <a:rPr lang="en-US" sz="1600">
                <a:latin typeface="Roboto"/>
                <a:ea typeface="Calibri"/>
                <a:cs typeface="Calibri"/>
              </a:rPr>
              <a:t>Lumen5 uses AI to transform text into engaging videos, which can be great for collaborative video content creation. Multiple team members can work on the same project, editing, fine-tuning, and adding elements like captions, images, and logos.</a:t>
            </a:r>
          </a:p>
          <a:p>
            <a:pPr marL="742950" lvl="1" indent="-285750">
              <a:buFont typeface="Courier New"/>
              <a:buChar char="o"/>
            </a:pPr>
            <a:r>
              <a:rPr lang="en-US" sz="1600" b="1">
                <a:latin typeface="Roboto"/>
                <a:ea typeface="Calibri"/>
                <a:cs typeface="Calibri"/>
              </a:rPr>
              <a:t>Runway (Video Creation)</a:t>
            </a:r>
            <a:endParaRPr lang="en-US" sz="1600">
              <a:latin typeface="Roboto"/>
              <a:ea typeface="Calibri"/>
              <a:cs typeface="Calibri"/>
            </a:endParaRPr>
          </a:p>
          <a:p>
            <a:pPr marL="1200150" lvl="2" indent="-285750">
              <a:buFont typeface="Wingdings"/>
              <a:buChar char="§"/>
            </a:pPr>
            <a:r>
              <a:rPr lang="en-US" sz="1600">
                <a:latin typeface="Roboto"/>
                <a:ea typeface="Calibri"/>
                <a:cs typeface="Calibri"/>
              </a:rPr>
              <a:t>Runway is a creative suite that combines AI with creative tools for video editing, design, and content creation. It allows for real-time collaboration, and its AI features can assist in tasks like text-to-video generation, removing backgrounds from images, and suggesting video edits.</a:t>
            </a:r>
            <a:endParaRPr lang="en-US">
              <a:latin typeface="Roboto"/>
              <a:ea typeface="Calibri"/>
              <a:cs typeface="Calibri"/>
            </a:endParaRPr>
          </a:p>
          <a:p>
            <a:pPr marL="742950" lvl="1" indent="-285750">
              <a:buFont typeface="Courier New"/>
              <a:buChar char="o"/>
            </a:pPr>
            <a:endParaRPr lang="en-US" sz="1600">
              <a:ea typeface="Calibri"/>
              <a:cs typeface="Calibri"/>
            </a:endParaRPr>
          </a:p>
        </p:txBody>
      </p:sp>
    </p:spTree>
    <p:extLst>
      <p:ext uri="{BB962C8B-B14F-4D97-AF65-F5344CB8AC3E}">
        <p14:creationId xmlns:p14="http://schemas.microsoft.com/office/powerpoint/2010/main" val="301527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5. </a:t>
            </a:r>
            <a:r>
              <a:rPr lang="en-US" sz="3800" dirty="0">
                <a:solidFill>
                  <a:srgbClr val="54575A"/>
                </a:solidFill>
                <a:latin typeface="Roboto"/>
                <a:ea typeface="+mj-lt"/>
                <a:cs typeface="+mj-lt"/>
              </a:rPr>
              <a:t>Collaborative Content Creation</a:t>
            </a:r>
            <a:endParaRPr lang="en-US" sz="380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4" name="TextBox 3">
            <a:extLst>
              <a:ext uri="{FF2B5EF4-FFF2-40B4-BE49-F238E27FC236}">
                <a16:creationId xmlns:a16="http://schemas.microsoft.com/office/drawing/2014/main" id="{CB70028B-07D3-B377-CE2B-FF80111DAA56}"/>
              </a:ext>
            </a:extLst>
          </p:cNvPr>
          <p:cNvSpPr txBox="1"/>
          <p:nvPr/>
        </p:nvSpPr>
        <p:spPr>
          <a:xfrm>
            <a:off x="673100" y="1225550"/>
            <a:ext cx="7810500"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mn-lt"/>
              <a:cs typeface="+mn-lt"/>
            </a:endParaRPr>
          </a:p>
          <a:p>
            <a:r>
              <a:rPr lang="en-US" b="1">
                <a:ea typeface="+mn-lt"/>
                <a:cs typeface="+mn-lt"/>
              </a:rPr>
              <a:t>The Where:</a:t>
            </a:r>
            <a:br>
              <a:rPr lang="en-US" b="1">
                <a:ea typeface="+mn-lt"/>
                <a:cs typeface="+mn-lt"/>
              </a:rPr>
            </a:br>
            <a:endParaRPr lang="en-US" b="1">
              <a:ea typeface="+mn-lt"/>
              <a:cs typeface="+mn-lt"/>
            </a:endParaRPr>
          </a:p>
          <a:p>
            <a:pPr marL="285750" indent="-285750">
              <a:buFont typeface="Arial"/>
              <a:buChar char="•"/>
            </a:pPr>
            <a:r>
              <a:rPr lang="en-US" sz="1600">
                <a:latin typeface="Roboto"/>
                <a:ea typeface="+mn-lt"/>
                <a:cs typeface="+mn-lt"/>
              </a:rPr>
              <a:t>Promote the content through LinkedIn posts, newsletters, and industry-specific groups. </a:t>
            </a:r>
            <a:endParaRPr lang="en-US" sz="1600">
              <a:latin typeface="Roboto"/>
              <a:ea typeface="Calibri"/>
              <a:cs typeface="Calibri"/>
            </a:endParaRPr>
          </a:p>
          <a:p>
            <a:pPr marL="285750" indent="-285750">
              <a:buFont typeface="Arial"/>
              <a:buChar char="•"/>
            </a:pPr>
            <a:r>
              <a:rPr lang="en-US" sz="1600">
                <a:latin typeface="Roboto"/>
                <a:ea typeface="+mn-lt"/>
                <a:cs typeface="+mn-lt"/>
              </a:rPr>
              <a:t>Publish long-form content that showcases thought leadership on LinkedIn Articles </a:t>
            </a:r>
            <a:endParaRPr lang="en-US" sz="1600">
              <a:latin typeface="Roboto"/>
              <a:ea typeface="Calibri" panose="020F0502020204030204"/>
              <a:cs typeface="Calibri" panose="020F0502020204030204"/>
            </a:endParaRPr>
          </a:p>
          <a:p>
            <a:pPr marL="285750" indent="-285750">
              <a:buFont typeface="Arial"/>
              <a:buChar char="•"/>
            </a:pPr>
            <a:r>
              <a:rPr lang="en-US" sz="1600">
                <a:latin typeface="Roboto"/>
                <a:ea typeface="+mn-lt"/>
                <a:cs typeface="+mn-lt"/>
              </a:rPr>
              <a:t>Co-host webinars or panel discussions on LinkedIn Live to , enabling real-time engagement. </a:t>
            </a:r>
          </a:p>
          <a:p>
            <a:pPr marL="285750" indent="-285750">
              <a:buFont typeface="Arial"/>
              <a:buChar char="•"/>
            </a:pPr>
            <a:r>
              <a:rPr lang="en-US" sz="1600">
                <a:latin typeface="Roboto"/>
                <a:ea typeface="+mn-lt"/>
                <a:cs typeface="+mn-lt"/>
              </a:rPr>
              <a:t>Share bite-sized co-created off of LI insights and visual content on a LinkedIn Posts or Carousels </a:t>
            </a:r>
            <a:endParaRPr lang="en-US" sz="1600">
              <a:latin typeface="Roboto"/>
              <a:ea typeface="Calibri" panose="020F0502020204030204"/>
              <a:cs typeface="Calibri" panose="020F0502020204030204"/>
            </a:endParaRPr>
          </a:p>
          <a:p>
            <a:pPr marL="285750" indent="-285750">
              <a:spcBef>
                <a:spcPct val="0"/>
              </a:spcBef>
              <a:buFont typeface="Arial"/>
              <a:buChar char="•"/>
            </a:pPr>
            <a:r>
              <a:rPr lang="en-US" sz="1600">
                <a:latin typeface="Roboto"/>
                <a:ea typeface="+mn-lt"/>
                <a:cs typeface="+mn-lt"/>
              </a:rPr>
              <a:t>Participate in LinkedIn Groups within the print and graphic arts industry to share and discuss collaborative content. </a:t>
            </a:r>
            <a:endParaRPr lang="en-US" sz="1600">
              <a:latin typeface="Roboto"/>
              <a:ea typeface="Calibri" panose="020F0502020204030204"/>
              <a:cs typeface="Calibri" panose="020F0502020204030204"/>
            </a:endParaRPr>
          </a:p>
          <a:p>
            <a:endParaRPr lang="en-US">
              <a:latin typeface="Roboto"/>
              <a:ea typeface="Roboto"/>
              <a:cs typeface="Roboto"/>
            </a:endParaRPr>
          </a:p>
          <a:p>
            <a:endParaRPr lang="en-US"/>
          </a:p>
        </p:txBody>
      </p:sp>
      <p:sp>
        <p:nvSpPr>
          <p:cNvPr id="2" name="TextBox 1">
            <a:extLst>
              <a:ext uri="{FF2B5EF4-FFF2-40B4-BE49-F238E27FC236}">
                <a16:creationId xmlns:a16="http://schemas.microsoft.com/office/drawing/2014/main" id="{6BEB0508-B9EB-5576-F11D-9298F63014BF}"/>
              </a:ext>
            </a:extLst>
          </p:cNvPr>
          <p:cNvSpPr txBox="1"/>
          <p:nvPr/>
        </p:nvSpPr>
        <p:spPr>
          <a:xfrm>
            <a:off x="8712200" y="184150"/>
            <a:ext cx="3073400"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Roboto"/>
                <a:ea typeface="+mn-lt"/>
                <a:cs typeface="+mn-lt"/>
              </a:rPr>
              <a:t>The How:</a:t>
            </a:r>
            <a:r>
              <a:rPr lang="en-US" sz="1600">
                <a:latin typeface="Roboto"/>
                <a:ea typeface="+mn-lt"/>
                <a:cs typeface="+mn-lt"/>
              </a:rPr>
              <a:t> </a:t>
            </a:r>
            <a:br>
              <a:rPr lang="en-US" sz="1600">
                <a:latin typeface="Roboto"/>
                <a:ea typeface="+mn-lt"/>
                <a:cs typeface="+mn-lt"/>
              </a:rPr>
            </a:br>
            <a:endParaRPr lang="en-US" sz="1600">
              <a:latin typeface="Roboto"/>
              <a:ea typeface="Calibri"/>
              <a:cs typeface="Calibri"/>
            </a:endParaRPr>
          </a:p>
          <a:p>
            <a:pPr marL="285750" indent="-285750">
              <a:buFont typeface="Wingdings"/>
              <a:buChar char="q"/>
            </a:pPr>
            <a:r>
              <a:rPr lang="en-US" sz="1600">
                <a:latin typeface="Roboto"/>
                <a:ea typeface="+mn-lt"/>
                <a:cs typeface="+mn-lt"/>
              </a:rPr>
              <a:t>Identify potential collaborators with aligned goals and audiences. </a:t>
            </a:r>
            <a:endParaRPr lang="en-US" sz="1600">
              <a:latin typeface="Roboto"/>
              <a:ea typeface="Calibri" panose="020F0502020204030204"/>
              <a:cs typeface="Calibri" panose="020F0502020204030204"/>
            </a:endParaRPr>
          </a:p>
          <a:p>
            <a:pPr marL="285750" indent="-285750">
              <a:buFont typeface="Wingdings"/>
              <a:buChar char="q"/>
            </a:pPr>
            <a:endParaRPr lang="en-US" sz="1600">
              <a:latin typeface="Roboto"/>
              <a:ea typeface="Calibri" panose="020F0502020204030204"/>
              <a:cs typeface="Calibri" panose="020F0502020204030204"/>
            </a:endParaRPr>
          </a:p>
          <a:p>
            <a:pPr marL="285750" indent="-285750">
              <a:buFont typeface="Wingdings"/>
              <a:buChar char="q"/>
            </a:pPr>
            <a:r>
              <a:rPr lang="en-US" sz="1600">
                <a:latin typeface="Roboto"/>
                <a:ea typeface="+mn-lt"/>
                <a:cs typeface="+mn-lt"/>
              </a:rPr>
              <a:t>Reach out with a proposal that highlights mutual benefits. </a:t>
            </a:r>
            <a:endParaRPr lang="en-US" sz="1600">
              <a:latin typeface="Roboto"/>
              <a:ea typeface="Calibri" panose="020F0502020204030204"/>
              <a:cs typeface="Calibri" panose="020F0502020204030204"/>
            </a:endParaRPr>
          </a:p>
          <a:p>
            <a:pPr marL="285750" indent="-285750">
              <a:buFont typeface="Wingdings"/>
              <a:buChar char="q"/>
            </a:pPr>
            <a:endParaRPr lang="en-US" sz="1600">
              <a:latin typeface="Roboto"/>
              <a:ea typeface="Calibri" panose="020F0502020204030204"/>
              <a:cs typeface="Calibri" panose="020F0502020204030204"/>
            </a:endParaRPr>
          </a:p>
          <a:p>
            <a:pPr marL="285750" indent="-285750">
              <a:buFont typeface="Wingdings"/>
              <a:buChar char="q"/>
            </a:pPr>
            <a:r>
              <a:rPr lang="en-US" sz="1600">
                <a:latin typeface="Roboto"/>
                <a:ea typeface="+mn-lt"/>
                <a:cs typeface="+mn-lt"/>
              </a:rPr>
              <a:t>Use off-LI co-authoring tools, or external tools like Google Docs, to create videos or webinars, ensuring the content reflects both brands. </a:t>
            </a:r>
            <a:endParaRPr lang="en-US" sz="1600">
              <a:latin typeface="Roboto"/>
              <a:ea typeface="Calibri" panose="020F0502020204030204"/>
              <a:cs typeface="Calibri" panose="020F0502020204030204"/>
            </a:endParaRPr>
          </a:p>
          <a:p>
            <a:pPr marL="285750" indent="-285750">
              <a:buFont typeface="Wingdings"/>
              <a:buChar char="q"/>
            </a:pPr>
            <a:endParaRPr lang="en-US" sz="1600">
              <a:latin typeface="Roboto"/>
              <a:ea typeface="Calibri" panose="020F0502020204030204"/>
              <a:cs typeface="Calibri" panose="020F0502020204030204"/>
            </a:endParaRPr>
          </a:p>
          <a:p>
            <a:pPr marL="285750" indent="-285750">
              <a:buFont typeface="Wingdings"/>
              <a:buChar char="q"/>
            </a:pPr>
            <a:r>
              <a:rPr lang="en-US" sz="1600">
                <a:latin typeface="Roboto"/>
                <a:ea typeface="+mn-lt"/>
                <a:cs typeface="+mn-lt"/>
              </a:rPr>
              <a:t>Publish and promote on LinkedIn, tagging collaborators to maximize engagement. </a:t>
            </a:r>
            <a:endParaRPr lang="en-US" sz="1600">
              <a:latin typeface="Roboto"/>
              <a:ea typeface="Calibri" panose="020F0502020204030204"/>
              <a:cs typeface="Calibri" panose="020F0502020204030204"/>
            </a:endParaRPr>
          </a:p>
          <a:p>
            <a:pPr marL="285750" indent="-285750">
              <a:buFont typeface="Wingdings"/>
              <a:buChar char="q"/>
            </a:pPr>
            <a:endParaRPr lang="en-US" sz="1600">
              <a:latin typeface="Roboto"/>
              <a:ea typeface="Calibri" panose="020F0502020204030204"/>
              <a:cs typeface="Calibri" panose="020F0502020204030204"/>
            </a:endParaRPr>
          </a:p>
          <a:p>
            <a:pPr marL="285750" indent="-285750">
              <a:buFont typeface="Wingdings"/>
              <a:buChar char="q"/>
            </a:pPr>
            <a:r>
              <a:rPr lang="en-US" sz="1600">
                <a:latin typeface="Roboto"/>
                <a:ea typeface="+mn-lt"/>
                <a:cs typeface="+mn-lt"/>
              </a:rPr>
              <a:t>Engage with your audience in the comments and encourage further discussion. </a:t>
            </a:r>
            <a:endParaRPr lang="en-US" sz="1600">
              <a:latin typeface="Roboto"/>
              <a:ea typeface="Calibri" panose="020F0502020204030204"/>
              <a:cs typeface="Calibri" panose="020F0502020204030204"/>
            </a:endParaRPr>
          </a:p>
        </p:txBody>
      </p:sp>
      <p:sp>
        <p:nvSpPr>
          <p:cNvPr id="6" name="Rounded Rectangle 9">
            <a:extLst>
              <a:ext uri="{FF2B5EF4-FFF2-40B4-BE49-F238E27FC236}">
                <a16:creationId xmlns:a16="http://schemas.microsoft.com/office/drawing/2014/main" id="{8C4D7315-A79D-4DD1-6026-2DFB6645A097}"/>
              </a:ext>
            </a:extLst>
          </p:cNvPr>
          <p:cNvSpPr/>
          <p:nvPr/>
        </p:nvSpPr>
        <p:spPr>
          <a:xfrm>
            <a:off x="3171619" y="5192775"/>
            <a:ext cx="3131415" cy="1181831"/>
          </a:xfrm>
          <a:prstGeom prst="roundRect">
            <a:avLst>
              <a:gd name="adj" fmla="val 2868"/>
            </a:avLst>
          </a:prstGeom>
          <a:noFill/>
          <a:ln w="28575">
            <a:solidFill>
              <a:srgbClr val="0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19504E53-0891-7F5B-6D1E-9252A345268F}"/>
              </a:ext>
            </a:extLst>
          </p:cNvPr>
          <p:cNvSpPr/>
          <p:nvPr/>
        </p:nvSpPr>
        <p:spPr>
          <a:xfrm>
            <a:off x="4537295" y="4921867"/>
            <a:ext cx="412763" cy="412763"/>
          </a:xfrm>
          <a:prstGeom prst="ellipse">
            <a:avLst/>
          </a:prstGeom>
          <a:solidFill>
            <a:srgbClr val="0094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4B6"/>
              </a:solidFill>
              <a:effectLst/>
              <a:uLnTx/>
              <a:uFillTx/>
              <a:latin typeface="Calibri" panose="020F0502020204030204"/>
              <a:ea typeface="+mn-ea"/>
              <a:cs typeface="+mn-cs"/>
            </a:endParaRPr>
          </a:p>
        </p:txBody>
      </p:sp>
      <p:sp>
        <p:nvSpPr>
          <p:cNvPr id="11" name="TextBox 2">
            <a:extLst>
              <a:ext uri="{FF2B5EF4-FFF2-40B4-BE49-F238E27FC236}">
                <a16:creationId xmlns:a16="http://schemas.microsoft.com/office/drawing/2014/main" id="{9AC6FC48-AFD5-8F82-01BA-4078E3BFCD5B}"/>
              </a:ext>
            </a:extLst>
          </p:cNvPr>
          <p:cNvSpPr txBox="1"/>
          <p:nvPr/>
        </p:nvSpPr>
        <p:spPr>
          <a:xfrm>
            <a:off x="3298006" y="5336715"/>
            <a:ext cx="2891340" cy="1025922"/>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en-US" sz="1400" b="1">
                <a:solidFill>
                  <a:schemeClr val="tx1">
                    <a:lumMod val="65000"/>
                    <a:lumOff val="35000"/>
                  </a:schemeClr>
                </a:solidFill>
                <a:latin typeface="Roboto"/>
                <a:cs typeface="Calibri"/>
              </a:rPr>
              <a:t>How</a:t>
            </a:r>
            <a:r>
              <a:rPr lang="en-US" sz="1400" b="1">
                <a:solidFill>
                  <a:schemeClr val="tx1">
                    <a:lumMod val="65000"/>
                    <a:lumOff val="35000"/>
                  </a:schemeClr>
                </a:solidFill>
                <a:latin typeface="Roboto"/>
                <a:ea typeface="Roboto"/>
                <a:cs typeface="Calibri"/>
              </a:rPr>
              <a:t> many people currently some sort of collaborative content creation internally or with other companies?</a:t>
            </a:r>
          </a:p>
        </p:txBody>
      </p:sp>
    </p:spTree>
    <p:extLst>
      <p:ext uri="{BB962C8B-B14F-4D97-AF65-F5344CB8AC3E}">
        <p14:creationId xmlns:p14="http://schemas.microsoft.com/office/powerpoint/2010/main" val="283768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6. </a:t>
            </a:r>
            <a:r>
              <a:rPr lang="en-US" sz="3800" dirty="0">
                <a:solidFill>
                  <a:srgbClr val="54575A"/>
                </a:solidFill>
                <a:latin typeface="Roboto"/>
                <a:ea typeface="+mj-lt"/>
                <a:cs typeface="+mj-lt"/>
              </a:rPr>
              <a:t>Post-Purchase Engagement for B2B</a:t>
            </a:r>
            <a:endParaRPr lang="en-US" sz="3800" dirty="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4" name="TextBox 3">
            <a:extLst>
              <a:ext uri="{FF2B5EF4-FFF2-40B4-BE49-F238E27FC236}">
                <a16:creationId xmlns:a16="http://schemas.microsoft.com/office/drawing/2014/main" id="{CB70028B-07D3-B377-CE2B-FF80111DAA56}"/>
              </a:ext>
            </a:extLst>
          </p:cNvPr>
          <p:cNvSpPr txBox="1"/>
          <p:nvPr/>
        </p:nvSpPr>
        <p:spPr>
          <a:xfrm>
            <a:off x="679450" y="1524000"/>
            <a:ext cx="7266078"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The Why:</a:t>
            </a:r>
            <a:br>
              <a:rPr lang="en-US" b="1">
                <a:ea typeface="+mn-lt"/>
                <a:cs typeface="+mn-lt"/>
              </a:rPr>
            </a:br>
            <a:endParaRPr lang="en-US" b="1">
              <a:ea typeface="+mn-lt"/>
              <a:cs typeface="+mn-lt"/>
            </a:endParaRPr>
          </a:p>
          <a:p>
            <a:pPr marL="285750" indent="-285750">
              <a:buFont typeface="Arial"/>
              <a:buChar char="•"/>
            </a:pPr>
            <a:r>
              <a:rPr lang="en-US" sz="1600">
                <a:latin typeface="Roboto"/>
                <a:ea typeface="+mn-lt"/>
                <a:cs typeface="+mn-lt"/>
              </a:rPr>
              <a:t>Creates organic social proof that builds trust, credibility, and a stronger reputation for your business. </a:t>
            </a:r>
          </a:p>
          <a:p>
            <a:pPr marL="285750" indent="-285750">
              <a:buFont typeface="Arial"/>
              <a:buChar char="•"/>
            </a:pPr>
            <a:r>
              <a:rPr lang="en-US" sz="1600">
                <a:latin typeface="Roboto"/>
                <a:ea typeface="+mn-lt"/>
                <a:cs typeface="+mn-lt"/>
              </a:rPr>
              <a:t>Encourage repeat business and referrals, fostering long-term relationships.</a:t>
            </a:r>
            <a:endParaRPr lang="en-US" sz="1600">
              <a:latin typeface="Roboto"/>
              <a:ea typeface="Calibri" panose="020F0502020204030204"/>
              <a:cs typeface="Calibri" panose="020F0502020204030204"/>
            </a:endParaRPr>
          </a:p>
          <a:p>
            <a:endParaRPr lang="en-US">
              <a:latin typeface="Calibri" panose="020F0502020204030204"/>
              <a:ea typeface="Calibri" panose="020F0502020204030204"/>
              <a:cs typeface="Calibri" panose="020F0502020204030204"/>
            </a:endParaRPr>
          </a:p>
        </p:txBody>
      </p:sp>
      <p:sp>
        <p:nvSpPr>
          <p:cNvPr id="5" name="TextBox 4">
            <a:extLst>
              <a:ext uri="{FF2B5EF4-FFF2-40B4-BE49-F238E27FC236}">
                <a16:creationId xmlns:a16="http://schemas.microsoft.com/office/drawing/2014/main" id="{CB9EDBB2-43F9-3830-82A1-9B707DCBC785}"/>
              </a:ext>
            </a:extLst>
          </p:cNvPr>
          <p:cNvSpPr txBox="1"/>
          <p:nvPr/>
        </p:nvSpPr>
        <p:spPr>
          <a:xfrm>
            <a:off x="679449" y="3187700"/>
            <a:ext cx="6756400"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The What:</a:t>
            </a:r>
            <a:br>
              <a:rPr lang="en-US" b="1">
                <a:ea typeface="+mn-lt"/>
                <a:cs typeface="+mn-lt"/>
              </a:rPr>
            </a:br>
            <a:endParaRPr lang="en-US" b="1">
              <a:ea typeface="+mn-lt"/>
              <a:cs typeface="+mn-lt"/>
            </a:endParaRPr>
          </a:p>
          <a:p>
            <a:pPr marL="285750" indent="-285750">
              <a:buFont typeface="Arial"/>
              <a:buChar char="•"/>
            </a:pPr>
            <a:r>
              <a:rPr lang="en-US" sz="1600">
                <a:latin typeface="Roboto"/>
                <a:ea typeface="+mn-lt"/>
                <a:cs typeface="+mn-lt"/>
              </a:rPr>
              <a:t>Ask satisfied customers to publicly share their reviews, testimonials, and experiences with your product or service. </a:t>
            </a:r>
          </a:p>
          <a:p>
            <a:pPr marL="285750" indent="-285750">
              <a:buFont typeface="Arial"/>
              <a:buChar char="•"/>
            </a:pPr>
            <a:r>
              <a:rPr lang="en-US" sz="1600">
                <a:latin typeface="Roboto"/>
                <a:ea typeface="+mn-lt"/>
                <a:cs typeface="+mn-lt"/>
              </a:rPr>
              <a:t>Content can include:</a:t>
            </a:r>
            <a:endParaRPr lang="en-US" sz="1600">
              <a:latin typeface="Roboto"/>
              <a:ea typeface="Calibri" panose="020F0502020204030204"/>
              <a:cs typeface="Calibri" panose="020F0502020204030204"/>
            </a:endParaRPr>
          </a:p>
          <a:p>
            <a:pPr marL="742950" lvl="1" indent="-285750">
              <a:buFont typeface="Courier New"/>
              <a:buChar char="o"/>
            </a:pPr>
            <a:r>
              <a:rPr lang="en-US" sz="1600">
                <a:latin typeface="Roboto"/>
                <a:ea typeface="+mn-lt"/>
                <a:cs typeface="+mn-lt"/>
              </a:rPr>
              <a:t>Customer success stories</a:t>
            </a:r>
          </a:p>
          <a:p>
            <a:pPr marL="742950" lvl="1" indent="-285750">
              <a:buFont typeface="Courier New"/>
              <a:buChar char="o"/>
            </a:pPr>
            <a:r>
              <a:rPr lang="en-US" sz="1600">
                <a:latin typeface="Roboto"/>
                <a:ea typeface="+mn-lt"/>
                <a:cs typeface="+mn-lt"/>
              </a:rPr>
              <a:t>Written testimonials</a:t>
            </a:r>
            <a:endParaRPr lang="en-US">
              <a:latin typeface="Roboto"/>
              <a:ea typeface="Calibri" panose="020F0502020204030204"/>
              <a:cs typeface="Calibri" panose="020F0502020204030204"/>
            </a:endParaRPr>
          </a:p>
          <a:p>
            <a:pPr marL="742950" lvl="1" indent="-285750">
              <a:buFont typeface="Courier New"/>
              <a:buChar char="o"/>
            </a:pPr>
            <a:r>
              <a:rPr lang="en-US" sz="1600">
                <a:latin typeface="Roboto"/>
                <a:ea typeface="+mn-lt"/>
                <a:cs typeface="+mn-lt"/>
              </a:rPr>
              <a:t>Video reviews or shout-outs</a:t>
            </a:r>
            <a:endParaRPr lang="en-US">
              <a:latin typeface="Roboto"/>
              <a:ea typeface="+mn-lt"/>
              <a:cs typeface="+mn-lt"/>
            </a:endParaRPr>
          </a:p>
          <a:p>
            <a:pPr marL="742950" lvl="1" indent="-285750">
              <a:buFont typeface="Courier New"/>
              <a:buChar char="o"/>
            </a:pPr>
            <a:r>
              <a:rPr lang="en-US" sz="1600">
                <a:latin typeface="Roboto"/>
                <a:ea typeface="+mn-lt"/>
                <a:cs typeface="+mn-lt"/>
              </a:rPr>
              <a:t>Case studies showcasing measurable outcomes or benefits</a:t>
            </a:r>
            <a:endParaRPr lang="en-US">
              <a:latin typeface="Roboto"/>
              <a:ea typeface="Calibri" panose="020F0502020204030204"/>
              <a:cs typeface="Calibri" panose="020F0502020204030204"/>
            </a:endParaRPr>
          </a:p>
        </p:txBody>
      </p:sp>
      <p:sp>
        <p:nvSpPr>
          <p:cNvPr id="7" name="TextBox 6">
            <a:extLst>
              <a:ext uri="{FF2B5EF4-FFF2-40B4-BE49-F238E27FC236}">
                <a16:creationId xmlns:a16="http://schemas.microsoft.com/office/drawing/2014/main" id="{BFBBEB61-A3C1-2E0D-850C-E1F05981CD1D}"/>
              </a:ext>
            </a:extLst>
          </p:cNvPr>
          <p:cNvSpPr txBox="1"/>
          <p:nvPr/>
        </p:nvSpPr>
        <p:spPr>
          <a:xfrm>
            <a:off x="8578850" y="3670300"/>
            <a:ext cx="24003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Image</a:t>
            </a:r>
          </a:p>
          <a:p>
            <a:r>
              <a:rPr lang="en-US">
                <a:ea typeface="Calibri"/>
                <a:cs typeface="Calibri"/>
              </a:rPr>
              <a:t>Try to get a member doing this or make one for VMA</a:t>
            </a:r>
          </a:p>
        </p:txBody>
      </p:sp>
      <p:pic>
        <p:nvPicPr>
          <p:cNvPr id="2" name="Picture 1" descr="A screenshot of a social media post&#10;&#10;Description automatically generated">
            <a:extLst>
              <a:ext uri="{FF2B5EF4-FFF2-40B4-BE49-F238E27FC236}">
                <a16:creationId xmlns:a16="http://schemas.microsoft.com/office/drawing/2014/main" id="{9D4922AF-C216-E229-7E85-D153E15E8B03}"/>
              </a:ext>
            </a:extLst>
          </p:cNvPr>
          <p:cNvPicPr>
            <a:picLocks noChangeAspect="1"/>
          </p:cNvPicPr>
          <p:nvPr/>
        </p:nvPicPr>
        <p:blipFill>
          <a:blip r:embed="rId3"/>
          <a:stretch>
            <a:fillRect/>
          </a:stretch>
        </p:blipFill>
        <p:spPr>
          <a:xfrm>
            <a:off x="8108243" y="1067801"/>
            <a:ext cx="3042299" cy="5466271"/>
          </a:xfrm>
          <a:prstGeom prst="rect">
            <a:avLst/>
          </a:prstGeom>
        </p:spPr>
      </p:pic>
    </p:spTree>
    <p:extLst>
      <p:ext uri="{BB962C8B-B14F-4D97-AF65-F5344CB8AC3E}">
        <p14:creationId xmlns:p14="http://schemas.microsoft.com/office/powerpoint/2010/main" val="357574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dirty="0">
                <a:solidFill>
                  <a:srgbClr val="54575A"/>
                </a:solidFill>
                <a:latin typeface="Roboto"/>
                <a:ea typeface="Roboto"/>
                <a:cs typeface="Roboto"/>
              </a:rPr>
              <a:t>6. </a:t>
            </a:r>
            <a:r>
              <a:rPr lang="en-US" sz="3800" dirty="0">
                <a:solidFill>
                  <a:srgbClr val="54575A"/>
                </a:solidFill>
                <a:latin typeface="Roboto"/>
                <a:ea typeface="+mj-lt"/>
                <a:cs typeface="+mj-lt"/>
              </a:rPr>
              <a:t>Post-Purchase Engagement for B2B</a:t>
            </a:r>
            <a:endParaRPr lang="en-US" sz="3800" dirty="0">
              <a:solidFill>
                <a:srgbClr val="54575A"/>
              </a:solidFill>
              <a:latin typeface="Roboto"/>
              <a:ea typeface="Calibri Light"/>
              <a:cs typeface="Calibri Light"/>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4" name="TextBox 3">
            <a:extLst>
              <a:ext uri="{FF2B5EF4-FFF2-40B4-BE49-F238E27FC236}">
                <a16:creationId xmlns:a16="http://schemas.microsoft.com/office/drawing/2014/main" id="{CB70028B-07D3-B377-CE2B-FF80111DAA56}"/>
              </a:ext>
            </a:extLst>
          </p:cNvPr>
          <p:cNvSpPr txBox="1"/>
          <p:nvPr/>
        </p:nvSpPr>
        <p:spPr>
          <a:xfrm>
            <a:off x="673100" y="1225550"/>
            <a:ext cx="78105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The What:</a:t>
            </a:r>
          </a:p>
          <a:p>
            <a:pPr marL="285750" indent="-285750">
              <a:buFont typeface="Wingdings"/>
              <a:buChar char="q"/>
            </a:pPr>
            <a:r>
              <a:rPr lang="en-US" sz="1600">
                <a:latin typeface="Roboto"/>
                <a:ea typeface="+mn-lt"/>
                <a:cs typeface="+mn-lt"/>
              </a:rPr>
              <a:t>Reach out to satisfied customers post-purchase and ask if they'd be willing to share a review or testimonial on LinkedIn.</a:t>
            </a:r>
          </a:p>
          <a:p>
            <a:pPr marL="285750" indent="-285750">
              <a:buFont typeface="Wingdings"/>
              <a:buChar char="q"/>
            </a:pPr>
            <a:r>
              <a:rPr lang="en-US" sz="1600">
                <a:latin typeface="Roboto"/>
                <a:ea typeface="+mn-lt"/>
                <a:cs typeface="+mn-lt"/>
              </a:rPr>
              <a:t>Provide simple guidance on how to leave a review or share a success story, making the process easy and clear.</a:t>
            </a:r>
          </a:p>
          <a:p>
            <a:pPr marL="285750" indent="-285750">
              <a:buFont typeface="Wingdings"/>
              <a:buChar char="q"/>
            </a:pPr>
            <a:r>
              <a:rPr lang="en-US" sz="1600">
                <a:latin typeface="Roboto"/>
                <a:ea typeface="+mn-lt"/>
                <a:cs typeface="+mn-lt"/>
              </a:rPr>
              <a:t>Encourage them to tag your company and share the content with their network.</a:t>
            </a:r>
            <a:endParaRPr lang="en-US" sz="1600">
              <a:latin typeface="Roboto"/>
              <a:ea typeface="Roboto"/>
              <a:cs typeface="Roboto"/>
            </a:endParaRPr>
          </a:p>
          <a:p>
            <a:pPr marL="285750" indent="-285750">
              <a:buFont typeface="Wingdings"/>
              <a:buChar char="q"/>
            </a:pPr>
            <a:r>
              <a:rPr lang="en-US" sz="1600">
                <a:latin typeface="Roboto"/>
                <a:ea typeface="+mn-lt"/>
                <a:cs typeface="+mn-lt"/>
              </a:rPr>
              <a:t>Show appreciation by acknowledging and thanking customers publicly when they share their experience, fostering further goodwill.</a:t>
            </a:r>
            <a:endParaRPr lang="en-US" sz="1600">
              <a:latin typeface="Roboto"/>
              <a:ea typeface="Roboto"/>
              <a:cs typeface="Roboto"/>
            </a:endParaRPr>
          </a:p>
          <a:p>
            <a:pPr marL="285750" indent="-285750">
              <a:buFont typeface="Wingdings"/>
              <a:buChar char="q"/>
            </a:pPr>
            <a:r>
              <a:rPr lang="en-US" sz="1600">
                <a:latin typeface="Roboto"/>
                <a:ea typeface="+mn-lt"/>
                <a:cs typeface="+mn-lt"/>
              </a:rPr>
              <a:t>Amplify the content by resharing or engaging with it on your company’s LinkedIn profile, extending its reach.</a:t>
            </a:r>
            <a:endParaRPr lang="en-US">
              <a:latin typeface="Roboto"/>
              <a:ea typeface="+mn-lt"/>
              <a:cs typeface="+mn-lt"/>
            </a:endParaRPr>
          </a:p>
          <a:p>
            <a:endParaRPr lang="en-US">
              <a:latin typeface="Calibri" panose="020F0502020204030204"/>
              <a:ea typeface="Calibri" panose="020F0502020204030204"/>
              <a:cs typeface="Calibri" panose="020F0502020204030204"/>
            </a:endParaRPr>
          </a:p>
        </p:txBody>
      </p:sp>
      <p:sp>
        <p:nvSpPr>
          <p:cNvPr id="6" name="Rounded Rectangle 9">
            <a:extLst>
              <a:ext uri="{FF2B5EF4-FFF2-40B4-BE49-F238E27FC236}">
                <a16:creationId xmlns:a16="http://schemas.microsoft.com/office/drawing/2014/main" id="{8C4D7315-A79D-4DD1-6026-2DFB6645A097}"/>
              </a:ext>
            </a:extLst>
          </p:cNvPr>
          <p:cNvSpPr/>
          <p:nvPr/>
        </p:nvSpPr>
        <p:spPr>
          <a:xfrm>
            <a:off x="8600869" y="1560575"/>
            <a:ext cx="3131415" cy="1181831"/>
          </a:xfrm>
          <a:prstGeom prst="roundRect">
            <a:avLst>
              <a:gd name="adj" fmla="val 2868"/>
            </a:avLst>
          </a:prstGeom>
          <a:noFill/>
          <a:ln w="28575">
            <a:solidFill>
              <a:srgbClr val="0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19504E53-0891-7F5B-6D1E-9252A345268F}"/>
              </a:ext>
            </a:extLst>
          </p:cNvPr>
          <p:cNvSpPr/>
          <p:nvPr/>
        </p:nvSpPr>
        <p:spPr>
          <a:xfrm>
            <a:off x="9960195" y="1327767"/>
            <a:ext cx="412763" cy="412763"/>
          </a:xfrm>
          <a:prstGeom prst="ellipse">
            <a:avLst/>
          </a:prstGeom>
          <a:solidFill>
            <a:srgbClr val="0094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4B6"/>
              </a:solidFill>
              <a:effectLst/>
              <a:uLnTx/>
              <a:uFillTx/>
              <a:latin typeface="Calibri" panose="020F0502020204030204"/>
              <a:ea typeface="+mn-ea"/>
              <a:cs typeface="+mn-cs"/>
            </a:endParaRPr>
          </a:p>
        </p:txBody>
      </p:sp>
      <p:sp>
        <p:nvSpPr>
          <p:cNvPr id="11" name="TextBox 2">
            <a:extLst>
              <a:ext uri="{FF2B5EF4-FFF2-40B4-BE49-F238E27FC236}">
                <a16:creationId xmlns:a16="http://schemas.microsoft.com/office/drawing/2014/main" id="{9AC6FC48-AFD5-8F82-01BA-4078E3BFCD5B}"/>
              </a:ext>
            </a:extLst>
          </p:cNvPr>
          <p:cNvSpPr txBox="1"/>
          <p:nvPr/>
        </p:nvSpPr>
        <p:spPr>
          <a:xfrm>
            <a:off x="8720906" y="1875965"/>
            <a:ext cx="2891340" cy="551946"/>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en-US" sz="1400" b="1">
                <a:solidFill>
                  <a:schemeClr val="tx1">
                    <a:lumMod val="65000"/>
                    <a:lumOff val="35000"/>
                  </a:schemeClr>
                </a:solidFill>
                <a:latin typeface="Roboto"/>
                <a:cs typeface="Calibri"/>
              </a:rPr>
              <a:t>Is</a:t>
            </a:r>
            <a:r>
              <a:rPr lang="en-US" sz="1400" b="1">
                <a:solidFill>
                  <a:schemeClr val="tx1">
                    <a:lumMod val="65000"/>
                    <a:lumOff val="35000"/>
                  </a:schemeClr>
                </a:solidFill>
                <a:latin typeface="Roboto"/>
                <a:ea typeface="Roboto"/>
                <a:cs typeface="Calibri"/>
              </a:rPr>
              <a:t> anyone doing having customers share on LI for them?</a:t>
            </a:r>
          </a:p>
        </p:txBody>
      </p:sp>
      <p:sp>
        <p:nvSpPr>
          <p:cNvPr id="5" name="TextBox 4">
            <a:extLst>
              <a:ext uri="{FF2B5EF4-FFF2-40B4-BE49-F238E27FC236}">
                <a16:creationId xmlns:a16="http://schemas.microsoft.com/office/drawing/2014/main" id="{CB9EDBB2-43F9-3830-82A1-9B707DCBC785}"/>
              </a:ext>
            </a:extLst>
          </p:cNvPr>
          <p:cNvSpPr txBox="1"/>
          <p:nvPr/>
        </p:nvSpPr>
        <p:spPr>
          <a:xfrm>
            <a:off x="679449" y="4178300"/>
            <a:ext cx="10706100"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The Where:</a:t>
            </a:r>
          </a:p>
          <a:p>
            <a:pPr marL="285750" indent="-285750">
              <a:buFont typeface="Arial"/>
              <a:buChar char="•"/>
            </a:pPr>
            <a:r>
              <a:rPr lang="en-US" sz="1600" b="1">
                <a:latin typeface="Roboto"/>
                <a:ea typeface="+mn-lt"/>
                <a:cs typeface="+mn-lt"/>
              </a:rPr>
              <a:t>On LinkedIn Posts</a:t>
            </a:r>
            <a:r>
              <a:rPr lang="en-US" sz="1600">
                <a:latin typeface="Roboto"/>
                <a:ea typeface="+mn-lt"/>
                <a:cs typeface="+mn-lt"/>
              </a:rPr>
              <a:t>: Encourage customers to share reviews, testimonials, or success stories directly on their profiles, tagging your company to amplify the message.</a:t>
            </a:r>
            <a:endParaRPr lang="en-US">
              <a:latin typeface="Roboto"/>
              <a:ea typeface="Calibri" panose="020F0502020204030204"/>
              <a:cs typeface="Calibri" panose="020F0502020204030204"/>
            </a:endParaRPr>
          </a:p>
          <a:p>
            <a:pPr marL="285750" indent="-285750">
              <a:buFont typeface="Arial"/>
              <a:buChar char="•"/>
            </a:pPr>
            <a:r>
              <a:rPr lang="en-US" sz="1600" b="1">
                <a:latin typeface="Roboto"/>
                <a:ea typeface="+mn-lt"/>
                <a:cs typeface="+mn-lt"/>
              </a:rPr>
              <a:t>LinkedIn Articles:</a:t>
            </a:r>
            <a:r>
              <a:rPr lang="en-US" sz="1600">
                <a:latin typeface="Roboto"/>
                <a:ea typeface="+mn-lt"/>
                <a:cs typeface="+mn-lt"/>
              </a:rPr>
              <a:t> If customers are willing, ask them to co-author a case study or success story, detailing how your product/service helped their business.</a:t>
            </a:r>
            <a:endParaRPr lang="en-US">
              <a:latin typeface="Roboto"/>
              <a:ea typeface="+mn-lt"/>
              <a:cs typeface="+mn-lt"/>
            </a:endParaRPr>
          </a:p>
          <a:p>
            <a:pPr marL="285750" indent="-285750">
              <a:buFont typeface="Arial"/>
              <a:buChar char="•"/>
            </a:pPr>
            <a:r>
              <a:rPr lang="en-US" sz="1600" b="1">
                <a:latin typeface="Roboto"/>
                <a:ea typeface="+mn-lt"/>
                <a:cs typeface="+mn-lt"/>
              </a:rPr>
              <a:t>LinkedIn Recommendations: </a:t>
            </a:r>
            <a:r>
              <a:rPr lang="en-US" sz="1600">
                <a:latin typeface="Roboto"/>
                <a:ea typeface="+mn-lt"/>
                <a:cs typeface="+mn-lt"/>
              </a:rPr>
              <a:t>Encourage customers to leave written recommendations on your LinkedIn profile to boost credibility.</a:t>
            </a:r>
            <a:endParaRPr lang="en-US">
              <a:latin typeface="Roboto"/>
              <a:ea typeface="Calibri" panose="020F0502020204030204"/>
              <a:cs typeface="Calibri" panose="020F0502020204030204"/>
            </a:endParaRPr>
          </a:p>
          <a:p>
            <a:pPr marL="285750" indent="-285750">
              <a:buFont typeface="Arial"/>
              <a:buChar char="•"/>
            </a:pPr>
            <a:r>
              <a:rPr lang="en-US" sz="1600" b="1">
                <a:latin typeface="Roboto"/>
                <a:ea typeface="+mn-lt"/>
                <a:cs typeface="+mn-lt"/>
              </a:rPr>
              <a:t>LinkedIn Messages:</a:t>
            </a:r>
            <a:r>
              <a:rPr lang="en-US" sz="1600">
                <a:latin typeface="Roboto"/>
                <a:ea typeface="+mn-lt"/>
                <a:cs typeface="+mn-lt"/>
              </a:rPr>
              <a:t> Use direct messages to follow up with clients, thanking them for their purchase and encouraging them to share their experience.</a:t>
            </a:r>
            <a:endParaRPr lang="en-US">
              <a:latin typeface="Roboto"/>
              <a:ea typeface="Calibri" panose="020F0502020204030204"/>
              <a:cs typeface="Calibri" panose="020F0502020204030204"/>
            </a:endParaRPr>
          </a:p>
        </p:txBody>
      </p:sp>
    </p:spTree>
    <p:extLst>
      <p:ext uri="{BB962C8B-B14F-4D97-AF65-F5344CB8AC3E}">
        <p14:creationId xmlns:p14="http://schemas.microsoft.com/office/powerpoint/2010/main" val="307041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613D64-C8B2-9E47-B00C-728F192E915F}"/>
              </a:ext>
            </a:extLst>
          </p:cNvPr>
          <p:cNvSpPr txBox="1">
            <a:spLocks/>
          </p:cNvSpPr>
          <p:nvPr/>
        </p:nvSpPr>
        <p:spPr>
          <a:xfrm>
            <a:off x="556358" y="700795"/>
            <a:ext cx="10885714" cy="7032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a:solidFill>
                  <a:srgbClr val="54575A"/>
                </a:solidFill>
                <a:latin typeface="Roboto"/>
                <a:ea typeface="+mj-lt"/>
                <a:cs typeface="+mj-lt"/>
              </a:rPr>
              <a:t>Why LinkedIn Marketing Matters for </a:t>
            </a:r>
            <a:br>
              <a:rPr lang="en-US" sz="3600">
                <a:solidFill>
                  <a:srgbClr val="54575A"/>
                </a:solidFill>
                <a:latin typeface="Roboto"/>
                <a:ea typeface="+mj-lt"/>
                <a:cs typeface="+mj-lt"/>
              </a:rPr>
            </a:br>
            <a:r>
              <a:rPr lang="en-US" sz="3600">
                <a:solidFill>
                  <a:srgbClr val="54575A"/>
                </a:solidFill>
                <a:latin typeface="Roboto"/>
                <a:ea typeface="+mj-lt"/>
                <a:cs typeface="+mj-lt"/>
              </a:rPr>
              <a:t>Small Business Printers and Designers </a:t>
            </a:r>
            <a:endParaRPr lang="en-US" sz="3600">
              <a:latin typeface="Roboto"/>
            </a:endParaRPr>
          </a:p>
        </p:txBody>
      </p:sp>
      <p:sp>
        <p:nvSpPr>
          <p:cNvPr id="184" name="Rectangle 183">
            <a:extLst>
              <a:ext uri="{FF2B5EF4-FFF2-40B4-BE49-F238E27FC236}">
                <a16:creationId xmlns:a16="http://schemas.microsoft.com/office/drawing/2014/main" id="{85463DA1-BAC2-4943-BC81-3E9183068A1B}"/>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D7C08A-4DFB-1292-1702-D10E860D03CF}"/>
              </a:ext>
            </a:extLst>
          </p:cNvPr>
          <p:cNvSpPr txBox="1"/>
          <p:nvPr/>
        </p:nvSpPr>
        <p:spPr>
          <a:xfrm>
            <a:off x="558751" y="1716214"/>
            <a:ext cx="8032910"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600">
                <a:latin typeface="Roboto"/>
                <a:ea typeface="+mn-lt"/>
                <a:cs typeface="+mn-lt"/>
              </a:rPr>
              <a:t>Reach More Clients, Build Your Brand, and Grow Your Business with LinkedIn</a:t>
            </a:r>
            <a:endParaRPr lang="en-US" sz="1600">
              <a:latin typeface="Roboto"/>
              <a:ea typeface="Calibri" panose="020F0502020204030204"/>
              <a:cs typeface="Calibri" panose="020F0502020204030204"/>
            </a:endParaRPr>
          </a:p>
          <a:p>
            <a:pPr>
              <a:buFont typeface="Arial"/>
              <a:buChar char="•"/>
            </a:pPr>
            <a:endParaRPr lang="en-US" sz="1600">
              <a:latin typeface="Roboto"/>
              <a:ea typeface="Roboto"/>
              <a:cs typeface="Roboto"/>
            </a:endParaRPr>
          </a:p>
          <a:p>
            <a:pPr marL="342900" indent="-342900">
              <a:buFont typeface="Arial"/>
              <a:buChar char="•"/>
            </a:pPr>
            <a:r>
              <a:rPr lang="en-US" sz="1600">
                <a:latin typeface="Roboto"/>
                <a:ea typeface="+mn-lt"/>
                <a:cs typeface="+mn-lt"/>
              </a:rPr>
              <a:t>Connect Directly with Decision-Makers: 80% of B2B leads come from LinkedIn—it’s the go-to platform for professional networking.</a:t>
            </a:r>
          </a:p>
          <a:p>
            <a:pPr marL="285750" indent="-285750">
              <a:buFont typeface="Arial"/>
              <a:buChar char="•"/>
            </a:pPr>
            <a:endParaRPr lang="en-US" sz="1600">
              <a:latin typeface="Roboto"/>
              <a:ea typeface="Calibri" panose="020F0502020204030204"/>
              <a:cs typeface="Calibri" panose="020F0502020204030204"/>
            </a:endParaRPr>
          </a:p>
          <a:p>
            <a:pPr marL="342900" indent="-342900">
              <a:buFont typeface="Arial"/>
              <a:buChar char="•"/>
            </a:pPr>
            <a:r>
              <a:rPr lang="en-US" sz="1600">
                <a:latin typeface="Roboto"/>
                <a:ea typeface="+mn-lt"/>
                <a:cs typeface="+mn-lt"/>
              </a:rPr>
              <a:t>Showcase Your Expertise: Highlight your services, past work, and client testimonials to attract high-value customers.</a:t>
            </a:r>
          </a:p>
          <a:p>
            <a:pPr marL="285750" indent="-285750">
              <a:buFont typeface="Arial"/>
              <a:buChar char="•"/>
            </a:pPr>
            <a:endParaRPr lang="en-US" sz="1600">
              <a:latin typeface="Roboto"/>
              <a:ea typeface="+mn-lt"/>
              <a:cs typeface="+mn-lt"/>
            </a:endParaRPr>
          </a:p>
          <a:p>
            <a:pPr marL="342900" indent="-342900">
              <a:buFont typeface="Arial"/>
              <a:buChar char="•"/>
            </a:pPr>
            <a:r>
              <a:rPr lang="en-US" sz="1600">
                <a:latin typeface="Roboto"/>
                <a:ea typeface="+mn-lt"/>
                <a:cs typeface="+mn-lt"/>
              </a:rPr>
              <a:t>Expand Your Network: Engage with local businesses, agencies, and other potential collaborators.</a:t>
            </a:r>
            <a:endParaRPr lang="en-US" sz="1600">
              <a:latin typeface="Roboto"/>
              <a:ea typeface="Calibri" panose="020F0502020204030204"/>
              <a:cs typeface="Calibri" panose="020F0502020204030204"/>
            </a:endParaRPr>
          </a:p>
          <a:p>
            <a:pPr marL="285750" indent="-285750">
              <a:buFont typeface="Arial"/>
              <a:buChar char="•"/>
            </a:pPr>
            <a:endParaRPr lang="en-US" sz="1600">
              <a:latin typeface="Roboto"/>
              <a:ea typeface="Calibri" panose="020F0502020204030204"/>
              <a:cs typeface="Calibri" panose="020F0502020204030204"/>
            </a:endParaRPr>
          </a:p>
          <a:p>
            <a:pPr marL="342900" indent="-342900">
              <a:buFont typeface="Arial"/>
              <a:buChar char="•"/>
            </a:pPr>
            <a:r>
              <a:rPr lang="en-US" sz="1600">
                <a:latin typeface="Roboto"/>
                <a:ea typeface="+mn-lt"/>
                <a:cs typeface="+mn-lt"/>
              </a:rPr>
              <a:t>Affordable and Targeted Marketing: LinkedIn offers tools to promote your services directly to the right audience without needing a big budget.</a:t>
            </a:r>
            <a:br>
              <a:rPr lang="en-US" sz="1600">
                <a:latin typeface="Roboto"/>
                <a:ea typeface="+mn-lt"/>
                <a:cs typeface="+mn-lt"/>
              </a:rPr>
            </a:br>
            <a:endParaRPr lang="en-US" sz="1600">
              <a:latin typeface="Roboto"/>
              <a:ea typeface="+mn-lt"/>
              <a:cs typeface="+mn-lt"/>
            </a:endParaRPr>
          </a:p>
          <a:p>
            <a:pPr marL="342900" indent="-342900">
              <a:buFont typeface="Arial"/>
              <a:buChar char="•"/>
            </a:pPr>
            <a:r>
              <a:rPr lang="en-US" sz="1600">
                <a:latin typeface="Roboto"/>
                <a:ea typeface="+mn-lt"/>
                <a:cs typeface="+mn-lt"/>
              </a:rPr>
              <a:t>Stay Ahead of Competitors: Many in the print and design industry are not leveraging LinkedIn. This is your chance to stand out and gain a competitive edge.</a:t>
            </a:r>
            <a:endParaRPr lang="en-US" sz="1600">
              <a:latin typeface="Roboto"/>
              <a:ea typeface="Calibri" panose="020F0502020204030204"/>
              <a:cs typeface="Calibri" panose="020F0502020204030204"/>
            </a:endParaRPr>
          </a:p>
          <a:p>
            <a:pPr marL="285750" indent="-285750">
              <a:buFont typeface="Arial"/>
              <a:buChar char="•"/>
            </a:pPr>
            <a:endParaRPr lang="en-US">
              <a:latin typeface="Roboto"/>
              <a:ea typeface="+mn-lt"/>
              <a:cs typeface="Calibri"/>
            </a:endParaRPr>
          </a:p>
        </p:txBody>
      </p:sp>
      <p:sp>
        <p:nvSpPr>
          <p:cNvPr id="3" name="Oval 2">
            <a:extLst>
              <a:ext uri="{FF2B5EF4-FFF2-40B4-BE49-F238E27FC236}">
                <a16:creationId xmlns:a16="http://schemas.microsoft.com/office/drawing/2014/main" id="{1C93CCD4-111E-ACA7-CF22-81D86AB5BD9C}"/>
              </a:ext>
            </a:extLst>
          </p:cNvPr>
          <p:cNvSpPr/>
          <p:nvPr/>
        </p:nvSpPr>
        <p:spPr>
          <a:xfrm>
            <a:off x="9379673" y="209750"/>
            <a:ext cx="2268745" cy="2268745"/>
          </a:xfrm>
          <a:prstGeom prst="ellipse">
            <a:avLst/>
          </a:prstGeom>
          <a:solidFill>
            <a:srgbClr val="F57E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4B6"/>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63B5E5-B303-ECAF-604B-85887073B38B}"/>
              </a:ext>
            </a:extLst>
          </p:cNvPr>
          <p:cNvSpPr txBox="1"/>
          <p:nvPr/>
        </p:nvSpPr>
        <p:spPr>
          <a:xfrm>
            <a:off x="9759307" y="604875"/>
            <a:ext cx="180046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chemeClr val="bg1"/>
                </a:solidFill>
                <a:latin typeface="Georgia"/>
              </a:rPr>
              <a:t> </a:t>
            </a:r>
            <a:r>
              <a:rPr lang="en-US" sz="1500">
                <a:solidFill>
                  <a:schemeClr val="bg1"/>
                </a:solidFill>
                <a:ea typeface="+mn-lt"/>
                <a:cs typeface="+mn-lt"/>
              </a:rPr>
              <a:t>LinkedIn Marketing Solutions projects that by 2025, </a:t>
            </a:r>
            <a:br>
              <a:rPr lang="en-US" sz="1500">
                <a:solidFill>
                  <a:schemeClr val="bg1"/>
                </a:solidFill>
                <a:ea typeface="+mn-lt"/>
                <a:cs typeface="+mn-lt"/>
              </a:rPr>
            </a:br>
            <a:r>
              <a:rPr lang="en-US" sz="1500">
                <a:solidFill>
                  <a:schemeClr val="bg1"/>
                </a:solidFill>
                <a:ea typeface="+mn-lt"/>
                <a:cs typeface="+mn-lt"/>
              </a:rPr>
              <a:t>80% of B2B leads will originate from LinkedIn</a:t>
            </a:r>
            <a:endParaRPr lang="en-US">
              <a:solidFill>
                <a:schemeClr val="bg1"/>
              </a:solidFill>
              <a:cs typeface="Calibri"/>
            </a:endParaRPr>
          </a:p>
        </p:txBody>
      </p:sp>
      <p:sp>
        <p:nvSpPr>
          <p:cNvPr id="7" name="Rounded Rectangle 9">
            <a:extLst>
              <a:ext uri="{FF2B5EF4-FFF2-40B4-BE49-F238E27FC236}">
                <a16:creationId xmlns:a16="http://schemas.microsoft.com/office/drawing/2014/main" id="{1E8E3F03-0B38-4B76-B412-B82EC89BE2DC}"/>
              </a:ext>
            </a:extLst>
          </p:cNvPr>
          <p:cNvSpPr/>
          <p:nvPr/>
        </p:nvSpPr>
        <p:spPr>
          <a:xfrm>
            <a:off x="9225027" y="2867377"/>
            <a:ext cx="2381602" cy="3386507"/>
          </a:xfrm>
          <a:prstGeom prst="roundRect">
            <a:avLst>
              <a:gd name="adj" fmla="val 2868"/>
            </a:avLst>
          </a:prstGeom>
          <a:noFill/>
          <a:ln w="28575">
            <a:solidFill>
              <a:srgbClr val="0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DF09762-0254-48CC-85A0-2125D2C6C403}"/>
              </a:ext>
            </a:extLst>
          </p:cNvPr>
          <p:cNvSpPr/>
          <p:nvPr/>
        </p:nvSpPr>
        <p:spPr>
          <a:xfrm>
            <a:off x="10203097" y="2661198"/>
            <a:ext cx="412763" cy="405899"/>
          </a:xfrm>
          <a:prstGeom prst="ellipse">
            <a:avLst/>
          </a:prstGeom>
          <a:solidFill>
            <a:srgbClr val="0094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4B6"/>
              </a:solidFill>
              <a:effectLst/>
              <a:uLnTx/>
              <a:uFillTx/>
              <a:latin typeface="Calibri" panose="020F0502020204030204"/>
              <a:ea typeface="+mn-ea"/>
              <a:cs typeface="+mn-cs"/>
            </a:endParaRPr>
          </a:p>
        </p:txBody>
      </p:sp>
      <p:sp>
        <p:nvSpPr>
          <p:cNvPr id="10" name="TextBox 5">
            <a:extLst>
              <a:ext uri="{FF2B5EF4-FFF2-40B4-BE49-F238E27FC236}">
                <a16:creationId xmlns:a16="http://schemas.microsoft.com/office/drawing/2014/main" id="{3CCC7AA4-A1F8-4752-9AC0-4B4DE5C8904F}"/>
              </a:ext>
            </a:extLst>
          </p:cNvPr>
          <p:cNvSpPr txBox="1"/>
          <p:nvPr/>
        </p:nvSpPr>
        <p:spPr>
          <a:xfrm>
            <a:off x="9380456" y="3166459"/>
            <a:ext cx="2083445" cy="2788392"/>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en-US" sz="1600" b="1">
                <a:solidFill>
                  <a:schemeClr val="tx1">
                    <a:lumMod val="65000"/>
                    <a:lumOff val="35000"/>
                  </a:schemeClr>
                </a:solidFill>
                <a:latin typeface="Roboto"/>
                <a:cs typeface="Calibri"/>
              </a:rPr>
              <a:t>What</a:t>
            </a:r>
            <a:r>
              <a:rPr lang="en-US" sz="1600" b="1">
                <a:solidFill>
                  <a:schemeClr val="tx1">
                    <a:lumMod val="65000"/>
                    <a:lumOff val="35000"/>
                  </a:schemeClr>
                </a:solidFill>
                <a:latin typeface="Roboto"/>
                <a:ea typeface="Roboto"/>
                <a:cs typeface="Calibri"/>
              </a:rPr>
              <a:t> are hesitations about using LI for your marketing? </a:t>
            </a:r>
            <a:br>
              <a:rPr lang="en-US" sz="1400" b="1">
                <a:latin typeface="Roboto"/>
                <a:ea typeface="Roboto"/>
                <a:cs typeface="Calibri"/>
              </a:rPr>
            </a:br>
            <a:endParaRPr lang="en-US" sz="1400" b="1">
              <a:solidFill>
                <a:schemeClr val="tx1">
                  <a:lumMod val="65000"/>
                  <a:lumOff val="35000"/>
                </a:schemeClr>
              </a:solidFill>
              <a:latin typeface="Roboto"/>
              <a:ea typeface="Roboto"/>
              <a:cs typeface="Calibri"/>
            </a:endParaRPr>
          </a:p>
          <a:p>
            <a:pPr marL="342900" indent="-342900">
              <a:lnSpc>
                <a:spcPct val="110000"/>
              </a:lnSpc>
              <a:buAutoNum type="arabicPeriod"/>
            </a:pPr>
            <a:r>
              <a:rPr lang="en-US" sz="1400" b="1">
                <a:solidFill>
                  <a:schemeClr val="tx1">
                    <a:lumMod val="65000"/>
                    <a:lumOff val="35000"/>
                  </a:schemeClr>
                </a:solidFill>
                <a:latin typeface="Roboto"/>
                <a:ea typeface="Roboto"/>
                <a:cs typeface="Calibri"/>
              </a:rPr>
              <a:t>Don't know where to start? </a:t>
            </a:r>
            <a:endParaRPr lang="en-US" sz="1400">
              <a:solidFill>
                <a:schemeClr val="tx1">
                  <a:lumMod val="65000"/>
                  <a:lumOff val="35000"/>
                </a:schemeClr>
              </a:solidFill>
              <a:latin typeface="Calibri"/>
              <a:ea typeface="Roboto"/>
              <a:cs typeface="Calibri"/>
            </a:endParaRPr>
          </a:p>
          <a:p>
            <a:pPr marL="342900" indent="-342900">
              <a:lnSpc>
                <a:spcPct val="110000"/>
              </a:lnSpc>
              <a:buAutoNum type="arabicPeriod"/>
            </a:pPr>
            <a:r>
              <a:rPr lang="en-US" sz="1400" b="1">
                <a:solidFill>
                  <a:schemeClr val="tx1">
                    <a:lumMod val="65000"/>
                    <a:lumOff val="35000"/>
                  </a:schemeClr>
                </a:solidFill>
                <a:latin typeface="Roboto"/>
                <a:ea typeface="Roboto"/>
                <a:cs typeface="Calibri"/>
              </a:rPr>
              <a:t>Don't have someone to do it.</a:t>
            </a:r>
            <a:endParaRPr lang="en-US" sz="1400">
              <a:solidFill>
                <a:schemeClr val="tx1">
                  <a:lumMod val="65000"/>
                  <a:lumOff val="35000"/>
                </a:schemeClr>
              </a:solidFill>
              <a:latin typeface="Calibri"/>
              <a:ea typeface="Roboto"/>
              <a:cs typeface="Calibri"/>
            </a:endParaRPr>
          </a:p>
          <a:p>
            <a:pPr marL="342900" indent="-342900">
              <a:lnSpc>
                <a:spcPct val="110000"/>
              </a:lnSpc>
              <a:buAutoNum type="arabicPeriod"/>
            </a:pPr>
            <a:r>
              <a:rPr lang="en-US" sz="1400" b="1">
                <a:solidFill>
                  <a:schemeClr val="tx1">
                    <a:lumMod val="65000"/>
                    <a:lumOff val="35000"/>
                  </a:schemeClr>
                </a:solidFill>
                <a:latin typeface="Roboto"/>
                <a:ea typeface="Roboto"/>
                <a:cs typeface="Calibri"/>
              </a:rPr>
              <a:t>Don't know how to use the tool?</a:t>
            </a:r>
            <a:endParaRPr lang="en-US" sz="1400">
              <a:solidFill>
                <a:schemeClr val="tx1">
                  <a:lumMod val="65000"/>
                  <a:lumOff val="35000"/>
                </a:schemeClr>
              </a:solidFill>
              <a:latin typeface="Calibri"/>
              <a:ea typeface="Roboto"/>
              <a:cs typeface="Calibri"/>
            </a:endParaRPr>
          </a:p>
          <a:p>
            <a:pPr marL="342900" indent="-342900">
              <a:lnSpc>
                <a:spcPct val="110000"/>
              </a:lnSpc>
              <a:buAutoNum type="arabicPeriod"/>
            </a:pPr>
            <a:r>
              <a:rPr lang="en-US" sz="1400" b="1">
                <a:solidFill>
                  <a:schemeClr val="tx1">
                    <a:lumMod val="65000"/>
                    <a:lumOff val="35000"/>
                  </a:schemeClr>
                </a:solidFill>
                <a:latin typeface="Roboto"/>
                <a:ea typeface="Roboto"/>
                <a:cs typeface="Calibri"/>
              </a:rPr>
              <a:t>Other?</a:t>
            </a:r>
            <a:endParaRPr lang="en-US" sz="1400">
              <a:solidFill>
                <a:schemeClr val="tx1">
                  <a:lumMod val="65000"/>
                  <a:lumOff val="35000"/>
                </a:schemeClr>
              </a:solidFill>
              <a:latin typeface="Calibri"/>
              <a:ea typeface="Roboto"/>
              <a:cs typeface="Calibri"/>
            </a:endParaRPr>
          </a:p>
        </p:txBody>
      </p:sp>
    </p:spTree>
    <p:extLst>
      <p:ext uri="{BB962C8B-B14F-4D97-AF65-F5344CB8AC3E}">
        <p14:creationId xmlns:p14="http://schemas.microsoft.com/office/powerpoint/2010/main" val="2394264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4B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B7B6-5765-1F46-8E11-6632FE43D6F6}"/>
              </a:ext>
            </a:extLst>
          </p:cNvPr>
          <p:cNvSpPr>
            <a:spLocks noGrp="1"/>
          </p:cNvSpPr>
          <p:nvPr>
            <p:ph type="ctrTitle"/>
          </p:nvPr>
        </p:nvSpPr>
        <p:spPr>
          <a:xfrm>
            <a:off x="1804432" y="467452"/>
            <a:ext cx="9144000" cy="1274763"/>
          </a:xfrm>
        </p:spPr>
        <p:txBody>
          <a:bodyPr>
            <a:normAutofit fontScale="90000"/>
          </a:bodyPr>
          <a:lstStyle/>
          <a:p>
            <a:pPr algn="l">
              <a:lnSpc>
                <a:spcPct val="128205"/>
              </a:lnSpc>
            </a:pPr>
            <a:r>
              <a:rPr lang="en-US" sz="4000">
                <a:solidFill>
                  <a:schemeClr val="bg1"/>
                </a:solidFill>
                <a:latin typeface="Gotham Rounded Medium" panose="02000000000000000000" pitchFamily="2" charset="0"/>
              </a:rPr>
              <a:t>Collective</a:t>
            </a:r>
            <a:br>
              <a:rPr lang="en-US" sz="4000">
                <a:solidFill>
                  <a:schemeClr val="bg1"/>
                </a:solidFill>
                <a:latin typeface="Gotham Rounded Medium" panose="02000000000000000000" pitchFamily="2" charset="0"/>
              </a:rPr>
            </a:br>
            <a:r>
              <a:rPr lang="en-US" sz="4000">
                <a:solidFill>
                  <a:schemeClr val="bg1"/>
                </a:solidFill>
                <a:latin typeface="Gotham Rounded Medium" panose="02000000000000000000" pitchFamily="2" charset="0"/>
              </a:rPr>
              <a:t>Conversations</a:t>
            </a:r>
            <a:endParaRPr lang="en-US"/>
          </a:p>
        </p:txBody>
      </p:sp>
      <p:pic>
        <p:nvPicPr>
          <p:cNvPr id="8" name="Picture 7">
            <a:extLst>
              <a:ext uri="{FF2B5EF4-FFF2-40B4-BE49-F238E27FC236}">
                <a16:creationId xmlns:a16="http://schemas.microsoft.com/office/drawing/2014/main" id="{CFFB99CC-5945-664A-8E55-DE76AD2BF951}"/>
              </a:ext>
            </a:extLst>
          </p:cNvPr>
          <p:cNvPicPr>
            <a:picLocks noChangeAspect="1"/>
          </p:cNvPicPr>
          <p:nvPr/>
        </p:nvPicPr>
        <p:blipFill rotWithShape="1">
          <a:blip r:embed="rId2"/>
          <a:srcRect l="20000" t="20500" r="19667" b="20500"/>
          <a:stretch/>
        </p:blipFill>
        <p:spPr>
          <a:xfrm>
            <a:off x="327493" y="497745"/>
            <a:ext cx="1324541" cy="1295269"/>
          </a:xfrm>
          <a:prstGeom prst="rect">
            <a:avLst/>
          </a:prstGeom>
        </p:spPr>
      </p:pic>
      <p:sp>
        <p:nvSpPr>
          <p:cNvPr id="9" name="Title 1">
            <a:extLst>
              <a:ext uri="{FF2B5EF4-FFF2-40B4-BE49-F238E27FC236}">
                <a16:creationId xmlns:a16="http://schemas.microsoft.com/office/drawing/2014/main" id="{462A3A88-6CE0-B541-9DE2-D85761879841}"/>
              </a:ext>
            </a:extLst>
          </p:cNvPr>
          <p:cNvSpPr txBox="1">
            <a:spLocks/>
          </p:cNvSpPr>
          <p:nvPr/>
        </p:nvSpPr>
        <p:spPr>
          <a:xfrm>
            <a:off x="1913399" y="1742215"/>
            <a:ext cx="9144000" cy="2415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4102"/>
              </a:lnSpc>
            </a:pPr>
            <a:r>
              <a:rPr lang="en-US" sz="4800">
                <a:solidFill>
                  <a:schemeClr val="bg1"/>
                </a:solidFill>
                <a:latin typeface="Gotham Rounded Medium" panose="02000000000000000000" pitchFamily="2" charset="0"/>
              </a:rPr>
              <a:t>Thank you for joining us!</a:t>
            </a:r>
            <a:br>
              <a:rPr lang="en-US" sz="5400">
                <a:solidFill>
                  <a:schemeClr val="bg1"/>
                </a:solidFill>
                <a:latin typeface="Gotham Rounded Medium" panose="02000000000000000000" pitchFamily="2" charset="0"/>
              </a:rPr>
            </a:br>
            <a:br>
              <a:rPr lang="en-US" sz="5400">
                <a:solidFill>
                  <a:schemeClr val="bg1"/>
                </a:solidFill>
                <a:latin typeface="Gotham Rounded Medium" panose="02000000000000000000" pitchFamily="2" charset="0"/>
              </a:rPr>
            </a:br>
            <a:r>
              <a:rPr lang="en-US" sz="2400">
                <a:solidFill>
                  <a:schemeClr val="bg1"/>
                </a:solidFill>
                <a:latin typeface="Gotham Rounded Medium" panose="02000000000000000000" pitchFamily="2" charset="0"/>
              </a:rPr>
              <a:t>Register for upcoming Collective Conversations </a:t>
            </a:r>
            <a:br>
              <a:rPr lang="en-US" sz="2400">
                <a:solidFill>
                  <a:schemeClr val="bg1"/>
                </a:solidFill>
                <a:latin typeface="Gotham Rounded Medium" panose="02000000000000000000" pitchFamily="2" charset="0"/>
              </a:rPr>
            </a:br>
            <a:r>
              <a:rPr lang="en-US" sz="2400">
                <a:solidFill>
                  <a:schemeClr val="bg1"/>
                </a:solidFill>
                <a:latin typeface="Gotham Rounded Medium" panose="02000000000000000000" pitchFamily="2" charset="0"/>
              </a:rPr>
              <a:t>and find slides at </a:t>
            </a:r>
            <a:r>
              <a:rPr lang="en-US" sz="2400">
                <a:solidFill>
                  <a:schemeClr val="bg1"/>
                </a:solidFill>
                <a:latin typeface="Gotham Rounded Medium" panose="02000000000000000000" pitchFamily="2" charset="0"/>
                <a:hlinkClick r:id="rId3">
                  <a:extLst>
                    <a:ext uri="{A12FA001-AC4F-418D-AE19-62706E023703}">
                      <ahyp:hlinkClr xmlns:ahyp="http://schemas.microsoft.com/office/drawing/2018/hyperlinkcolor" val="tx"/>
                    </a:ext>
                  </a:extLst>
                </a:hlinkClick>
              </a:rPr>
              <a:t>vma.bz/cc/</a:t>
            </a:r>
            <a:endParaRPr lang="en-US" sz="5400">
              <a:solidFill>
                <a:schemeClr val="bg1"/>
              </a:solidFill>
              <a:latin typeface="Gotham Rounded Medium" panose="02000000000000000000" pitchFamily="2" charset="0"/>
            </a:endParaRPr>
          </a:p>
        </p:txBody>
      </p:sp>
      <p:pic>
        <p:nvPicPr>
          <p:cNvPr id="5" name="Picture 4">
            <a:extLst>
              <a:ext uri="{FF2B5EF4-FFF2-40B4-BE49-F238E27FC236}">
                <a16:creationId xmlns:a16="http://schemas.microsoft.com/office/drawing/2014/main" id="{41BD4D7E-DB50-BC49-B124-69D3BD762E91}"/>
              </a:ext>
            </a:extLst>
          </p:cNvPr>
          <p:cNvPicPr>
            <a:picLocks noChangeAspect="1"/>
          </p:cNvPicPr>
          <p:nvPr/>
        </p:nvPicPr>
        <p:blipFill>
          <a:blip r:embed="rId4"/>
          <a:stretch>
            <a:fillRect/>
          </a:stretch>
        </p:blipFill>
        <p:spPr>
          <a:xfrm>
            <a:off x="2014912" y="4544611"/>
            <a:ext cx="1775354" cy="887677"/>
          </a:xfrm>
          <a:prstGeom prst="rect">
            <a:avLst/>
          </a:prstGeom>
        </p:spPr>
      </p:pic>
    </p:spTree>
    <p:extLst>
      <p:ext uri="{BB962C8B-B14F-4D97-AF65-F5344CB8AC3E}">
        <p14:creationId xmlns:p14="http://schemas.microsoft.com/office/powerpoint/2010/main" val="270669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613D64-C8B2-9E47-B00C-728F192E915F}"/>
              </a:ext>
            </a:extLst>
          </p:cNvPr>
          <p:cNvSpPr txBox="1">
            <a:spLocks/>
          </p:cNvSpPr>
          <p:nvPr/>
        </p:nvSpPr>
        <p:spPr>
          <a:xfrm>
            <a:off x="556358"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a:solidFill>
                  <a:srgbClr val="54575A"/>
                </a:solidFill>
                <a:latin typeface="Roboto"/>
                <a:ea typeface="+mj-lt"/>
                <a:cs typeface="+mj-lt"/>
              </a:rPr>
              <a:t>Warm Up Your LinkedIn Know-How!</a:t>
            </a:r>
            <a:endParaRPr lang="en-US">
              <a:latin typeface="Roboto"/>
              <a:ea typeface="Roboto"/>
              <a:cs typeface="Roboto"/>
            </a:endParaRPr>
          </a:p>
        </p:txBody>
      </p:sp>
      <p:sp>
        <p:nvSpPr>
          <p:cNvPr id="184" name="Rectangle 183">
            <a:extLst>
              <a:ext uri="{FF2B5EF4-FFF2-40B4-BE49-F238E27FC236}">
                <a16:creationId xmlns:a16="http://schemas.microsoft.com/office/drawing/2014/main" id="{85463DA1-BAC2-4943-BC81-3E9183068A1B}"/>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D7C08A-4DFB-1292-1702-D10E860D03CF}"/>
              </a:ext>
            </a:extLst>
          </p:cNvPr>
          <p:cNvSpPr txBox="1"/>
          <p:nvPr/>
        </p:nvSpPr>
        <p:spPr>
          <a:xfrm>
            <a:off x="2497920" y="1832632"/>
            <a:ext cx="3428254" cy="4247317"/>
          </a:xfrm>
          <a:prstGeom prst="rect">
            <a:avLst/>
          </a:prstGeom>
          <a:noFill/>
          <a:ln>
            <a:solidFill>
              <a:srgbClr val="00AEB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latin typeface="Roboto"/>
              <a:ea typeface="+mn-lt"/>
              <a:cs typeface="+mn-lt"/>
            </a:endParaRPr>
          </a:p>
          <a:p>
            <a:endParaRPr lang="en-US" sz="2000" b="1">
              <a:ea typeface="+mn-lt"/>
              <a:cs typeface="+mn-lt"/>
            </a:endParaRPr>
          </a:p>
          <a:p>
            <a:r>
              <a:rPr lang="en-US" sz="2000" b="1">
                <a:ea typeface="+mn-lt"/>
                <a:cs typeface="+mn-lt"/>
              </a:rPr>
              <a:t>What’s the best way to increase visibility on LinkedIn?</a:t>
            </a:r>
            <a:endParaRPr lang="en-US" b="1">
              <a:ea typeface="Calibri"/>
              <a:cs typeface="Calibri"/>
            </a:endParaRPr>
          </a:p>
          <a:p>
            <a:endParaRPr lang="en-US" b="1">
              <a:ea typeface="Calibri"/>
              <a:cs typeface="Calibri"/>
            </a:endParaRPr>
          </a:p>
          <a:p>
            <a:r>
              <a:rPr lang="en-US" sz="2000">
                <a:ea typeface="+mn-lt"/>
                <a:cs typeface="+mn-lt"/>
              </a:rPr>
              <a:t>A) Share more posts</a:t>
            </a:r>
            <a:endParaRPr lang="en-US"/>
          </a:p>
          <a:p>
            <a:endParaRPr lang="en-US"/>
          </a:p>
          <a:p>
            <a:r>
              <a:rPr lang="en-US" sz="2000">
                <a:ea typeface="+mn-lt"/>
                <a:cs typeface="+mn-lt"/>
              </a:rPr>
              <a:t>B) Complete your profile</a:t>
            </a:r>
            <a:endParaRPr lang="en-US"/>
          </a:p>
          <a:p>
            <a:endParaRPr lang="en-US"/>
          </a:p>
          <a:p>
            <a:r>
              <a:rPr lang="en-US" sz="2000">
                <a:ea typeface="+mn-lt"/>
                <a:cs typeface="+mn-lt"/>
              </a:rPr>
              <a:t>C) Join LinkedIn groups</a:t>
            </a:r>
            <a:endParaRPr lang="en-US"/>
          </a:p>
          <a:p>
            <a:endParaRPr lang="en-US"/>
          </a:p>
          <a:p>
            <a:r>
              <a:rPr lang="en-US" sz="2000">
                <a:ea typeface="+mn-lt"/>
                <a:cs typeface="+mn-lt"/>
              </a:rPr>
              <a:t>(Answer: B. Completing your profile boosts your search rankings.)</a:t>
            </a:r>
            <a:endParaRPr lang="en-US"/>
          </a:p>
        </p:txBody>
      </p:sp>
      <p:sp>
        <p:nvSpPr>
          <p:cNvPr id="2" name="TextBox 1">
            <a:extLst>
              <a:ext uri="{FF2B5EF4-FFF2-40B4-BE49-F238E27FC236}">
                <a16:creationId xmlns:a16="http://schemas.microsoft.com/office/drawing/2014/main" id="{1A2B3B11-E285-9814-B56C-83349B143C61}"/>
              </a:ext>
            </a:extLst>
          </p:cNvPr>
          <p:cNvSpPr txBox="1"/>
          <p:nvPr/>
        </p:nvSpPr>
        <p:spPr>
          <a:xfrm>
            <a:off x="6231719" y="1832632"/>
            <a:ext cx="3428254" cy="424731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latin typeface="Roboto"/>
              <a:ea typeface="+mn-lt"/>
              <a:cs typeface="+mn-lt"/>
            </a:endParaRPr>
          </a:p>
          <a:p>
            <a:endParaRPr lang="en-US" sz="2000" b="1">
              <a:solidFill>
                <a:schemeClr val="tx1"/>
              </a:solidFill>
              <a:ea typeface="+mn-lt"/>
              <a:cs typeface="+mn-lt"/>
            </a:endParaRPr>
          </a:p>
          <a:p>
            <a:r>
              <a:rPr lang="en-US" sz="2000" b="1">
                <a:solidFill>
                  <a:schemeClr val="tx1"/>
                </a:solidFill>
                <a:ea typeface="+mn-lt"/>
                <a:cs typeface="+mn-lt"/>
              </a:rPr>
              <a:t>How often should small businesses post on LinkedIn?</a:t>
            </a:r>
            <a:endParaRPr lang="en-US" b="1">
              <a:solidFill>
                <a:schemeClr val="tx1"/>
              </a:solidFill>
              <a:ea typeface="+mn-lt"/>
              <a:cs typeface="+mn-lt"/>
            </a:endParaRPr>
          </a:p>
          <a:p>
            <a:endParaRPr lang="en-US"/>
          </a:p>
          <a:p>
            <a:r>
              <a:rPr lang="en-US" sz="2000">
                <a:ea typeface="+mn-lt"/>
                <a:cs typeface="+mn-lt"/>
              </a:rPr>
              <a:t>A) Once a week</a:t>
            </a:r>
            <a:endParaRPr lang="en-US"/>
          </a:p>
          <a:p>
            <a:endParaRPr lang="en-US"/>
          </a:p>
          <a:p>
            <a:r>
              <a:rPr lang="en-US" sz="2000">
                <a:ea typeface="+mn-lt"/>
                <a:cs typeface="+mn-lt"/>
              </a:rPr>
              <a:t>B) Twice a day</a:t>
            </a:r>
            <a:endParaRPr lang="en-US"/>
          </a:p>
          <a:p>
            <a:endParaRPr lang="en-US"/>
          </a:p>
          <a:p>
            <a:r>
              <a:rPr lang="en-US" sz="2000">
                <a:ea typeface="+mn-lt"/>
                <a:cs typeface="+mn-lt"/>
              </a:rPr>
              <a:t>C) 2-3 times a week</a:t>
            </a:r>
            <a:endParaRPr lang="en-US"/>
          </a:p>
          <a:p>
            <a:endParaRPr lang="en-US"/>
          </a:p>
          <a:p>
            <a:r>
              <a:rPr lang="en-US" sz="2000">
                <a:ea typeface="+mn-lt"/>
                <a:cs typeface="+mn-lt"/>
              </a:rPr>
              <a:t>(Answer: C. 2-3 times a week is ideal for consistent engagement.)</a:t>
            </a:r>
            <a:endParaRPr lang="en-US">
              <a:ea typeface="+mn-lt"/>
              <a:cs typeface="+mn-lt"/>
            </a:endParaRPr>
          </a:p>
        </p:txBody>
      </p:sp>
      <p:sp>
        <p:nvSpPr>
          <p:cNvPr id="4" name="TextBox 3">
            <a:extLst>
              <a:ext uri="{FF2B5EF4-FFF2-40B4-BE49-F238E27FC236}">
                <a16:creationId xmlns:a16="http://schemas.microsoft.com/office/drawing/2014/main" id="{F1F39DD4-D556-4FFB-95E1-2574CB3D8EEE}"/>
              </a:ext>
            </a:extLst>
          </p:cNvPr>
          <p:cNvSpPr txBox="1"/>
          <p:nvPr/>
        </p:nvSpPr>
        <p:spPr>
          <a:xfrm>
            <a:off x="3768806" y="1152234"/>
            <a:ext cx="829827"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b="1">
                <a:solidFill>
                  <a:srgbClr val="0094B6"/>
                </a:solidFill>
                <a:ea typeface="Calibri"/>
                <a:cs typeface="Calibri"/>
              </a:rPr>
              <a:t>?</a:t>
            </a:r>
          </a:p>
        </p:txBody>
      </p:sp>
      <p:sp>
        <p:nvSpPr>
          <p:cNvPr id="7" name="TextBox 6">
            <a:extLst>
              <a:ext uri="{FF2B5EF4-FFF2-40B4-BE49-F238E27FC236}">
                <a16:creationId xmlns:a16="http://schemas.microsoft.com/office/drawing/2014/main" id="{34BC0B44-E1FA-38D9-F6DE-60C02AEC6AEB}"/>
              </a:ext>
            </a:extLst>
          </p:cNvPr>
          <p:cNvSpPr txBox="1"/>
          <p:nvPr/>
        </p:nvSpPr>
        <p:spPr>
          <a:xfrm>
            <a:off x="7720319" y="1152233"/>
            <a:ext cx="829827"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b="1">
                <a:solidFill>
                  <a:schemeClr val="accent2"/>
                </a:solidFill>
                <a:ea typeface="Calibri"/>
                <a:cs typeface="Calibri"/>
              </a:rPr>
              <a:t>?</a:t>
            </a:r>
          </a:p>
        </p:txBody>
      </p:sp>
    </p:spTree>
    <p:extLst>
      <p:ext uri="{BB962C8B-B14F-4D97-AF65-F5344CB8AC3E}">
        <p14:creationId xmlns:p14="http://schemas.microsoft.com/office/powerpoint/2010/main" val="73222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613D64-C8B2-9E47-B00C-728F192E915F}"/>
              </a:ext>
            </a:extLst>
          </p:cNvPr>
          <p:cNvSpPr txBox="1">
            <a:spLocks/>
          </p:cNvSpPr>
          <p:nvPr/>
        </p:nvSpPr>
        <p:spPr>
          <a:xfrm>
            <a:off x="556358"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a:solidFill>
                  <a:srgbClr val="54575A"/>
                </a:solidFill>
                <a:latin typeface="Roboto"/>
                <a:ea typeface="Roboto"/>
                <a:cs typeface="Roboto"/>
              </a:rPr>
              <a:t>7 LinkedIn Tactics that We'll Cover Today</a:t>
            </a:r>
            <a:endParaRPr lang="en-US" sz="3800">
              <a:solidFill>
                <a:srgbClr val="54575A"/>
              </a:solidFill>
              <a:latin typeface="Roboto"/>
              <a:ea typeface="Roboto" panose="02000000000000000000" pitchFamily="2" charset="0"/>
              <a:cs typeface="Roboto" panose="02000000000000000000" pitchFamily="2" charset="0"/>
            </a:endParaRPr>
          </a:p>
        </p:txBody>
      </p:sp>
      <p:sp>
        <p:nvSpPr>
          <p:cNvPr id="184" name="Rectangle 183">
            <a:extLst>
              <a:ext uri="{FF2B5EF4-FFF2-40B4-BE49-F238E27FC236}">
                <a16:creationId xmlns:a16="http://schemas.microsoft.com/office/drawing/2014/main" id="{85463DA1-BAC2-4943-BC81-3E9183068A1B}"/>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D7C08A-4DFB-1292-1702-D10E860D03CF}"/>
              </a:ext>
            </a:extLst>
          </p:cNvPr>
          <p:cNvSpPr txBox="1"/>
          <p:nvPr/>
        </p:nvSpPr>
        <p:spPr>
          <a:xfrm>
            <a:off x="1103035" y="1716214"/>
            <a:ext cx="4724440" cy="2831544"/>
          </a:xfrm>
          <a:prstGeom prst="rect">
            <a:avLst/>
          </a:prstGeom>
          <a:noFill/>
          <a:ln w="28575">
            <a:solidFill>
              <a:srgbClr val="0094B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endParaRPr lang="en-US" sz="2000">
              <a:ea typeface="+mn-lt"/>
              <a:cs typeface="+mn-lt"/>
            </a:endParaRPr>
          </a:p>
          <a:p>
            <a:pPr marL="457200" indent="-457200">
              <a:buAutoNum type="arabicPeriod"/>
            </a:pPr>
            <a:r>
              <a:rPr lang="en-US" sz="2000" dirty="0">
                <a:ea typeface="+mn-lt"/>
                <a:cs typeface="+mn-lt"/>
              </a:rPr>
              <a:t>Optimizing your headline with keywords to boost discoverability.</a:t>
            </a:r>
            <a:endParaRPr lang="en-US" dirty="0">
              <a:ea typeface="+mn-lt"/>
              <a:cs typeface="+mn-lt"/>
            </a:endParaRPr>
          </a:p>
          <a:p>
            <a:pPr marL="342900" indent="-342900">
              <a:buAutoNum type="arabicPeriod"/>
            </a:pPr>
            <a:endParaRPr lang="en-US">
              <a:ea typeface="+mn-lt"/>
              <a:cs typeface="+mn-lt"/>
            </a:endParaRPr>
          </a:p>
          <a:p>
            <a:pPr marL="457200" indent="-457200">
              <a:buAutoNum type="arabicPeriod"/>
            </a:pPr>
            <a:r>
              <a:rPr lang="en-US" sz="2000" dirty="0">
                <a:ea typeface="+mn-lt"/>
                <a:cs typeface="+mn-lt"/>
              </a:rPr>
              <a:t>Add a Custom CTA to Your Profile to drive action.</a:t>
            </a:r>
            <a:br>
              <a:rPr lang="en-US" sz="2000" dirty="0">
                <a:ea typeface="+mn-lt"/>
                <a:cs typeface="+mn-lt"/>
              </a:rPr>
            </a:br>
            <a:endParaRPr lang="en-US" sz="2000" dirty="0">
              <a:ea typeface="+mn-lt"/>
              <a:cs typeface="+mn-lt"/>
            </a:endParaRPr>
          </a:p>
          <a:p>
            <a:pPr marL="457200" indent="-457200">
              <a:buAutoNum type="arabicPeriod"/>
            </a:pPr>
            <a:r>
              <a:rPr lang="en-US" sz="2000" dirty="0">
                <a:ea typeface="+mn-lt"/>
                <a:cs typeface="+mn-lt"/>
              </a:rPr>
              <a:t>Celebrate milestones publicly to stay   top-of-mind.</a:t>
            </a:r>
          </a:p>
        </p:txBody>
      </p:sp>
      <p:sp>
        <p:nvSpPr>
          <p:cNvPr id="2" name="TextBox 1">
            <a:extLst>
              <a:ext uri="{FF2B5EF4-FFF2-40B4-BE49-F238E27FC236}">
                <a16:creationId xmlns:a16="http://schemas.microsoft.com/office/drawing/2014/main" id="{3EB3C2ED-F48A-48AB-4A3D-08D585C3F915}"/>
              </a:ext>
            </a:extLst>
          </p:cNvPr>
          <p:cNvSpPr txBox="1"/>
          <p:nvPr/>
        </p:nvSpPr>
        <p:spPr>
          <a:xfrm>
            <a:off x="6360835" y="1716214"/>
            <a:ext cx="4572040" cy="3108543"/>
          </a:xfrm>
          <a:prstGeom prst="rect">
            <a:avLst/>
          </a:prstGeom>
          <a:noFill/>
          <a:ln w="28575">
            <a:solidFill>
              <a:srgbClr val="0094B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ea typeface="+mn-lt"/>
              <a:cs typeface="+mn-lt"/>
            </a:endParaRPr>
          </a:p>
          <a:p>
            <a:r>
              <a:rPr lang="en-US" sz="2000" dirty="0">
                <a:ea typeface="+mn-lt"/>
                <a:cs typeface="+mn-lt"/>
              </a:rPr>
              <a:t>4. Send a Welcome Message to new   connections to build relationships.</a:t>
            </a:r>
            <a:endParaRPr lang="en-US" dirty="0">
              <a:ea typeface="+mn-lt"/>
              <a:cs typeface="+mn-lt"/>
            </a:endParaRPr>
          </a:p>
          <a:p>
            <a:endParaRPr lang="en-US">
              <a:ea typeface="+mn-lt"/>
              <a:cs typeface="+mn-lt"/>
            </a:endParaRPr>
          </a:p>
          <a:p>
            <a:r>
              <a:rPr lang="en-US" sz="2000" dirty="0">
                <a:ea typeface="+mn-lt"/>
                <a:cs typeface="+mn-lt"/>
              </a:rPr>
              <a:t>5.  Collaborative content creation to   expand your reach with co-created   content.</a:t>
            </a:r>
          </a:p>
          <a:p>
            <a:endParaRPr lang="en-US">
              <a:ea typeface="+mn-lt"/>
              <a:cs typeface="+mn-lt"/>
            </a:endParaRPr>
          </a:p>
          <a:p>
            <a:r>
              <a:rPr lang="en-US" sz="2000" dirty="0">
                <a:ea typeface="+mn-lt"/>
                <a:cs typeface="+mn-lt"/>
              </a:rPr>
              <a:t>6.  Post-Purchase Engagement for B2B to   build trust and drive referrals.</a:t>
            </a:r>
          </a:p>
        </p:txBody>
      </p:sp>
      <p:sp>
        <p:nvSpPr>
          <p:cNvPr id="7" name="Oval 6">
            <a:extLst>
              <a:ext uri="{FF2B5EF4-FFF2-40B4-BE49-F238E27FC236}">
                <a16:creationId xmlns:a16="http://schemas.microsoft.com/office/drawing/2014/main" id="{73C8A76E-E84D-42B4-501A-483821FF7DF5}"/>
              </a:ext>
            </a:extLst>
          </p:cNvPr>
          <p:cNvSpPr/>
          <p:nvPr/>
        </p:nvSpPr>
        <p:spPr>
          <a:xfrm>
            <a:off x="3046655" y="1510091"/>
            <a:ext cx="412763" cy="412763"/>
          </a:xfrm>
          <a:prstGeom prst="ellipse">
            <a:avLst/>
          </a:prstGeom>
          <a:solidFill>
            <a:srgbClr val="0094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4B6"/>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8E8BB502-D11F-03AA-5B37-0C1D07586EE5}"/>
              </a:ext>
            </a:extLst>
          </p:cNvPr>
          <p:cNvSpPr/>
          <p:nvPr/>
        </p:nvSpPr>
        <p:spPr>
          <a:xfrm>
            <a:off x="8554827" y="1510091"/>
            <a:ext cx="412763" cy="412763"/>
          </a:xfrm>
          <a:prstGeom prst="ellipse">
            <a:avLst/>
          </a:prstGeom>
          <a:solidFill>
            <a:srgbClr val="0094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4B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65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D5601-C5D7-7BF0-E1EE-B01F60493CD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1D70C23-05E4-FC25-89A1-010E1F7704A4}"/>
              </a:ext>
            </a:extLst>
          </p:cNvPr>
          <p:cNvSpPr txBox="1">
            <a:spLocks/>
          </p:cNvSpPr>
          <p:nvPr/>
        </p:nvSpPr>
        <p:spPr>
          <a:xfrm>
            <a:off x="567244" y="417178"/>
            <a:ext cx="10058400" cy="7032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42950" indent="-742950" algn="l">
              <a:buAutoNum type="arabicPeriod"/>
            </a:pPr>
            <a:r>
              <a:rPr lang="en-US" sz="3600">
                <a:solidFill>
                  <a:srgbClr val="54575A"/>
                </a:solidFill>
                <a:latin typeface="Roboto"/>
                <a:ea typeface="+mj-lt"/>
                <a:cs typeface="+mj-lt"/>
              </a:rPr>
              <a:t>Update Your Headline with Keywords</a:t>
            </a:r>
            <a:endParaRPr lang="en-US">
              <a:latin typeface="Roboto"/>
              <a:ea typeface="Roboto"/>
              <a:cs typeface="Roboto"/>
            </a:endParaRPr>
          </a:p>
        </p:txBody>
      </p:sp>
      <p:grpSp>
        <p:nvGrpSpPr>
          <p:cNvPr id="133" name="Group 132">
            <a:extLst>
              <a:ext uri="{FF2B5EF4-FFF2-40B4-BE49-F238E27FC236}">
                <a16:creationId xmlns:a16="http://schemas.microsoft.com/office/drawing/2014/main" id="{4EE4866A-B3FF-09C9-4623-15315E9A484B}"/>
              </a:ext>
            </a:extLst>
          </p:cNvPr>
          <p:cNvGrpSpPr/>
          <p:nvPr/>
        </p:nvGrpSpPr>
        <p:grpSpPr>
          <a:xfrm>
            <a:off x="9413946" y="5206032"/>
            <a:ext cx="598167" cy="608672"/>
            <a:chOff x="3699681" y="990600"/>
            <a:chExt cx="4792237" cy="4876403"/>
          </a:xfrm>
        </p:grpSpPr>
        <p:sp>
          <p:nvSpPr>
            <p:cNvPr id="134" name="Graphic 2">
              <a:extLst>
                <a:ext uri="{FF2B5EF4-FFF2-40B4-BE49-F238E27FC236}">
                  <a16:creationId xmlns:a16="http://schemas.microsoft.com/office/drawing/2014/main" id="{F1B895ED-8C51-5AC0-48A9-770D9A03F376}"/>
                </a:ext>
              </a:extLst>
            </p:cNvPr>
            <p:cNvSpPr/>
            <p:nvPr/>
          </p:nvSpPr>
          <p:spPr>
            <a:xfrm>
              <a:off x="3699681" y="990600"/>
              <a:ext cx="4792237" cy="4876403"/>
            </a:xfrm>
            <a:custGeom>
              <a:avLst/>
              <a:gdLst>
                <a:gd name="connsiteX0" fmla="*/ 4771587 w 4792237"/>
                <a:gd name="connsiteY0" fmla="*/ 4463358 h 4876403"/>
                <a:gd name="connsiteX1" fmla="*/ 4442794 w 4792237"/>
                <a:gd name="connsiteY1" fmla="*/ 3963095 h 4876403"/>
                <a:gd name="connsiteX2" fmla="*/ 4618863 w 4792237"/>
                <a:gd name="connsiteY2" fmla="*/ 3914880 h 4876403"/>
                <a:gd name="connsiteX3" fmla="*/ 4649239 w 4792237"/>
                <a:gd name="connsiteY3" fmla="*/ 3684803 h 4876403"/>
                <a:gd name="connsiteX4" fmla="*/ 4154634 w 4792237"/>
                <a:gd name="connsiteY4" fmla="*/ 3395063 h 4876403"/>
                <a:gd name="connsiteX5" fmla="*/ 4154634 w 4792237"/>
                <a:gd name="connsiteY5" fmla="*/ 352501 h 4876403"/>
                <a:gd name="connsiteX6" fmla="*/ 3802142 w 4792237"/>
                <a:gd name="connsiteY6" fmla="*/ 0 h 4876403"/>
                <a:gd name="connsiteX7" fmla="*/ 352501 w 4792237"/>
                <a:gd name="connsiteY7" fmla="*/ 0 h 4876403"/>
                <a:gd name="connsiteX8" fmla="*/ 0 w 4792237"/>
                <a:gd name="connsiteY8" fmla="*/ 352501 h 4876403"/>
                <a:gd name="connsiteX9" fmla="*/ 0 w 4792237"/>
                <a:gd name="connsiteY9" fmla="*/ 3580943 h 4876403"/>
                <a:gd name="connsiteX10" fmla="*/ 352492 w 4792237"/>
                <a:gd name="connsiteY10" fmla="*/ 3933425 h 4876403"/>
                <a:gd name="connsiteX11" fmla="*/ 1734836 w 4792237"/>
                <a:gd name="connsiteY11" fmla="*/ 3933425 h 4876403"/>
                <a:gd name="connsiteX12" fmla="*/ 1830086 w 4792237"/>
                <a:gd name="connsiteY12" fmla="*/ 3838175 h 4876403"/>
                <a:gd name="connsiteX13" fmla="*/ 1734836 w 4792237"/>
                <a:gd name="connsiteY13" fmla="*/ 3742925 h 4876403"/>
                <a:gd name="connsiteX14" fmla="*/ 352492 w 4792237"/>
                <a:gd name="connsiteY14" fmla="*/ 3742925 h 4876403"/>
                <a:gd name="connsiteX15" fmla="*/ 190500 w 4792237"/>
                <a:gd name="connsiteY15" fmla="*/ 3580943 h 4876403"/>
                <a:gd name="connsiteX16" fmla="*/ 190500 w 4792237"/>
                <a:gd name="connsiteY16" fmla="*/ 853040 h 4876403"/>
                <a:gd name="connsiteX17" fmla="*/ 3964134 w 4792237"/>
                <a:gd name="connsiteY17" fmla="*/ 853040 h 4876403"/>
                <a:gd name="connsiteX18" fmla="*/ 3964134 w 4792237"/>
                <a:gd name="connsiteY18" fmla="*/ 3283477 h 4876403"/>
                <a:gd name="connsiteX19" fmla="*/ 3627863 w 4792237"/>
                <a:gd name="connsiteY19" fmla="*/ 3086500 h 4876403"/>
                <a:gd name="connsiteX20" fmla="*/ 3478397 w 4792237"/>
                <a:gd name="connsiteY20" fmla="*/ 3071813 h 4876403"/>
                <a:gd name="connsiteX21" fmla="*/ 3415351 w 4792237"/>
                <a:gd name="connsiteY21" fmla="*/ 3196457 h 4876403"/>
                <a:gd name="connsiteX22" fmla="*/ 3482331 w 4792237"/>
                <a:gd name="connsiteY22" fmla="*/ 3742935 h 4876403"/>
                <a:gd name="connsiteX23" fmla="*/ 2569264 w 4792237"/>
                <a:gd name="connsiteY23" fmla="*/ 3742935 h 4876403"/>
                <a:gd name="connsiteX24" fmla="*/ 2474014 w 4792237"/>
                <a:gd name="connsiteY24" fmla="*/ 3838185 h 4876403"/>
                <a:gd name="connsiteX25" fmla="*/ 2569264 w 4792237"/>
                <a:gd name="connsiteY25" fmla="*/ 3933435 h 4876403"/>
                <a:gd name="connsiteX26" fmla="*/ 3505686 w 4792237"/>
                <a:gd name="connsiteY26" fmla="*/ 3933435 h 4876403"/>
                <a:gd name="connsiteX27" fmla="*/ 3562741 w 4792237"/>
                <a:gd name="connsiteY27" fmla="*/ 4398893 h 4876403"/>
                <a:gd name="connsiteX28" fmla="*/ 3785988 w 4792237"/>
                <a:gd name="connsiteY28" fmla="*/ 4462272 h 4876403"/>
                <a:gd name="connsiteX29" fmla="*/ 3900107 w 4792237"/>
                <a:gd name="connsiteY29" fmla="*/ 4319778 h 4876403"/>
                <a:gd name="connsiteX30" fmla="*/ 4228891 w 4792237"/>
                <a:gd name="connsiteY30" fmla="*/ 4820041 h 4876403"/>
                <a:gd name="connsiteX31" fmla="*/ 4403255 w 4792237"/>
                <a:gd name="connsiteY31" fmla="*/ 4856112 h 4876403"/>
                <a:gd name="connsiteX32" fmla="*/ 4735545 w 4792237"/>
                <a:gd name="connsiteY32" fmla="*/ 4637723 h 4876403"/>
                <a:gd name="connsiteX33" fmla="*/ 4771587 w 4792237"/>
                <a:gd name="connsiteY33" fmla="*/ 4463358 h 4876403"/>
                <a:gd name="connsiteX34" fmla="*/ 190500 w 4792237"/>
                <a:gd name="connsiteY34" fmla="*/ 352501 h 4876403"/>
                <a:gd name="connsiteX35" fmla="*/ 352501 w 4792237"/>
                <a:gd name="connsiteY35" fmla="*/ 190500 h 4876403"/>
                <a:gd name="connsiteX36" fmla="*/ 3802142 w 4792237"/>
                <a:gd name="connsiteY36" fmla="*/ 190500 h 4876403"/>
                <a:gd name="connsiteX37" fmla="*/ 3964143 w 4792237"/>
                <a:gd name="connsiteY37" fmla="*/ 352501 h 4876403"/>
                <a:gd name="connsiteX38" fmla="*/ 3964143 w 4792237"/>
                <a:gd name="connsiteY38" fmla="*/ 662502 h 4876403"/>
                <a:gd name="connsiteX39" fmla="*/ 190500 w 4792237"/>
                <a:gd name="connsiteY39" fmla="*/ 662502 h 4876403"/>
                <a:gd name="connsiteX40" fmla="*/ 4352601 w 4792237"/>
                <a:gd name="connsiteY40" fmla="*/ 4661431 h 4876403"/>
                <a:gd name="connsiteX41" fmla="*/ 4010454 w 4792237"/>
                <a:gd name="connsiteY41" fmla="*/ 4140842 h 4876403"/>
                <a:gd name="connsiteX42" fmla="*/ 3806971 w 4792237"/>
                <a:gd name="connsiteY42" fmla="*/ 4131297 h 4876403"/>
                <a:gd name="connsiteX43" fmla="*/ 3733152 w 4792237"/>
                <a:gd name="connsiteY43" fmla="*/ 4223471 h 4876403"/>
                <a:gd name="connsiteX44" fmla="*/ 3620329 w 4792237"/>
                <a:gd name="connsiteY44" fmla="*/ 3302870 h 4876403"/>
                <a:gd name="connsiteX45" fmla="*/ 4420629 w 4792237"/>
                <a:gd name="connsiteY45" fmla="*/ 3771652 h 4876403"/>
                <a:gd name="connsiteX46" fmla="*/ 4306729 w 4792237"/>
                <a:gd name="connsiteY46" fmla="*/ 3802847 h 4876403"/>
                <a:gd name="connsiteX47" fmla="*/ 4234768 w 4792237"/>
                <a:gd name="connsiteY47" fmla="*/ 3993433 h 4876403"/>
                <a:gd name="connsiteX48" fmla="*/ 4576906 w 4792237"/>
                <a:gd name="connsiteY48" fmla="*/ 4514012 h 487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92237" h="4876403">
                  <a:moveTo>
                    <a:pt x="4771587" y="4463358"/>
                  </a:moveTo>
                  <a:lnTo>
                    <a:pt x="4442794" y="3963095"/>
                  </a:lnTo>
                  <a:lnTo>
                    <a:pt x="4618863" y="3914880"/>
                  </a:lnTo>
                  <a:cubicBezTo>
                    <a:pt x="4724000" y="3886086"/>
                    <a:pt x="4743364" y="3739944"/>
                    <a:pt x="4649239" y="3684803"/>
                  </a:cubicBezTo>
                  <a:lnTo>
                    <a:pt x="4154634" y="3395063"/>
                  </a:lnTo>
                  <a:lnTo>
                    <a:pt x="4154634" y="352501"/>
                  </a:lnTo>
                  <a:cubicBezTo>
                    <a:pt x="4154634" y="158134"/>
                    <a:pt x="3996509" y="0"/>
                    <a:pt x="3802142" y="0"/>
                  </a:cubicBezTo>
                  <a:lnTo>
                    <a:pt x="352501" y="0"/>
                  </a:lnTo>
                  <a:cubicBezTo>
                    <a:pt x="158134" y="0"/>
                    <a:pt x="0" y="158134"/>
                    <a:pt x="0" y="352501"/>
                  </a:cubicBezTo>
                  <a:lnTo>
                    <a:pt x="0" y="3580943"/>
                  </a:lnTo>
                  <a:cubicBezTo>
                    <a:pt x="0" y="3775300"/>
                    <a:pt x="158125" y="3933425"/>
                    <a:pt x="352492" y="3933425"/>
                  </a:cubicBezTo>
                  <a:lnTo>
                    <a:pt x="1734836" y="3933425"/>
                  </a:lnTo>
                  <a:cubicBezTo>
                    <a:pt x="1787443" y="3933425"/>
                    <a:pt x="1830086" y="3890782"/>
                    <a:pt x="1830086" y="3838175"/>
                  </a:cubicBezTo>
                  <a:cubicBezTo>
                    <a:pt x="1830086" y="3785568"/>
                    <a:pt x="1787443" y="3742925"/>
                    <a:pt x="1734836" y="3742925"/>
                  </a:cubicBezTo>
                  <a:lnTo>
                    <a:pt x="352492" y="3742925"/>
                  </a:lnTo>
                  <a:cubicBezTo>
                    <a:pt x="263176" y="3742925"/>
                    <a:pt x="190500" y="3670259"/>
                    <a:pt x="190500" y="3580943"/>
                  </a:cubicBezTo>
                  <a:lnTo>
                    <a:pt x="190500" y="853040"/>
                  </a:lnTo>
                  <a:lnTo>
                    <a:pt x="3964134" y="853040"/>
                  </a:lnTo>
                  <a:lnTo>
                    <a:pt x="3964134" y="3283477"/>
                  </a:lnTo>
                  <a:lnTo>
                    <a:pt x="3627863" y="3086500"/>
                  </a:lnTo>
                  <a:cubicBezTo>
                    <a:pt x="3580409" y="3058706"/>
                    <a:pt x="3531194" y="3041875"/>
                    <a:pt x="3478397" y="3071813"/>
                  </a:cubicBezTo>
                  <a:cubicBezTo>
                    <a:pt x="3434506" y="3096692"/>
                    <a:pt x="3409150" y="3145841"/>
                    <a:pt x="3415351" y="3196457"/>
                  </a:cubicBezTo>
                  <a:lnTo>
                    <a:pt x="3482331" y="3742935"/>
                  </a:lnTo>
                  <a:lnTo>
                    <a:pt x="2569264" y="3742935"/>
                  </a:lnTo>
                  <a:cubicBezTo>
                    <a:pt x="2516658" y="3742935"/>
                    <a:pt x="2474014" y="3785578"/>
                    <a:pt x="2474014" y="3838185"/>
                  </a:cubicBezTo>
                  <a:cubicBezTo>
                    <a:pt x="2474014" y="3890791"/>
                    <a:pt x="2516658" y="3933435"/>
                    <a:pt x="2569264" y="3933435"/>
                  </a:cubicBezTo>
                  <a:lnTo>
                    <a:pt x="3505686" y="3933435"/>
                  </a:lnTo>
                  <a:lnTo>
                    <a:pt x="3562741" y="4398893"/>
                  </a:lnTo>
                  <a:cubicBezTo>
                    <a:pt x="3576009" y="4507068"/>
                    <a:pt x="3717808" y="4547435"/>
                    <a:pt x="3785988" y="4462272"/>
                  </a:cubicBezTo>
                  <a:lnTo>
                    <a:pt x="3900107" y="4319778"/>
                  </a:lnTo>
                  <a:lnTo>
                    <a:pt x="4228891" y="4820041"/>
                  </a:lnTo>
                  <a:cubicBezTo>
                    <a:pt x="4266524" y="4877305"/>
                    <a:pt x="4345820" y="4893860"/>
                    <a:pt x="4403255" y="4856112"/>
                  </a:cubicBezTo>
                  <a:lnTo>
                    <a:pt x="4735545" y="4637723"/>
                  </a:lnTo>
                  <a:cubicBezTo>
                    <a:pt x="4793542" y="4599585"/>
                    <a:pt x="4809706" y="4521375"/>
                    <a:pt x="4771587" y="4463358"/>
                  </a:cubicBezTo>
                  <a:close/>
                  <a:moveTo>
                    <a:pt x="190500" y="352501"/>
                  </a:moveTo>
                  <a:cubicBezTo>
                    <a:pt x="190500" y="263176"/>
                    <a:pt x="263176" y="190500"/>
                    <a:pt x="352501" y="190500"/>
                  </a:cubicBezTo>
                  <a:lnTo>
                    <a:pt x="3802142" y="190500"/>
                  </a:lnTo>
                  <a:cubicBezTo>
                    <a:pt x="3891468" y="190500"/>
                    <a:pt x="3964143" y="263176"/>
                    <a:pt x="3964143" y="352501"/>
                  </a:cubicBezTo>
                  <a:lnTo>
                    <a:pt x="3964143" y="662502"/>
                  </a:lnTo>
                  <a:lnTo>
                    <a:pt x="190500" y="662502"/>
                  </a:lnTo>
                  <a:close/>
                  <a:moveTo>
                    <a:pt x="4352601" y="4661431"/>
                  </a:moveTo>
                  <a:lnTo>
                    <a:pt x="4010454" y="4140842"/>
                  </a:lnTo>
                  <a:cubicBezTo>
                    <a:pt x="3964248" y="4070547"/>
                    <a:pt x="3859635" y="4065527"/>
                    <a:pt x="3806971" y="4131297"/>
                  </a:cubicBezTo>
                  <a:lnTo>
                    <a:pt x="3733152" y="4223471"/>
                  </a:lnTo>
                  <a:lnTo>
                    <a:pt x="3620329" y="3302870"/>
                  </a:lnTo>
                  <a:lnTo>
                    <a:pt x="4420629" y="3771652"/>
                  </a:lnTo>
                  <a:lnTo>
                    <a:pt x="4306729" y="3802847"/>
                  </a:lnTo>
                  <a:cubicBezTo>
                    <a:pt x="4225652" y="3825049"/>
                    <a:pt x="4188457" y="3922938"/>
                    <a:pt x="4234768" y="3993433"/>
                  </a:cubicBezTo>
                  <a:lnTo>
                    <a:pt x="4576906" y="4514012"/>
                  </a:lnTo>
                  <a:close/>
                </a:path>
              </a:pathLst>
            </a:custGeom>
            <a:solidFill>
              <a:schemeClr val="bg1"/>
            </a:solidFill>
            <a:ln w="9525" cap="flat">
              <a:noFill/>
              <a:prstDash val="solid"/>
              <a:miter/>
            </a:ln>
          </p:spPr>
          <p:txBody>
            <a:bodyPr rtlCol="0" anchor="ctr"/>
            <a:lstStyle/>
            <a:p>
              <a:endParaRPr lang="en-US"/>
            </a:p>
          </p:txBody>
        </p:sp>
        <p:sp>
          <p:nvSpPr>
            <p:cNvPr id="135" name="Graphic 2">
              <a:extLst>
                <a:ext uri="{FF2B5EF4-FFF2-40B4-BE49-F238E27FC236}">
                  <a16:creationId xmlns:a16="http://schemas.microsoft.com/office/drawing/2014/main" id="{06382375-9890-B78E-41FC-15231A467EC0}"/>
                </a:ext>
              </a:extLst>
            </p:cNvPr>
            <p:cNvSpPr/>
            <p:nvPr/>
          </p:nvSpPr>
          <p:spPr>
            <a:xfrm>
              <a:off x="4443803" y="2238698"/>
              <a:ext cx="829665" cy="827170"/>
            </a:xfrm>
            <a:custGeom>
              <a:avLst/>
              <a:gdLst>
                <a:gd name="connsiteX0" fmla="*/ 95250 w 829665"/>
                <a:gd name="connsiteY0" fmla="*/ 827170 h 827170"/>
                <a:gd name="connsiteX1" fmla="*/ 734416 w 829665"/>
                <a:gd name="connsiteY1" fmla="*/ 827170 h 827170"/>
                <a:gd name="connsiteX2" fmla="*/ 829666 w 829665"/>
                <a:gd name="connsiteY2" fmla="*/ 731920 h 827170"/>
                <a:gd name="connsiteX3" fmla="*/ 829666 w 829665"/>
                <a:gd name="connsiteY3" fmla="*/ 95250 h 827170"/>
                <a:gd name="connsiteX4" fmla="*/ 734416 w 829665"/>
                <a:gd name="connsiteY4" fmla="*/ 0 h 827170"/>
                <a:gd name="connsiteX5" fmla="*/ 95250 w 829665"/>
                <a:gd name="connsiteY5" fmla="*/ 0 h 827170"/>
                <a:gd name="connsiteX6" fmla="*/ 0 w 829665"/>
                <a:gd name="connsiteY6" fmla="*/ 95250 h 827170"/>
                <a:gd name="connsiteX7" fmla="*/ 0 w 829665"/>
                <a:gd name="connsiteY7" fmla="*/ 731920 h 827170"/>
                <a:gd name="connsiteX8" fmla="*/ 95250 w 829665"/>
                <a:gd name="connsiteY8" fmla="*/ 827170 h 827170"/>
                <a:gd name="connsiteX9" fmla="*/ 190500 w 829665"/>
                <a:gd name="connsiteY9" fmla="*/ 190510 h 827170"/>
                <a:gd name="connsiteX10" fmla="*/ 639166 w 829665"/>
                <a:gd name="connsiteY10" fmla="*/ 190510 h 827170"/>
                <a:gd name="connsiteX11" fmla="*/ 639166 w 829665"/>
                <a:gd name="connsiteY11" fmla="*/ 636680 h 827170"/>
                <a:gd name="connsiteX12" fmla="*/ 190500 w 829665"/>
                <a:gd name="connsiteY12" fmla="*/ 636680 h 8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665" h="827170">
                  <a:moveTo>
                    <a:pt x="95250" y="827170"/>
                  </a:moveTo>
                  <a:lnTo>
                    <a:pt x="734416" y="827170"/>
                  </a:lnTo>
                  <a:cubicBezTo>
                    <a:pt x="787022" y="827170"/>
                    <a:pt x="829666" y="784527"/>
                    <a:pt x="829666" y="731920"/>
                  </a:cubicBezTo>
                  <a:lnTo>
                    <a:pt x="829666" y="95250"/>
                  </a:lnTo>
                  <a:cubicBezTo>
                    <a:pt x="829666" y="42643"/>
                    <a:pt x="787022" y="0"/>
                    <a:pt x="734416" y="0"/>
                  </a:cubicBezTo>
                  <a:lnTo>
                    <a:pt x="95250" y="0"/>
                  </a:lnTo>
                  <a:cubicBezTo>
                    <a:pt x="42643" y="0"/>
                    <a:pt x="0" y="42643"/>
                    <a:pt x="0" y="95250"/>
                  </a:cubicBezTo>
                  <a:lnTo>
                    <a:pt x="0" y="731920"/>
                  </a:lnTo>
                  <a:cubicBezTo>
                    <a:pt x="0" y="784527"/>
                    <a:pt x="42643" y="827170"/>
                    <a:pt x="95250" y="827170"/>
                  </a:cubicBezTo>
                  <a:close/>
                  <a:moveTo>
                    <a:pt x="190500" y="190510"/>
                  </a:moveTo>
                  <a:lnTo>
                    <a:pt x="639166" y="190510"/>
                  </a:lnTo>
                  <a:lnTo>
                    <a:pt x="639166" y="636680"/>
                  </a:lnTo>
                  <a:lnTo>
                    <a:pt x="190500" y="636680"/>
                  </a:lnTo>
                  <a:close/>
                </a:path>
              </a:pathLst>
            </a:custGeom>
            <a:solidFill>
              <a:schemeClr val="bg1"/>
            </a:solidFill>
            <a:ln w="9525" cap="flat">
              <a:noFill/>
              <a:prstDash val="solid"/>
              <a:miter/>
            </a:ln>
          </p:spPr>
          <p:txBody>
            <a:bodyPr rtlCol="0" anchor="ctr"/>
            <a:lstStyle/>
            <a:p>
              <a:endParaRPr lang="en-US"/>
            </a:p>
          </p:txBody>
        </p:sp>
        <p:sp>
          <p:nvSpPr>
            <p:cNvPr id="136" name="Graphic 2">
              <a:extLst>
                <a:ext uri="{FF2B5EF4-FFF2-40B4-BE49-F238E27FC236}">
                  <a16:creationId xmlns:a16="http://schemas.microsoft.com/office/drawing/2014/main" id="{F54B1CD2-72D1-EE8E-6267-D288CA88B144}"/>
                </a:ext>
              </a:extLst>
            </p:cNvPr>
            <p:cNvSpPr/>
            <p:nvPr/>
          </p:nvSpPr>
          <p:spPr>
            <a:xfrm>
              <a:off x="5674290" y="2238708"/>
              <a:ext cx="1437608" cy="190500"/>
            </a:xfrm>
            <a:custGeom>
              <a:avLst/>
              <a:gdLst>
                <a:gd name="connsiteX0" fmla="*/ 95250 w 1437608"/>
                <a:gd name="connsiteY0" fmla="*/ 190500 h 190500"/>
                <a:gd name="connsiteX1" fmla="*/ 1342358 w 1437608"/>
                <a:gd name="connsiteY1" fmla="*/ 190500 h 190500"/>
                <a:gd name="connsiteX2" fmla="*/ 1437608 w 1437608"/>
                <a:gd name="connsiteY2" fmla="*/ 95250 h 190500"/>
                <a:gd name="connsiteX3" fmla="*/ 1342358 w 1437608"/>
                <a:gd name="connsiteY3" fmla="*/ 0 h 190500"/>
                <a:gd name="connsiteX4" fmla="*/ 95250 w 1437608"/>
                <a:gd name="connsiteY4" fmla="*/ 0 h 190500"/>
                <a:gd name="connsiteX5" fmla="*/ 0 w 1437608"/>
                <a:gd name="connsiteY5" fmla="*/ 95250 h 190500"/>
                <a:gd name="connsiteX6" fmla="*/ 95250 w 1437608"/>
                <a:gd name="connsiteY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7608" h="190500">
                  <a:moveTo>
                    <a:pt x="95250" y="190500"/>
                  </a:moveTo>
                  <a:lnTo>
                    <a:pt x="1342358" y="190500"/>
                  </a:lnTo>
                  <a:cubicBezTo>
                    <a:pt x="1394965" y="190500"/>
                    <a:pt x="1437608" y="147857"/>
                    <a:pt x="1437608" y="95250"/>
                  </a:cubicBezTo>
                  <a:cubicBezTo>
                    <a:pt x="1437608" y="42643"/>
                    <a:pt x="1394965" y="0"/>
                    <a:pt x="1342358" y="0"/>
                  </a:cubicBezTo>
                  <a:lnTo>
                    <a:pt x="95250" y="0"/>
                  </a:lnTo>
                  <a:cubicBezTo>
                    <a:pt x="42643" y="0"/>
                    <a:pt x="0" y="42643"/>
                    <a:pt x="0" y="95250"/>
                  </a:cubicBezTo>
                  <a:cubicBezTo>
                    <a:pt x="0" y="147857"/>
                    <a:pt x="42653" y="190500"/>
                    <a:pt x="95250" y="190500"/>
                  </a:cubicBezTo>
                  <a:close/>
                </a:path>
              </a:pathLst>
            </a:custGeom>
            <a:solidFill>
              <a:schemeClr val="bg1"/>
            </a:solidFill>
            <a:ln w="9525" cap="flat">
              <a:noFill/>
              <a:prstDash val="solid"/>
              <a:miter/>
            </a:ln>
          </p:spPr>
          <p:txBody>
            <a:bodyPr rtlCol="0" anchor="ctr"/>
            <a:lstStyle/>
            <a:p>
              <a:endParaRPr lang="en-US"/>
            </a:p>
          </p:txBody>
        </p:sp>
        <p:sp>
          <p:nvSpPr>
            <p:cNvPr id="137" name="Graphic 2">
              <a:extLst>
                <a:ext uri="{FF2B5EF4-FFF2-40B4-BE49-F238E27FC236}">
                  <a16:creationId xmlns:a16="http://schemas.microsoft.com/office/drawing/2014/main" id="{14BD6EF3-E798-F533-AFCC-07D1D1641C70}"/>
                </a:ext>
              </a:extLst>
            </p:cNvPr>
            <p:cNvSpPr/>
            <p:nvPr/>
          </p:nvSpPr>
          <p:spPr>
            <a:xfrm>
              <a:off x="5674290" y="2840402"/>
              <a:ext cx="1437608" cy="190500"/>
            </a:xfrm>
            <a:custGeom>
              <a:avLst/>
              <a:gdLst>
                <a:gd name="connsiteX0" fmla="*/ 95250 w 1437608"/>
                <a:gd name="connsiteY0" fmla="*/ 190500 h 190500"/>
                <a:gd name="connsiteX1" fmla="*/ 1342358 w 1437608"/>
                <a:gd name="connsiteY1" fmla="*/ 190500 h 190500"/>
                <a:gd name="connsiteX2" fmla="*/ 1437608 w 1437608"/>
                <a:gd name="connsiteY2" fmla="*/ 95250 h 190500"/>
                <a:gd name="connsiteX3" fmla="*/ 1342358 w 1437608"/>
                <a:gd name="connsiteY3" fmla="*/ 0 h 190500"/>
                <a:gd name="connsiteX4" fmla="*/ 95250 w 1437608"/>
                <a:gd name="connsiteY4" fmla="*/ 0 h 190500"/>
                <a:gd name="connsiteX5" fmla="*/ 0 w 1437608"/>
                <a:gd name="connsiteY5" fmla="*/ 95250 h 190500"/>
                <a:gd name="connsiteX6" fmla="*/ 95250 w 1437608"/>
                <a:gd name="connsiteY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7608" h="190500">
                  <a:moveTo>
                    <a:pt x="95250" y="190500"/>
                  </a:moveTo>
                  <a:lnTo>
                    <a:pt x="1342358" y="190500"/>
                  </a:lnTo>
                  <a:cubicBezTo>
                    <a:pt x="1394965" y="190500"/>
                    <a:pt x="1437608" y="147857"/>
                    <a:pt x="1437608" y="95250"/>
                  </a:cubicBezTo>
                  <a:cubicBezTo>
                    <a:pt x="1437608" y="42643"/>
                    <a:pt x="1394965" y="0"/>
                    <a:pt x="1342358" y="0"/>
                  </a:cubicBezTo>
                  <a:lnTo>
                    <a:pt x="95250" y="0"/>
                  </a:lnTo>
                  <a:cubicBezTo>
                    <a:pt x="42643" y="0"/>
                    <a:pt x="0" y="42643"/>
                    <a:pt x="0" y="95250"/>
                  </a:cubicBezTo>
                  <a:cubicBezTo>
                    <a:pt x="0" y="147857"/>
                    <a:pt x="42653" y="190500"/>
                    <a:pt x="95250" y="190500"/>
                  </a:cubicBezTo>
                  <a:close/>
                </a:path>
              </a:pathLst>
            </a:custGeom>
            <a:solidFill>
              <a:schemeClr val="bg1"/>
            </a:solidFill>
            <a:ln w="9525" cap="flat">
              <a:noFill/>
              <a:prstDash val="solid"/>
              <a:miter/>
            </a:ln>
          </p:spPr>
          <p:txBody>
            <a:bodyPr rtlCol="0" anchor="ctr"/>
            <a:lstStyle/>
            <a:p>
              <a:endParaRPr lang="en-US"/>
            </a:p>
          </p:txBody>
        </p:sp>
        <p:sp>
          <p:nvSpPr>
            <p:cNvPr id="138" name="Graphic 2">
              <a:extLst>
                <a:ext uri="{FF2B5EF4-FFF2-40B4-BE49-F238E27FC236}">
                  <a16:creationId xmlns:a16="http://schemas.microsoft.com/office/drawing/2014/main" id="{E3248A2F-7FF9-6CB4-3AE1-3AACCEDF605C}"/>
                </a:ext>
              </a:extLst>
            </p:cNvPr>
            <p:cNvSpPr/>
            <p:nvPr/>
          </p:nvSpPr>
          <p:spPr>
            <a:xfrm>
              <a:off x="4443803" y="3442096"/>
              <a:ext cx="2668095" cy="190500"/>
            </a:xfrm>
            <a:custGeom>
              <a:avLst/>
              <a:gdLst>
                <a:gd name="connsiteX0" fmla="*/ 95250 w 2668095"/>
                <a:gd name="connsiteY0" fmla="*/ 190500 h 190500"/>
                <a:gd name="connsiteX1" fmla="*/ 2572846 w 2668095"/>
                <a:gd name="connsiteY1" fmla="*/ 190500 h 190500"/>
                <a:gd name="connsiteX2" fmla="*/ 2668096 w 2668095"/>
                <a:gd name="connsiteY2" fmla="*/ 95250 h 190500"/>
                <a:gd name="connsiteX3" fmla="*/ 2572846 w 2668095"/>
                <a:gd name="connsiteY3" fmla="*/ 0 h 190500"/>
                <a:gd name="connsiteX4" fmla="*/ 95250 w 2668095"/>
                <a:gd name="connsiteY4" fmla="*/ 0 h 190500"/>
                <a:gd name="connsiteX5" fmla="*/ 0 w 2668095"/>
                <a:gd name="connsiteY5" fmla="*/ 95250 h 190500"/>
                <a:gd name="connsiteX6" fmla="*/ 95250 w 2668095"/>
                <a:gd name="connsiteY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8095" h="190500">
                  <a:moveTo>
                    <a:pt x="95250" y="190500"/>
                  </a:moveTo>
                  <a:lnTo>
                    <a:pt x="2572846" y="190500"/>
                  </a:lnTo>
                  <a:cubicBezTo>
                    <a:pt x="2625452" y="190500"/>
                    <a:pt x="2668096" y="147857"/>
                    <a:pt x="2668096" y="95250"/>
                  </a:cubicBezTo>
                  <a:cubicBezTo>
                    <a:pt x="2668096" y="42643"/>
                    <a:pt x="2625452" y="0"/>
                    <a:pt x="2572846" y="0"/>
                  </a:cubicBezTo>
                  <a:lnTo>
                    <a:pt x="95250" y="0"/>
                  </a:lnTo>
                  <a:cubicBezTo>
                    <a:pt x="42643" y="0"/>
                    <a:pt x="0" y="42643"/>
                    <a:pt x="0" y="95250"/>
                  </a:cubicBezTo>
                  <a:cubicBezTo>
                    <a:pt x="0" y="147857"/>
                    <a:pt x="42643" y="190500"/>
                    <a:pt x="95250" y="190500"/>
                  </a:cubicBezTo>
                  <a:close/>
                </a:path>
              </a:pathLst>
            </a:custGeom>
            <a:solidFill>
              <a:schemeClr val="bg1"/>
            </a:solidFill>
            <a:ln w="9525" cap="flat">
              <a:noFill/>
              <a:prstDash val="solid"/>
              <a:miter/>
            </a:ln>
          </p:spPr>
          <p:txBody>
            <a:bodyPr rtlCol="0" anchor="ctr"/>
            <a:lstStyle/>
            <a:p>
              <a:endParaRPr lang="en-US"/>
            </a:p>
          </p:txBody>
        </p:sp>
        <p:sp>
          <p:nvSpPr>
            <p:cNvPr id="139" name="Graphic 2">
              <a:extLst>
                <a:ext uri="{FF2B5EF4-FFF2-40B4-BE49-F238E27FC236}">
                  <a16:creationId xmlns:a16="http://schemas.microsoft.com/office/drawing/2014/main" id="{625F13F1-87D9-2AED-6C94-68514D4E432D}"/>
                </a:ext>
              </a:extLst>
            </p:cNvPr>
            <p:cNvSpPr/>
            <p:nvPr/>
          </p:nvSpPr>
          <p:spPr>
            <a:xfrm>
              <a:off x="4443803" y="4043781"/>
              <a:ext cx="2248519" cy="190500"/>
            </a:xfrm>
            <a:custGeom>
              <a:avLst/>
              <a:gdLst>
                <a:gd name="connsiteX0" fmla="*/ 95250 w 2248519"/>
                <a:gd name="connsiteY0" fmla="*/ 190500 h 190500"/>
                <a:gd name="connsiteX1" fmla="*/ 2153269 w 2248519"/>
                <a:gd name="connsiteY1" fmla="*/ 190500 h 190500"/>
                <a:gd name="connsiteX2" fmla="*/ 2248519 w 2248519"/>
                <a:gd name="connsiteY2" fmla="*/ 95250 h 190500"/>
                <a:gd name="connsiteX3" fmla="*/ 2153269 w 2248519"/>
                <a:gd name="connsiteY3" fmla="*/ 0 h 190500"/>
                <a:gd name="connsiteX4" fmla="*/ 95250 w 2248519"/>
                <a:gd name="connsiteY4" fmla="*/ 0 h 190500"/>
                <a:gd name="connsiteX5" fmla="*/ 0 w 2248519"/>
                <a:gd name="connsiteY5" fmla="*/ 95250 h 190500"/>
                <a:gd name="connsiteX6" fmla="*/ 95250 w 2248519"/>
                <a:gd name="connsiteY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519" h="190500">
                  <a:moveTo>
                    <a:pt x="95250" y="190500"/>
                  </a:moveTo>
                  <a:lnTo>
                    <a:pt x="2153269" y="190500"/>
                  </a:lnTo>
                  <a:cubicBezTo>
                    <a:pt x="2205876" y="190500"/>
                    <a:pt x="2248519" y="147856"/>
                    <a:pt x="2248519" y="95250"/>
                  </a:cubicBezTo>
                  <a:cubicBezTo>
                    <a:pt x="2248519" y="42643"/>
                    <a:pt x="2205876" y="0"/>
                    <a:pt x="2153269" y="0"/>
                  </a:cubicBezTo>
                  <a:lnTo>
                    <a:pt x="95250" y="0"/>
                  </a:lnTo>
                  <a:cubicBezTo>
                    <a:pt x="42643" y="0"/>
                    <a:pt x="0" y="42643"/>
                    <a:pt x="0" y="95250"/>
                  </a:cubicBezTo>
                  <a:cubicBezTo>
                    <a:pt x="0" y="147856"/>
                    <a:pt x="42643" y="190500"/>
                    <a:pt x="95250" y="190500"/>
                  </a:cubicBezTo>
                  <a:close/>
                </a:path>
              </a:pathLst>
            </a:custGeom>
            <a:solidFill>
              <a:schemeClr val="bg1"/>
            </a:solidFill>
            <a:ln w="9525" cap="flat">
              <a:noFill/>
              <a:prstDash val="solid"/>
              <a:miter/>
            </a:ln>
          </p:spPr>
          <p:txBody>
            <a:bodyPr rtlCol="0" anchor="ctr"/>
            <a:lstStyle/>
            <a:p>
              <a:endParaRPr lang="en-US"/>
            </a:p>
          </p:txBody>
        </p:sp>
        <p:sp>
          <p:nvSpPr>
            <p:cNvPr id="140" name="Graphic 2">
              <a:extLst>
                <a:ext uri="{FF2B5EF4-FFF2-40B4-BE49-F238E27FC236}">
                  <a16:creationId xmlns:a16="http://schemas.microsoft.com/office/drawing/2014/main" id="{6C9B59E8-9308-31AD-3E3A-F1F502A73F8F}"/>
                </a:ext>
              </a:extLst>
            </p:cNvPr>
            <p:cNvSpPr/>
            <p:nvPr/>
          </p:nvSpPr>
          <p:spPr>
            <a:xfrm>
              <a:off x="4073506" y="1331574"/>
              <a:ext cx="190253" cy="188705"/>
            </a:xfrm>
            <a:custGeom>
              <a:avLst/>
              <a:gdLst>
                <a:gd name="connsiteX0" fmla="*/ 183130 w 190253"/>
                <a:gd name="connsiteY0" fmla="*/ 57456 h 188705"/>
                <a:gd name="connsiteX1" fmla="*/ 3498 w 190253"/>
                <a:gd name="connsiteY1" fmla="*/ 68467 h 188705"/>
                <a:gd name="connsiteX2" fmla="*/ 146344 w 190253"/>
                <a:gd name="connsiteY2" fmla="*/ 174147 h 188705"/>
                <a:gd name="connsiteX3" fmla="*/ 183130 w 190253"/>
                <a:gd name="connsiteY3" fmla="*/ 57456 h 188705"/>
              </a:gdLst>
              <a:ahLst/>
              <a:cxnLst>
                <a:cxn ang="0">
                  <a:pos x="connsiteX0" y="connsiteY0"/>
                </a:cxn>
                <a:cxn ang="0">
                  <a:pos x="connsiteX1" y="connsiteY1"/>
                </a:cxn>
                <a:cxn ang="0">
                  <a:pos x="connsiteX2" y="connsiteY2"/>
                </a:cxn>
                <a:cxn ang="0">
                  <a:pos x="connsiteX3" y="connsiteY3"/>
                </a:cxn>
              </a:cxnLst>
              <a:rect l="l" t="t" r="r" b="b"/>
              <a:pathLst>
                <a:path w="190253" h="188705">
                  <a:moveTo>
                    <a:pt x="183130" y="57456"/>
                  </a:moveTo>
                  <a:cubicBezTo>
                    <a:pt x="149488" y="-24678"/>
                    <a:pt x="27120" y="-16762"/>
                    <a:pt x="3498" y="68467"/>
                  </a:cubicBezTo>
                  <a:cubicBezTo>
                    <a:pt x="-19334" y="150830"/>
                    <a:pt x="74364" y="219781"/>
                    <a:pt x="146344" y="174147"/>
                  </a:cubicBezTo>
                  <a:cubicBezTo>
                    <a:pt x="184835" y="149744"/>
                    <a:pt x="200675" y="99538"/>
                    <a:pt x="183130" y="57456"/>
                  </a:cubicBezTo>
                  <a:close/>
                </a:path>
              </a:pathLst>
            </a:custGeom>
            <a:solidFill>
              <a:schemeClr val="bg1"/>
            </a:solidFill>
            <a:ln w="9525" cap="flat">
              <a:noFill/>
              <a:prstDash val="solid"/>
              <a:miter/>
            </a:ln>
          </p:spPr>
          <p:txBody>
            <a:bodyPr rtlCol="0" anchor="ctr"/>
            <a:lstStyle/>
            <a:p>
              <a:endParaRPr lang="en-US"/>
            </a:p>
          </p:txBody>
        </p:sp>
        <p:sp>
          <p:nvSpPr>
            <p:cNvPr id="141" name="Graphic 2">
              <a:extLst>
                <a:ext uri="{FF2B5EF4-FFF2-40B4-BE49-F238E27FC236}">
                  <a16:creationId xmlns:a16="http://schemas.microsoft.com/office/drawing/2014/main" id="{898DF92D-46CF-2B62-6D3B-2D9480284364}"/>
                </a:ext>
              </a:extLst>
            </p:cNvPr>
            <p:cNvSpPr/>
            <p:nvPr/>
          </p:nvSpPr>
          <p:spPr>
            <a:xfrm>
              <a:off x="4422630" y="1330428"/>
              <a:ext cx="190108" cy="190040"/>
            </a:xfrm>
            <a:custGeom>
              <a:avLst/>
              <a:gdLst>
                <a:gd name="connsiteX0" fmla="*/ 183002 w 190108"/>
                <a:gd name="connsiteY0" fmla="*/ 58603 h 190040"/>
                <a:gd name="connsiteX1" fmla="*/ 58606 w 190108"/>
                <a:gd name="connsiteY1" fmla="*/ 7072 h 190040"/>
                <a:gd name="connsiteX2" fmla="*/ 7076 w 190108"/>
                <a:gd name="connsiteY2" fmla="*/ 131469 h 190040"/>
                <a:gd name="connsiteX3" fmla="*/ 131472 w 190108"/>
                <a:gd name="connsiteY3" fmla="*/ 182999 h 190040"/>
                <a:gd name="connsiteX4" fmla="*/ 183002 w 190108"/>
                <a:gd name="connsiteY4" fmla="*/ 58603 h 19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08" h="190040">
                  <a:moveTo>
                    <a:pt x="183002" y="58603"/>
                  </a:moveTo>
                  <a:cubicBezTo>
                    <a:pt x="163324" y="10568"/>
                    <a:pt x="106450" y="-12749"/>
                    <a:pt x="58606" y="7072"/>
                  </a:cubicBezTo>
                  <a:cubicBezTo>
                    <a:pt x="10667" y="26923"/>
                    <a:pt x="-12784" y="83530"/>
                    <a:pt x="7076" y="131469"/>
                  </a:cubicBezTo>
                  <a:cubicBezTo>
                    <a:pt x="26935" y="179418"/>
                    <a:pt x="83580" y="202773"/>
                    <a:pt x="131472" y="182999"/>
                  </a:cubicBezTo>
                  <a:cubicBezTo>
                    <a:pt x="179345" y="163225"/>
                    <a:pt x="202957" y="106456"/>
                    <a:pt x="183002" y="58603"/>
                  </a:cubicBezTo>
                  <a:close/>
                </a:path>
              </a:pathLst>
            </a:custGeom>
            <a:solidFill>
              <a:schemeClr val="bg1"/>
            </a:solidFill>
            <a:ln w="9525" cap="flat">
              <a:noFill/>
              <a:prstDash val="solid"/>
              <a:miter/>
            </a:ln>
          </p:spPr>
          <p:txBody>
            <a:bodyPr rtlCol="0" anchor="ctr"/>
            <a:lstStyle/>
            <a:p>
              <a:endParaRPr lang="en-US"/>
            </a:p>
          </p:txBody>
        </p:sp>
        <p:sp>
          <p:nvSpPr>
            <p:cNvPr id="142" name="Graphic 2">
              <a:extLst>
                <a:ext uri="{FF2B5EF4-FFF2-40B4-BE49-F238E27FC236}">
                  <a16:creationId xmlns:a16="http://schemas.microsoft.com/office/drawing/2014/main" id="{A7C7AFA1-F3BD-F8B8-DABB-519F281C62CB}"/>
                </a:ext>
              </a:extLst>
            </p:cNvPr>
            <p:cNvSpPr/>
            <p:nvPr/>
          </p:nvSpPr>
          <p:spPr>
            <a:xfrm>
              <a:off x="4772264" y="1330428"/>
              <a:ext cx="190108" cy="190040"/>
            </a:xfrm>
            <a:custGeom>
              <a:avLst/>
              <a:gdLst>
                <a:gd name="connsiteX0" fmla="*/ 183002 w 190108"/>
                <a:gd name="connsiteY0" fmla="*/ 58603 h 190040"/>
                <a:gd name="connsiteX1" fmla="*/ 58606 w 190108"/>
                <a:gd name="connsiteY1" fmla="*/ 7072 h 190040"/>
                <a:gd name="connsiteX2" fmla="*/ 7076 w 190108"/>
                <a:gd name="connsiteY2" fmla="*/ 131469 h 190040"/>
                <a:gd name="connsiteX3" fmla="*/ 131472 w 190108"/>
                <a:gd name="connsiteY3" fmla="*/ 182999 h 190040"/>
                <a:gd name="connsiteX4" fmla="*/ 183002 w 190108"/>
                <a:gd name="connsiteY4" fmla="*/ 58603 h 19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08" h="190040">
                  <a:moveTo>
                    <a:pt x="183002" y="58603"/>
                  </a:moveTo>
                  <a:cubicBezTo>
                    <a:pt x="163324" y="10568"/>
                    <a:pt x="106450" y="-12749"/>
                    <a:pt x="58606" y="7072"/>
                  </a:cubicBezTo>
                  <a:cubicBezTo>
                    <a:pt x="10666" y="26923"/>
                    <a:pt x="-12784" y="83530"/>
                    <a:pt x="7076" y="131469"/>
                  </a:cubicBezTo>
                  <a:cubicBezTo>
                    <a:pt x="26935" y="179418"/>
                    <a:pt x="83580" y="202773"/>
                    <a:pt x="131472" y="182999"/>
                  </a:cubicBezTo>
                  <a:cubicBezTo>
                    <a:pt x="179345" y="163225"/>
                    <a:pt x="202957" y="106456"/>
                    <a:pt x="183002" y="58603"/>
                  </a:cubicBezTo>
                  <a:close/>
                </a:path>
              </a:pathLst>
            </a:custGeom>
            <a:solidFill>
              <a:schemeClr val="bg1"/>
            </a:solidFill>
            <a:ln w="9525" cap="flat">
              <a:noFill/>
              <a:prstDash val="solid"/>
              <a:miter/>
            </a:ln>
          </p:spPr>
          <p:txBody>
            <a:bodyPr rtlCol="0" anchor="ctr"/>
            <a:lstStyle/>
            <a:p>
              <a:endParaRPr lang="en-US"/>
            </a:p>
          </p:txBody>
        </p:sp>
        <p:sp>
          <p:nvSpPr>
            <p:cNvPr id="143" name="Graphic 2">
              <a:extLst>
                <a:ext uri="{FF2B5EF4-FFF2-40B4-BE49-F238E27FC236}">
                  <a16:creationId xmlns:a16="http://schemas.microsoft.com/office/drawing/2014/main" id="{3883130A-A36B-FA8C-5CBA-46F15AFFD98B}"/>
                </a:ext>
              </a:extLst>
            </p:cNvPr>
            <p:cNvSpPr/>
            <p:nvPr/>
          </p:nvSpPr>
          <p:spPr>
            <a:xfrm>
              <a:off x="5760727" y="4733793"/>
              <a:ext cx="190012" cy="189996"/>
            </a:xfrm>
            <a:custGeom>
              <a:avLst/>
              <a:gdLst>
                <a:gd name="connsiteX0" fmla="*/ 182977 w 190012"/>
                <a:gd name="connsiteY0" fmla="*/ 58519 h 189996"/>
                <a:gd name="connsiteX1" fmla="*/ 58581 w 190012"/>
                <a:gd name="connsiteY1" fmla="*/ 7084 h 189996"/>
                <a:gd name="connsiteX2" fmla="*/ 7050 w 190012"/>
                <a:gd name="connsiteY2" fmla="*/ 131386 h 189996"/>
                <a:gd name="connsiteX3" fmla="*/ 131447 w 190012"/>
                <a:gd name="connsiteY3" fmla="*/ 182916 h 189996"/>
                <a:gd name="connsiteX4" fmla="*/ 182977 w 190012"/>
                <a:gd name="connsiteY4" fmla="*/ 58519 h 18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12" h="189996">
                  <a:moveTo>
                    <a:pt x="182977" y="58519"/>
                  </a:moveTo>
                  <a:cubicBezTo>
                    <a:pt x="163013" y="10589"/>
                    <a:pt x="106577" y="-12766"/>
                    <a:pt x="58581" y="7084"/>
                  </a:cubicBezTo>
                  <a:cubicBezTo>
                    <a:pt x="10622" y="26916"/>
                    <a:pt x="-12743" y="83446"/>
                    <a:pt x="7050" y="131386"/>
                  </a:cubicBezTo>
                  <a:cubicBezTo>
                    <a:pt x="26853" y="179334"/>
                    <a:pt x="83555" y="202785"/>
                    <a:pt x="131447" y="182916"/>
                  </a:cubicBezTo>
                  <a:cubicBezTo>
                    <a:pt x="179529" y="162961"/>
                    <a:pt x="202694" y="106602"/>
                    <a:pt x="182977" y="58519"/>
                  </a:cubicBezTo>
                  <a:close/>
                </a:path>
              </a:pathLst>
            </a:custGeom>
            <a:solidFill>
              <a:schemeClr val="bg1"/>
            </a:solidFill>
            <a:ln w="9525" cap="flat">
              <a:noFill/>
              <a:prstDash val="solid"/>
              <a:miter/>
            </a:ln>
          </p:spPr>
          <p:txBody>
            <a:bodyPr rtlCol="0" anchor="ctr"/>
            <a:lstStyle/>
            <a:p>
              <a:endParaRPr lang="en-US"/>
            </a:p>
          </p:txBody>
        </p:sp>
      </p:grpSp>
      <p:grpSp>
        <p:nvGrpSpPr>
          <p:cNvPr id="144" name="Graphic 16">
            <a:extLst>
              <a:ext uri="{FF2B5EF4-FFF2-40B4-BE49-F238E27FC236}">
                <a16:creationId xmlns:a16="http://schemas.microsoft.com/office/drawing/2014/main" id="{767CCFD7-0A92-5E0C-8772-E76969C9B9FF}"/>
              </a:ext>
            </a:extLst>
          </p:cNvPr>
          <p:cNvGrpSpPr/>
          <p:nvPr/>
        </p:nvGrpSpPr>
        <p:grpSpPr>
          <a:xfrm>
            <a:off x="5675342" y="5088197"/>
            <a:ext cx="527586" cy="527585"/>
            <a:chOff x="3657599" y="990600"/>
            <a:chExt cx="4876809" cy="4876800"/>
          </a:xfrm>
          <a:solidFill>
            <a:schemeClr val="bg1"/>
          </a:solidFill>
        </p:grpSpPr>
        <p:sp>
          <p:nvSpPr>
            <p:cNvPr id="145" name="Graphic 16">
              <a:extLst>
                <a:ext uri="{FF2B5EF4-FFF2-40B4-BE49-F238E27FC236}">
                  <a16:creationId xmlns:a16="http://schemas.microsoft.com/office/drawing/2014/main" id="{9235D1E9-9FF9-743B-47B1-5B4C5B266471}"/>
                </a:ext>
              </a:extLst>
            </p:cNvPr>
            <p:cNvSpPr/>
            <p:nvPr/>
          </p:nvSpPr>
          <p:spPr>
            <a:xfrm>
              <a:off x="3657599" y="990600"/>
              <a:ext cx="4876809" cy="4876800"/>
            </a:xfrm>
            <a:custGeom>
              <a:avLst/>
              <a:gdLst>
                <a:gd name="connsiteX0" fmla="*/ 4696892 w 4876809"/>
                <a:gd name="connsiteY0" fmla="*/ 4076700 h 4876800"/>
                <a:gd name="connsiteX1" fmla="*/ 4686300 w 4876809"/>
                <a:gd name="connsiteY1" fmla="*/ 4076700 h 4876800"/>
                <a:gd name="connsiteX2" fmla="*/ 4686300 w 4876809"/>
                <a:gd name="connsiteY2" fmla="*/ 2180568 h 4876800"/>
                <a:gd name="connsiteX3" fmla="*/ 4848492 w 4876809"/>
                <a:gd name="connsiteY3" fmla="*/ 2018376 h 4876800"/>
                <a:gd name="connsiteX4" fmla="*/ 4848492 w 4876809"/>
                <a:gd name="connsiteY4" fmla="*/ 1883664 h 4876800"/>
                <a:gd name="connsiteX5" fmla="*/ 4444375 w 4876809"/>
                <a:gd name="connsiteY5" fmla="*/ 1479547 h 4876800"/>
                <a:gd name="connsiteX6" fmla="*/ 4309663 w 4876809"/>
                <a:gd name="connsiteY6" fmla="*/ 1479547 h 4876800"/>
                <a:gd name="connsiteX7" fmla="*/ 4229100 w 4876809"/>
                <a:gd name="connsiteY7" fmla="*/ 1560119 h 4876800"/>
                <a:gd name="connsiteX8" fmla="*/ 4229100 w 4876809"/>
                <a:gd name="connsiteY8" fmla="*/ 95250 h 4876800"/>
                <a:gd name="connsiteX9" fmla="*/ 4133850 w 4876809"/>
                <a:gd name="connsiteY9" fmla="*/ 0 h 4876800"/>
                <a:gd name="connsiteX10" fmla="*/ 2867025 w 4876809"/>
                <a:gd name="connsiteY10" fmla="*/ 0 h 4876800"/>
                <a:gd name="connsiteX11" fmla="*/ 2771775 w 4876809"/>
                <a:gd name="connsiteY11" fmla="*/ 95250 h 4876800"/>
                <a:gd name="connsiteX12" fmla="*/ 2867025 w 4876809"/>
                <a:gd name="connsiteY12" fmla="*/ 190500 h 4876800"/>
                <a:gd name="connsiteX13" fmla="*/ 4038600 w 4876809"/>
                <a:gd name="connsiteY13" fmla="*/ 190500 h 4876800"/>
                <a:gd name="connsiteX14" fmla="*/ 4038600 w 4876809"/>
                <a:gd name="connsiteY14" fmla="*/ 1750619 h 4876800"/>
                <a:gd name="connsiteX15" fmla="*/ 3350790 w 4876809"/>
                <a:gd name="connsiteY15" fmla="*/ 2438429 h 4876800"/>
                <a:gd name="connsiteX16" fmla="*/ 1208675 w 4876809"/>
                <a:gd name="connsiteY16" fmla="*/ 2438429 h 4876800"/>
                <a:gd name="connsiteX17" fmla="*/ 1113425 w 4876809"/>
                <a:gd name="connsiteY17" fmla="*/ 2533679 h 4876800"/>
                <a:gd name="connsiteX18" fmla="*/ 1208675 w 4876809"/>
                <a:gd name="connsiteY18" fmla="*/ 2628929 h 4876800"/>
                <a:gd name="connsiteX19" fmla="*/ 3160290 w 4876809"/>
                <a:gd name="connsiteY19" fmla="*/ 2628929 h 4876800"/>
                <a:gd name="connsiteX20" fmla="*/ 2741238 w 4876809"/>
                <a:gd name="connsiteY20" fmla="*/ 3047981 h 4876800"/>
                <a:gd name="connsiteX21" fmla="*/ 1208675 w 4876809"/>
                <a:gd name="connsiteY21" fmla="*/ 3047981 h 4876800"/>
                <a:gd name="connsiteX22" fmla="*/ 1113425 w 4876809"/>
                <a:gd name="connsiteY22" fmla="*/ 3143231 h 4876800"/>
                <a:gd name="connsiteX23" fmla="*/ 1208675 w 4876809"/>
                <a:gd name="connsiteY23" fmla="*/ 3238481 h 4876800"/>
                <a:gd name="connsiteX24" fmla="*/ 2550738 w 4876809"/>
                <a:gd name="connsiteY24" fmla="*/ 3238481 h 4876800"/>
                <a:gd name="connsiteX25" fmla="*/ 2405901 w 4876809"/>
                <a:gd name="connsiteY25" fmla="*/ 3383318 h 4876800"/>
                <a:gd name="connsiteX26" fmla="*/ 2405872 w 4876809"/>
                <a:gd name="connsiteY26" fmla="*/ 3383385 h 4876800"/>
                <a:gd name="connsiteX27" fmla="*/ 2386060 w 4876809"/>
                <a:gd name="connsiteY27" fmla="*/ 3412331 h 4876800"/>
                <a:gd name="connsiteX28" fmla="*/ 2093919 w 4876809"/>
                <a:gd name="connsiteY28" fmla="*/ 4076700 h 4876800"/>
                <a:gd name="connsiteX29" fmla="*/ 838200 w 4876809"/>
                <a:gd name="connsiteY29" fmla="*/ 4076700 h 4876800"/>
                <a:gd name="connsiteX30" fmla="*/ 838200 w 4876809"/>
                <a:gd name="connsiteY30" fmla="*/ 190500 h 4876800"/>
                <a:gd name="connsiteX31" fmla="*/ 2009775 w 4876809"/>
                <a:gd name="connsiteY31" fmla="*/ 190500 h 4876800"/>
                <a:gd name="connsiteX32" fmla="*/ 2105025 w 4876809"/>
                <a:gd name="connsiteY32" fmla="*/ 95250 h 4876800"/>
                <a:gd name="connsiteX33" fmla="*/ 2009775 w 4876809"/>
                <a:gd name="connsiteY33" fmla="*/ 0 h 4876800"/>
                <a:gd name="connsiteX34" fmla="*/ 742950 w 4876809"/>
                <a:gd name="connsiteY34" fmla="*/ 0 h 4876800"/>
                <a:gd name="connsiteX35" fmla="*/ 647700 w 4876809"/>
                <a:gd name="connsiteY35" fmla="*/ 95250 h 4876800"/>
                <a:gd name="connsiteX36" fmla="*/ 647700 w 4876809"/>
                <a:gd name="connsiteY36" fmla="*/ 1562586 h 4876800"/>
                <a:gd name="connsiteX37" fmla="*/ 190500 w 4876809"/>
                <a:gd name="connsiteY37" fmla="*/ 2038350 h 4876800"/>
                <a:gd name="connsiteX38" fmla="*/ 190500 w 4876809"/>
                <a:gd name="connsiteY38" fmla="*/ 3246435 h 4876800"/>
                <a:gd name="connsiteX39" fmla="*/ 190500 w 4876809"/>
                <a:gd name="connsiteY39" fmla="*/ 4076700 h 4876800"/>
                <a:gd name="connsiteX40" fmla="*/ 179918 w 4876809"/>
                <a:gd name="connsiteY40" fmla="*/ 4076700 h 4876800"/>
                <a:gd name="connsiteX41" fmla="*/ 0 w 4876809"/>
                <a:gd name="connsiteY41" fmla="*/ 4256628 h 4876800"/>
                <a:gd name="connsiteX42" fmla="*/ 620182 w 4876809"/>
                <a:gd name="connsiteY42" fmla="*/ 4876800 h 4876800"/>
                <a:gd name="connsiteX43" fmla="*/ 4256628 w 4876809"/>
                <a:gd name="connsiteY43" fmla="*/ 4876800 h 4876800"/>
                <a:gd name="connsiteX44" fmla="*/ 4876810 w 4876809"/>
                <a:gd name="connsiteY44" fmla="*/ 4256618 h 4876800"/>
                <a:gd name="connsiteX45" fmla="*/ 4696892 w 4876809"/>
                <a:gd name="connsiteY45" fmla="*/ 4076700 h 4876800"/>
                <a:gd name="connsiteX46" fmla="*/ 4377023 w 4876809"/>
                <a:gd name="connsiteY46" fmla="*/ 1681610 h 4876800"/>
                <a:gd name="connsiteX47" fmla="*/ 4646438 w 4876809"/>
                <a:gd name="connsiteY47" fmla="*/ 1951025 h 4876800"/>
                <a:gd name="connsiteX48" fmla="*/ 2877379 w 4876809"/>
                <a:gd name="connsiteY48" fmla="*/ 3720075 h 4876800"/>
                <a:gd name="connsiteX49" fmla="*/ 2607964 w 4876809"/>
                <a:gd name="connsiteY49" fmla="*/ 3450660 h 4876800"/>
                <a:gd name="connsiteX50" fmla="*/ 4495800 w 4876809"/>
                <a:gd name="connsiteY50" fmla="*/ 2371068 h 4876800"/>
                <a:gd name="connsiteX51" fmla="*/ 4495800 w 4876809"/>
                <a:gd name="connsiteY51" fmla="*/ 4076700 h 4876800"/>
                <a:gd name="connsiteX52" fmla="*/ 4229100 w 4876809"/>
                <a:gd name="connsiteY52" fmla="*/ 4076700 h 4876800"/>
                <a:gd name="connsiteX53" fmla="*/ 4229100 w 4876809"/>
                <a:gd name="connsiteY53" fmla="*/ 2637768 h 4876800"/>
                <a:gd name="connsiteX54" fmla="*/ 4038600 w 4876809"/>
                <a:gd name="connsiteY54" fmla="*/ 2828268 h 4876800"/>
                <a:gd name="connsiteX55" fmla="*/ 4038600 w 4876809"/>
                <a:gd name="connsiteY55" fmla="*/ 4076700 h 4876800"/>
                <a:gd name="connsiteX56" fmla="*/ 2609336 w 4876809"/>
                <a:gd name="connsiteY56" fmla="*/ 4076700 h 4876800"/>
                <a:gd name="connsiteX57" fmla="*/ 2915727 w 4876809"/>
                <a:gd name="connsiteY57" fmla="*/ 3941931 h 4876800"/>
                <a:gd name="connsiteX58" fmla="*/ 2944730 w 4876809"/>
                <a:gd name="connsiteY58" fmla="*/ 3922138 h 4876800"/>
                <a:gd name="connsiteX59" fmla="*/ 2504389 w 4876809"/>
                <a:gd name="connsiteY59" fmla="*/ 3616500 h 4876800"/>
                <a:gd name="connsiteX60" fmla="*/ 2711549 w 4876809"/>
                <a:gd name="connsiteY60" fmla="*/ 3823659 h 4876800"/>
                <a:gd name="connsiteX61" fmla="*/ 2341817 w 4876809"/>
                <a:gd name="connsiteY61" fmla="*/ 3986241 h 4876800"/>
                <a:gd name="connsiteX62" fmla="*/ 381000 w 4876809"/>
                <a:gd name="connsiteY62" fmla="*/ 3246444 h 4876800"/>
                <a:gd name="connsiteX63" fmla="*/ 381000 w 4876809"/>
                <a:gd name="connsiteY63" fmla="*/ 2038350 h 4876800"/>
                <a:gd name="connsiteX64" fmla="*/ 647700 w 4876809"/>
                <a:gd name="connsiteY64" fmla="*/ 1753305 h 4876800"/>
                <a:gd name="connsiteX65" fmla="*/ 647700 w 4876809"/>
                <a:gd name="connsiteY65" fmla="*/ 4076700 h 4876800"/>
                <a:gd name="connsiteX66" fmla="*/ 381000 w 4876809"/>
                <a:gd name="connsiteY66" fmla="*/ 4076700 h 4876800"/>
                <a:gd name="connsiteX67" fmla="*/ 4256628 w 4876809"/>
                <a:gd name="connsiteY67" fmla="*/ 4686300 h 4876800"/>
                <a:gd name="connsiteX68" fmla="*/ 620182 w 4876809"/>
                <a:gd name="connsiteY68" fmla="*/ 4686300 h 4876800"/>
                <a:gd name="connsiteX69" fmla="*/ 190633 w 4876809"/>
                <a:gd name="connsiteY69" fmla="*/ 4267200 h 4876800"/>
                <a:gd name="connsiteX70" fmla="*/ 4686186 w 4876809"/>
                <a:gd name="connsiteY70" fmla="*/ 4267200 h 4876800"/>
                <a:gd name="connsiteX71" fmla="*/ 4256628 w 4876809"/>
                <a:gd name="connsiteY71" fmla="*/ 468630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876809" h="4876800">
                  <a:moveTo>
                    <a:pt x="4696892" y="4076700"/>
                  </a:moveTo>
                  <a:lnTo>
                    <a:pt x="4686300" y="4076700"/>
                  </a:lnTo>
                  <a:lnTo>
                    <a:pt x="4686300" y="2180568"/>
                  </a:lnTo>
                  <a:lnTo>
                    <a:pt x="4848492" y="2018376"/>
                  </a:lnTo>
                  <a:cubicBezTo>
                    <a:pt x="4885687" y="1981181"/>
                    <a:pt x="4885687" y="1920869"/>
                    <a:pt x="4848492" y="1883664"/>
                  </a:cubicBezTo>
                  <a:lnTo>
                    <a:pt x="4444375" y="1479547"/>
                  </a:lnTo>
                  <a:cubicBezTo>
                    <a:pt x="4407180" y="1442352"/>
                    <a:pt x="4346867" y="1442352"/>
                    <a:pt x="4309663" y="1479547"/>
                  </a:cubicBezTo>
                  <a:lnTo>
                    <a:pt x="4229100" y="1560119"/>
                  </a:lnTo>
                  <a:lnTo>
                    <a:pt x="4229100" y="95250"/>
                  </a:lnTo>
                  <a:cubicBezTo>
                    <a:pt x="4229100" y="42643"/>
                    <a:pt x="4186457" y="0"/>
                    <a:pt x="4133850" y="0"/>
                  </a:cubicBezTo>
                  <a:lnTo>
                    <a:pt x="2867025" y="0"/>
                  </a:lnTo>
                  <a:cubicBezTo>
                    <a:pt x="2814418" y="0"/>
                    <a:pt x="2771775" y="42643"/>
                    <a:pt x="2771775" y="95250"/>
                  </a:cubicBezTo>
                  <a:cubicBezTo>
                    <a:pt x="2771775" y="147857"/>
                    <a:pt x="2814418" y="190500"/>
                    <a:pt x="2867025" y="190500"/>
                  </a:cubicBezTo>
                  <a:lnTo>
                    <a:pt x="4038600" y="190500"/>
                  </a:lnTo>
                  <a:lnTo>
                    <a:pt x="4038600" y="1750619"/>
                  </a:lnTo>
                  <a:lnTo>
                    <a:pt x="3350790" y="2438429"/>
                  </a:lnTo>
                  <a:lnTo>
                    <a:pt x="1208675" y="2438429"/>
                  </a:lnTo>
                  <a:cubicBezTo>
                    <a:pt x="1156068" y="2438429"/>
                    <a:pt x="1113425" y="2481072"/>
                    <a:pt x="1113425" y="2533679"/>
                  </a:cubicBezTo>
                  <a:cubicBezTo>
                    <a:pt x="1113425" y="2586285"/>
                    <a:pt x="1156068" y="2628929"/>
                    <a:pt x="1208675" y="2628929"/>
                  </a:cubicBezTo>
                  <a:lnTo>
                    <a:pt x="3160290" y="2628929"/>
                  </a:lnTo>
                  <a:lnTo>
                    <a:pt x="2741238" y="3047981"/>
                  </a:lnTo>
                  <a:lnTo>
                    <a:pt x="1208675" y="3047981"/>
                  </a:lnTo>
                  <a:cubicBezTo>
                    <a:pt x="1156068" y="3047981"/>
                    <a:pt x="1113425" y="3090625"/>
                    <a:pt x="1113425" y="3143231"/>
                  </a:cubicBezTo>
                  <a:cubicBezTo>
                    <a:pt x="1113425" y="3195838"/>
                    <a:pt x="1156068" y="3238481"/>
                    <a:pt x="1208675" y="3238481"/>
                  </a:cubicBezTo>
                  <a:lnTo>
                    <a:pt x="2550738" y="3238481"/>
                  </a:lnTo>
                  <a:lnTo>
                    <a:pt x="2405901" y="3383318"/>
                  </a:lnTo>
                  <a:cubicBezTo>
                    <a:pt x="2405901" y="3383318"/>
                    <a:pt x="2405882" y="3383375"/>
                    <a:pt x="2405872" y="3383385"/>
                  </a:cubicBezTo>
                  <a:cubicBezTo>
                    <a:pt x="2397643" y="3391615"/>
                    <a:pt x="2390870" y="3401378"/>
                    <a:pt x="2386060" y="3412331"/>
                  </a:cubicBezTo>
                  <a:lnTo>
                    <a:pt x="2093919" y="4076700"/>
                  </a:lnTo>
                  <a:lnTo>
                    <a:pt x="838200" y="4076700"/>
                  </a:lnTo>
                  <a:lnTo>
                    <a:pt x="838200" y="190500"/>
                  </a:lnTo>
                  <a:lnTo>
                    <a:pt x="2009775" y="190500"/>
                  </a:lnTo>
                  <a:cubicBezTo>
                    <a:pt x="2062382" y="190500"/>
                    <a:pt x="2105025" y="147857"/>
                    <a:pt x="2105025" y="95250"/>
                  </a:cubicBezTo>
                  <a:cubicBezTo>
                    <a:pt x="2105025" y="42643"/>
                    <a:pt x="2062382" y="0"/>
                    <a:pt x="2009775" y="0"/>
                  </a:cubicBezTo>
                  <a:lnTo>
                    <a:pt x="742950" y="0"/>
                  </a:lnTo>
                  <a:cubicBezTo>
                    <a:pt x="690343" y="0"/>
                    <a:pt x="647700" y="42643"/>
                    <a:pt x="647700" y="95250"/>
                  </a:cubicBezTo>
                  <a:lnTo>
                    <a:pt x="647700" y="1562586"/>
                  </a:lnTo>
                  <a:cubicBezTo>
                    <a:pt x="393897" y="1572635"/>
                    <a:pt x="190500" y="1782137"/>
                    <a:pt x="190500" y="2038350"/>
                  </a:cubicBezTo>
                  <a:lnTo>
                    <a:pt x="190500" y="3246435"/>
                  </a:lnTo>
                  <a:lnTo>
                    <a:pt x="190500" y="4076700"/>
                  </a:lnTo>
                  <a:lnTo>
                    <a:pt x="179918" y="4076700"/>
                  </a:lnTo>
                  <a:cubicBezTo>
                    <a:pt x="80715" y="4076700"/>
                    <a:pt x="0" y="4157415"/>
                    <a:pt x="0" y="4256628"/>
                  </a:cubicBezTo>
                  <a:cubicBezTo>
                    <a:pt x="0" y="4598594"/>
                    <a:pt x="278206" y="4876800"/>
                    <a:pt x="620182" y="4876800"/>
                  </a:cubicBezTo>
                  <a:lnTo>
                    <a:pt x="4256628" y="4876800"/>
                  </a:lnTo>
                  <a:cubicBezTo>
                    <a:pt x="4598594" y="4876800"/>
                    <a:pt x="4876810" y="4598584"/>
                    <a:pt x="4876810" y="4256618"/>
                  </a:cubicBezTo>
                  <a:cubicBezTo>
                    <a:pt x="4876810" y="4157415"/>
                    <a:pt x="4796095" y="4076700"/>
                    <a:pt x="4696892" y="4076700"/>
                  </a:cubicBezTo>
                  <a:close/>
                  <a:moveTo>
                    <a:pt x="4377023" y="1681610"/>
                  </a:moveTo>
                  <a:lnTo>
                    <a:pt x="4646438" y="1951025"/>
                  </a:lnTo>
                  <a:lnTo>
                    <a:pt x="2877379" y="3720075"/>
                  </a:lnTo>
                  <a:lnTo>
                    <a:pt x="2607964" y="3450660"/>
                  </a:lnTo>
                  <a:close/>
                  <a:moveTo>
                    <a:pt x="4495800" y="2371068"/>
                  </a:moveTo>
                  <a:lnTo>
                    <a:pt x="4495800" y="4076700"/>
                  </a:lnTo>
                  <a:lnTo>
                    <a:pt x="4229100" y="4076700"/>
                  </a:lnTo>
                  <a:lnTo>
                    <a:pt x="4229100" y="2637768"/>
                  </a:lnTo>
                  <a:close/>
                  <a:moveTo>
                    <a:pt x="4038600" y="2828268"/>
                  </a:moveTo>
                  <a:lnTo>
                    <a:pt x="4038600" y="4076700"/>
                  </a:lnTo>
                  <a:lnTo>
                    <a:pt x="2609336" y="4076700"/>
                  </a:lnTo>
                  <a:lnTo>
                    <a:pt x="2915727" y="3941931"/>
                  </a:lnTo>
                  <a:cubicBezTo>
                    <a:pt x="2926242" y="3937311"/>
                    <a:pt x="2936119" y="3930739"/>
                    <a:pt x="2944730" y="3922138"/>
                  </a:cubicBezTo>
                  <a:close/>
                  <a:moveTo>
                    <a:pt x="2504389" y="3616500"/>
                  </a:moveTo>
                  <a:lnTo>
                    <a:pt x="2711549" y="3823659"/>
                  </a:lnTo>
                  <a:lnTo>
                    <a:pt x="2341817" y="3986241"/>
                  </a:lnTo>
                  <a:close/>
                  <a:moveTo>
                    <a:pt x="381000" y="3246444"/>
                  </a:moveTo>
                  <a:lnTo>
                    <a:pt x="381000" y="2038350"/>
                  </a:lnTo>
                  <a:cubicBezTo>
                    <a:pt x="381000" y="1887198"/>
                    <a:pt x="498996" y="1763154"/>
                    <a:pt x="647700" y="1753305"/>
                  </a:cubicBezTo>
                  <a:lnTo>
                    <a:pt x="647700" y="4076700"/>
                  </a:lnTo>
                  <a:lnTo>
                    <a:pt x="381000" y="4076700"/>
                  </a:lnTo>
                  <a:close/>
                  <a:moveTo>
                    <a:pt x="4256628" y="4686300"/>
                  </a:moveTo>
                  <a:lnTo>
                    <a:pt x="620182" y="4686300"/>
                  </a:lnTo>
                  <a:cubicBezTo>
                    <a:pt x="386801" y="4686300"/>
                    <a:pt x="196282" y="4499248"/>
                    <a:pt x="190633" y="4267200"/>
                  </a:cubicBezTo>
                  <a:lnTo>
                    <a:pt x="4686186" y="4267200"/>
                  </a:lnTo>
                  <a:cubicBezTo>
                    <a:pt x="4680538" y="4499258"/>
                    <a:pt x="4490019" y="4686300"/>
                    <a:pt x="4256628" y="4686300"/>
                  </a:cubicBezTo>
                  <a:close/>
                </a:path>
              </a:pathLst>
            </a:custGeom>
            <a:grpFill/>
            <a:ln w="9525" cap="flat">
              <a:noFill/>
              <a:prstDash val="solid"/>
              <a:miter/>
            </a:ln>
          </p:spPr>
          <p:txBody>
            <a:bodyPr rtlCol="0" anchor="ctr"/>
            <a:lstStyle/>
            <a:p>
              <a:endParaRPr lang="en-US"/>
            </a:p>
          </p:txBody>
        </p:sp>
        <p:sp>
          <p:nvSpPr>
            <p:cNvPr id="146" name="Graphic 16">
              <a:extLst>
                <a:ext uri="{FF2B5EF4-FFF2-40B4-BE49-F238E27FC236}">
                  <a16:creationId xmlns:a16="http://schemas.microsoft.com/office/drawing/2014/main" id="{A70C01C1-28BC-4BAE-31DB-8B3F8979FC0E}"/>
                </a:ext>
              </a:extLst>
            </p:cNvPr>
            <p:cNvSpPr/>
            <p:nvPr/>
          </p:nvSpPr>
          <p:spPr>
            <a:xfrm>
              <a:off x="4771024" y="2819466"/>
              <a:ext cx="984665" cy="190500"/>
            </a:xfrm>
            <a:custGeom>
              <a:avLst/>
              <a:gdLst>
                <a:gd name="connsiteX0" fmla="*/ 95250 w 984665"/>
                <a:gd name="connsiteY0" fmla="*/ 0 h 190500"/>
                <a:gd name="connsiteX1" fmla="*/ 0 w 984665"/>
                <a:gd name="connsiteY1" fmla="*/ 95250 h 190500"/>
                <a:gd name="connsiteX2" fmla="*/ 95250 w 984665"/>
                <a:gd name="connsiteY2" fmla="*/ 190500 h 190500"/>
                <a:gd name="connsiteX3" fmla="*/ 889416 w 984665"/>
                <a:gd name="connsiteY3" fmla="*/ 190500 h 190500"/>
                <a:gd name="connsiteX4" fmla="*/ 984666 w 984665"/>
                <a:gd name="connsiteY4" fmla="*/ 95250 h 190500"/>
                <a:gd name="connsiteX5" fmla="*/ 889416 w 984665"/>
                <a:gd name="connsiteY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665" h="190500">
                  <a:moveTo>
                    <a:pt x="95250" y="0"/>
                  </a:moveTo>
                  <a:cubicBezTo>
                    <a:pt x="42643" y="0"/>
                    <a:pt x="0" y="42643"/>
                    <a:pt x="0" y="95250"/>
                  </a:cubicBezTo>
                  <a:cubicBezTo>
                    <a:pt x="0" y="147857"/>
                    <a:pt x="42643" y="190500"/>
                    <a:pt x="95250" y="190500"/>
                  </a:cubicBezTo>
                  <a:lnTo>
                    <a:pt x="889416" y="190500"/>
                  </a:lnTo>
                  <a:cubicBezTo>
                    <a:pt x="942023" y="190500"/>
                    <a:pt x="984666" y="147857"/>
                    <a:pt x="984666" y="95250"/>
                  </a:cubicBezTo>
                  <a:cubicBezTo>
                    <a:pt x="984666" y="42643"/>
                    <a:pt x="942023" y="0"/>
                    <a:pt x="889416" y="0"/>
                  </a:cubicBezTo>
                  <a:close/>
                </a:path>
              </a:pathLst>
            </a:custGeom>
            <a:grpFill/>
            <a:ln w="9525" cap="flat">
              <a:noFill/>
              <a:prstDash val="solid"/>
              <a:miter/>
            </a:ln>
          </p:spPr>
          <p:txBody>
            <a:bodyPr rtlCol="0" anchor="ctr"/>
            <a:lstStyle/>
            <a:p>
              <a:endParaRPr lang="en-US"/>
            </a:p>
          </p:txBody>
        </p:sp>
        <p:sp>
          <p:nvSpPr>
            <p:cNvPr id="147" name="Graphic 16">
              <a:extLst>
                <a:ext uri="{FF2B5EF4-FFF2-40B4-BE49-F238E27FC236}">
                  <a16:creationId xmlns:a16="http://schemas.microsoft.com/office/drawing/2014/main" id="{C89AC007-64F3-4AE7-F23D-ECF720E8558E}"/>
                </a:ext>
              </a:extLst>
            </p:cNvPr>
            <p:cNvSpPr/>
            <p:nvPr/>
          </p:nvSpPr>
          <p:spPr>
            <a:xfrm>
              <a:off x="4771024" y="2209790"/>
              <a:ext cx="1619850" cy="190499"/>
            </a:xfrm>
            <a:custGeom>
              <a:avLst/>
              <a:gdLst>
                <a:gd name="connsiteX0" fmla="*/ 1619850 w 1619850"/>
                <a:gd name="connsiteY0" fmla="*/ 95250 h 190499"/>
                <a:gd name="connsiteX1" fmla="*/ 1524600 w 1619850"/>
                <a:gd name="connsiteY1" fmla="*/ 0 h 190499"/>
                <a:gd name="connsiteX2" fmla="*/ 95250 w 1619850"/>
                <a:gd name="connsiteY2" fmla="*/ 0 h 190499"/>
                <a:gd name="connsiteX3" fmla="*/ 0 w 1619850"/>
                <a:gd name="connsiteY3" fmla="*/ 95250 h 190499"/>
                <a:gd name="connsiteX4" fmla="*/ 95250 w 1619850"/>
                <a:gd name="connsiteY4" fmla="*/ 190500 h 190499"/>
                <a:gd name="connsiteX5" fmla="*/ 1524600 w 1619850"/>
                <a:gd name="connsiteY5" fmla="*/ 190500 h 190499"/>
                <a:gd name="connsiteX6" fmla="*/ 1619850 w 1619850"/>
                <a:gd name="connsiteY6" fmla="*/ 95250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850" h="190499">
                  <a:moveTo>
                    <a:pt x="1619850" y="95250"/>
                  </a:moveTo>
                  <a:cubicBezTo>
                    <a:pt x="1619850" y="42643"/>
                    <a:pt x="1577207" y="0"/>
                    <a:pt x="1524600" y="0"/>
                  </a:cubicBezTo>
                  <a:lnTo>
                    <a:pt x="95250" y="0"/>
                  </a:lnTo>
                  <a:cubicBezTo>
                    <a:pt x="42643" y="0"/>
                    <a:pt x="0" y="42643"/>
                    <a:pt x="0" y="95250"/>
                  </a:cubicBezTo>
                  <a:cubicBezTo>
                    <a:pt x="0" y="147857"/>
                    <a:pt x="42643" y="190500"/>
                    <a:pt x="95250" y="190500"/>
                  </a:cubicBezTo>
                  <a:lnTo>
                    <a:pt x="1524600" y="190500"/>
                  </a:lnTo>
                  <a:cubicBezTo>
                    <a:pt x="1577207" y="190500"/>
                    <a:pt x="1619850" y="147857"/>
                    <a:pt x="1619850" y="95250"/>
                  </a:cubicBezTo>
                  <a:close/>
                </a:path>
              </a:pathLst>
            </a:custGeom>
            <a:grpFill/>
            <a:ln w="9525" cap="flat">
              <a:noFill/>
              <a:prstDash val="solid"/>
              <a:miter/>
            </a:ln>
          </p:spPr>
          <p:txBody>
            <a:bodyPr rtlCol="0" anchor="ctr"/>
            <a:lstStyle/>
            <a:p>
              <a:endParaRPr lang="en-US"/>
            </a:p>
          </p:txBody>
        </p:sp>
        <p:sp>
          <p:nvSpPr>
            <p:cNvPr id="148" name="Graphic 16">
              <a:extLst>
                <a:ext uri="{FF2B5EF4-FFF2-40B4-BE49-F238E27FC236}">
                  <a16:creationId xmlns:a16="http://schemas.microsoft.com/office/drawing/2014/main" id="{18BA3756-2A82-4628-360C-22454E3D10AA}"/>
                </a:ext>
              </a:extLst>
            </p:cNvPr>
            <p:cNvSpPr/>
            <p:nvPr/>
          </p:nvSpPr>
          <p:spPr>
            <a:xfrm>
              <a:off x="6733784" y="2209790"/>
              <a:ext cx="687190" cy="190499"/>
            </a:xfrm>
            <a:custGeom>
              <a:avLst/>
              <a:gdLst>
                <a:gd name="connsiteX0" fmla="*/ 687191 w 687190"/>
                <a:gd name="connsiteY0" fmla="*/ 95250 h 190499"/>
                <a:gd name="connsiteX1" fmla="*/ 591941 w 687190"/>
                <a:gd name="connsiteY1" fmla="*/ 0 h 190499"/>
                <a:gd name="connsiteX2" fmla="*/ 95250 w 687190"/>
                <a:gd name="connsiteY2" fmla="*/ 0 h 190499"/>
                <a:gd name="connsiteX3" fmla="*/ 0 w 687190"/>
                <a:gd name="connsiteY3" fmla="*/ 95250 h 190499"/>
                <a:gd name="connsiteX4" fmla="*/ 95250 w 687190"/>
                <a:gd name="connsiteY4" fmla="*/ 190500 h 190499"/>
                <a:gd name="connsiteX5" fmla="*/ 591941 w 687190"/>
                <a:gd name="connsiteY5" fmla="*/ 190500 h 190499"/>
                <a:gd name="connsiteX6" fmla="*/ 687191 w 687190"/>
                <a:gd name="connsiteY6" fmla="*/ 95250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190" h="190499">
                  <a:moveTo>
                    <a:pt x="687191" y="95250"/>
                  </a:moveTo>
                  <a:cubicBezTo>
                    <a:pt x="687191" y="42643"/>
                    <a:pt x="644547" y="0"/>
                    <a:pt x="591941" y="0"/>
                  </a:cubicBezTo>
                  <a:lnTo>
                    <a:pt x="95250" y="0"/>
                  </a:lnTo>
                  <a:cubicBezTo>
                    <a:pt x="42643" y="0"/>
                    <a:pt x="0" y="42643"/>
                    <a:pt x="0" y="95250"/>
                  </a:cubicBezTo>
                  <a:cubicBezTo>
                    <a:pt x="0" y="147857"/>
                    <a:pt x="42643" y="190500"/>
                    <a:pt x="95250" y="190500"/>
                  </a:cubicBezTo>
                  <a:lnTo>
                    <a:pt x="591941" y="190500"/>
                  </a:lnTo>
                  <a:cubicBezTo>
                    <a:pt x="644547" y="190500"/>
                    <a:pt x="687191" y="147857"/>
                    <a:pt x="687191" y="95250"/>
                  </a:cubicBezTo>
                  <a:close/>
                </a:path>
              </a:pathLst>
            </a:custGeom>
            <a:grpFill/>
            <a:ln w="9525" cap="flat">
              <a:noFill/>
              <a:prstDash val="solid"/>
              <a:miter/>
            </a:ln>
          </p:spPr>
          <p:txBody>
            <a:bodyPr rtlCol="0" anchor="ctr"/>
            <a:lstStyle/>
            <a:p>
              <a:endParaRPr lang="en-US"/>
            </a:p>
          </p:txBody>
        </p:sp>
        <p:sp>
          <p:nvSpPr>
            <p:cNvPr id="149" name="Graphic 16">
              <a:extLst>
                <a:ext uri="{FF2B5EF4-FFF2-40B4-BE49-F238E27FC236}">
                  <a16:creationId xmlns:a16="http://schemas.microsoft.com/office/drawing/2014/main" id="{CDAE034B-7885-702D-8FE9-712C499ACB2D}"/>
                </a:ext>
              </a:extLst>
            </p:cNvPr>
            <p:cNvSpPr/>
            <p:nvPr/>
          </p:nvSpPr>
          <p:spPr>
            <a:xfrm>
              <a:off x="4771024" y="1600228"/>
              <a:ext cx="553707" cy="190500"/>
            </a:xfrm>
            <a:custGeom>
              <a:avLst/>
              <a:gdLst>
                <a:gd name="connsiteX0" fmla="*/ 95250 w 553707"/>
                <a:gd name="connsiteY0" fmla="*/ 190500 h 190500"/>
                <a:gd name="connsiteX1" fmla="*/ 458457 w 553707"/>
                <a:gd name="connsiteY1" fmla="*/ 190500 h 190500"/>
                <a:gd name="connsiteX2" fmla="*/ 553707 w 553707"/>
                <a:gd name="connsiteY2" fmla="*/ 95250 h 190500"/>
                <a:gd name="connsiteX3" fmla="*/ 458457 w 553707"/>
                <a:gd name="connsiteY3" fmla="*/ 0 h 190500"/>
                <a:gd name="connsiteX4" fmla="*/ 95250 w 553707"/>
                <a:gd name="connsiteY4" fmla="*/ 0 h 190500"/>
                <a:gd name="connsiteX5" fmla="*/ 0 w 553707"/>
                <a:gd name="connsiteY5" fmla="*/ 95250 h 190500"/>
                <a:gd name="connsiteX6" fmla="*/ 95250 w 553707"/>
                <a:gd name="connsiteY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07" h="190500">
                  <a:moveTo>
                    <a:pt x="95250" y="190500"/>
                  </a:moveTo>
                  <a:lnTo>
                    <a:pt x="458457" y="190500"/>
                  </a:lnTo>
                  <a:cubicBezTo>
                    <a:pt x="511064" y="190500"/>
                    <a:pt x="553707" y="147857"/>
                    <a:pt x="553707" y="95250"/>
                  </a:cubicBezTo>
                  <a:cubicBezTo>
                    <a:pt x="553707" y="42643"/>
                    <a:pt x="511064" y="0"/>
                    <a:pt x="458457" y="0"/>
                  </a:cubicBezTo>
                  <a:lnTo>
                    <a:pt x="95250" y="0"/>
                  </a:lnTo>
                  <a:cubicBezTo>
                    <a:pt x="42643" y="0"/>
                    <a:pt x="0" y="42643"/>
                    <a:pt x="0" y="95250"/>
                  </a:cubicBezTo>
                  <a:cubicBezTo>
                    <a:pt x="0" y="147857"/>
                    <a:pt x="42643" y="190500"/>
                    <a:pt x="95250" y="190500"/>
                  </a:cubicBezTo>
                  <a:close/>
                </a:path>
              </a:pathLst>
            </a:custGeom>
            <a:grpFill/>
            <a:ln w="9525" cap="flat">
              <a:noFill/>
              <a:prstDash val="solid"/>
              <a:miter/>
            </a:ln>
          </p:spPr>
          <p:txBody>
            <a:bodyPr rtlCol="0" anchor="ctr"/>
            <a:lstStyle/>
            <a:p>
              <a:endParaRPr lang="en-US"/>
            </a:p>
          </p:txBody>
        </p:sp>
        <p:sp>
          <p:nvSpPr>
            <p:cNvPr id="150" name="Graphic 16">
              <a:extLst>
                <a:ext uri="{FF2B5EF4-FFF2-40B4-BE49-F238E27FC236}">
                  <a16:creationId xmlns:a16="http://schemas.microsoft.com/office/drawing/2014/main" id="{6C537209-BC2D-2E79-C5D8-B6D7F9CC2F31}"/>
                </a:ext>
              </a:extLst>
            </p:cNvPr>
            <p:cNvSpPr/>
            <p:nvPr/>
          </p:nvSpPr>
          <p:spPr>
            <a:xfrm>
              <a:off x="5667632" y="1600228"/>
              <a:ext cx="1753343" cy="190500"/>
            </a:xfrm>
            <a:custGeom>
              <a:avLst/>
              <a:gdLst>
                <a:gd name="connsiteX0" fmla="*/ 0 w 1753343"/>
                <a:gd name="connsiteY0" fmla="*/ 95250 h 190500"/>
                <a:gd name="connsiteX1" fmla="*/ 95250 w 1753343"/>
                <a:gd name="connsiteY1" fmla="*/ 190500 h 190500"/>
                <a:gd name="connsiteX2" fmla="*/ 1658093 w 1753343"/>
                <a:gd name="connsiteY2" fmla="*/ 190500 h 190500"/>
                <a:gd name="connsiteX3" fmla="*/ 1753343 w 1753343"/>
                <a:gd name="connsiteY3" fmla="*/ 95250 h 190500"/>
                <a:gd name="connsiteX4" fmla="*/ 1658093 w 1753343"/>
                <a:gd name="connsiteY4" fmla="*/ 0 h 190500"/>
                <a:gd name="connsiteX5" fmla="*/ 95250 w 1753343"/>
                <a:gd name="connsiteY5" fmla="*/ 0 h 190500"/>
                <a:gd name="connsiteX6" fmla="*/ 0 w 1753343"/>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3343" h="190500">
                  <a:moveTo>
                    <a:pt x="0" y="95250"/>
                  </a:moveTo>
                  <a:cubicBezTo>
                    <a:pt x="0" y="147857"/>
                    <a:pt x="42643" y="190500"/>
                    <a:pt x="95250" y="190500"/>
                  </a:cubicBezTo>
                  <a:lnTo>
                    <a:pt x="1658093" y="190500"/>
                  </a:lnTo>
                  <a:cubicBezTo>
                    <a:pt x="1710700" y="190500"/>
                    <a:pt x="1753343" y="147857"/>
                    <a:pt x="1753343" y="95250"/>
                  </a:cubicBezTo>
                  <a:cubicBezTo>
                    <a:pt x="1753343" y="42643"/>
                    <a:pt x="1710700" y="0"/>
                    <a:pt x="1658093" y="0"/>
                  </a:cubicBezTo>
                  <a:lnTo>
                    <a:pt x="95250" y="0"/>
                  </a:lnTo>
                  <a:cubicBezTo>
                    <a:pt x="42643" y="0"/>
                    <a:pt x="0" y="42643"/>
                    <a:pt x="0" y="95250"/>
                  </a:cubicBezTo>
                  <a:close/>
                </a:path>
              </a:pathLst>
            </a:custGeom>
            <a:grpFill/>
            <a:ln w="9525" cap="flat">
              <a:noFill/>
              <a:prstDash val="solid"/>
              <a:miter/>
            </a:ln>
          </p:spPr>
          <p:txBody>
            <a:bodyPr rtlCol="0" anchor="ctr"/>
            <a:lstStyle/>
            <a:p>
              <a:endParaRPr lang="en-US"/>
            </a:p>
          </p:txBody>
        </p:sp>
        <p:sp>
          <p:nvSpPr>
            <p:cNvPr id="151" name="Graphic 16">
              <a:extLst>
                <a:ext uri="{FF2B5EF4-FFF2-40B4-BE49-F238E27FC236}">
                  <a16:creationId xmlns:a16="http://schemas.microsoft.com/office/drawing/2014/main" id="{8C645442-23EF-6EB8-1B46-0F6DDE575C59}"/>
                </a:ext>
              </a:extLst>
            </p:cNvPr>
            <p:cNvSpPr/>
            <p:nvPr/>
          </p:nvSpPr>
          <p:spPr>
            <a:xfrm>
              <a:off x="6000750" y="990600"/>
              <a:ext cx="190500" cy="190500"/>
            </a:xfrm>
            <a:custGeom>
              <a:avLst/>
              <a:gdLst>
                <a:gd name="connsiteX0" fmla="*/ 95250 w 190500"/>
                <a:gd name="connsiteY0" fmla="*/ 190500 h 190500"/>
                <a:gd name="connsiteX1" fmla="*/ 162592 w 190500"/>
                <a:gd name="connsiteY1" fmla="*/ 162592 h 190500"/>
                <a:gd name="connsiteX2" fmla="*/ 190500 w 190500"/>
                <a:gd name="connsiteY2" fmla="*/ 95250 h 190500"/>
                <a:gd name="connsiteX3" fmla="*/ 162592 w 190500"/>
                <a:gd name="connsiteY3" fmla="*/ 27908 h 190500"/>
                <a:gd name="connsiteX4" fmla="*/ 95250 w 190500"/>
                <a:gd name="connsiteY4" fmla="*/ 0 h 190500"/>
                <a:gd name="connsiteX5" fmla="*/ 27908 w 190500"/>
                <a:gd name="connsiteY5" fmla="*/ 27908 h 190500"/>
                <a:gd name="connsiteX6" fmla="*/ 0 w 190500"/>
                <a:gd name="connsiteY6" fmla="*/ 95250 h 190500"/>
                <a:gd name="connsiteX7" fmla="*/ 27908 w 190500"/>
                <a:gd name="connsiteY7" fmla="*/ 162592 h 190500"/>
                <a:gd name="connsiteX8" fmla="*/ 95250 w 190500"/>
                <a:gd name="connsiteY8"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190500">
                  <a:moveTo>
                    <a:pt x="95250" y="190500"/>
                  </a:moveTo>
                  <a:cubicBezTo>
                    <a:pt x="120301" y="190500"/>
                    <a:pt x="144875" y="180308"/>
                    <a:pt x="162592" y="162592"/>
                  </a:cubicBezTo>
                  <a:cubicBezTo>
                    <a:pt x="180308" y="144875"/>
                    <a:pt x="190500" y="120301"/>
                    <a:pt x="190500" y="95250"/>
                  </a:cubicBezTo>
                  <a:cubicBezTo>
                    <a:pt x="190500" y="70199"/>
                    <a:pt x="180308" y="45625"/>
                    <a:pt x="162592" y="27908"/>
                  </a:cubicBezTo>
                  <a:cubicBezTo>
                    <a:pt x="144875" y="10192"/>
                    <a:pt x="120301" y="0"/>
                    <a:pt x="95250" y="0"/>
                  </a:cubicBezTo>
                  <a:cubicBezTo>
                    <a:pt x="70199" y="0"/>
                    <a:pt x="45625" y="10192"/>
                    <a:pt x="27908" y="27908"/>
                  </a:cubicBezTo>
                  <a:cubicBezTo>
                    <a:pt x="10192" y="45634"/>
                    <a:pt x="0" y="70199"/>
                    <a:pt x="0" y="95250"/>
                  </a:cubicBezTo>
                  <a:cubicBezTo>
                    <a:pt x="0" y="120301"/>
                    <a:pt x="10192" y="144875"/>
                    <a:pt x="27908" y="162592"/>
                  </a:cubicBezTo>
                  <a:cubicBezTo>
                    <a:pt x="45625" y="180308"/>
                    <a:pt x="70199" y="190500"/>
                    <a:pt x="95250" y="190500"/>
                  </a:cubicBezTo>
                  <a:close/>
                </a:path>
              </a:pathLst>
            </a:custGeom>
            <a:grpFill/>
            <a:ln w="9525" cap="flat">
              <a:noFill/>
              <a:prstDash val="solid"/>
              <a:miter/>
            </a:ln>
          </p:spPr>
          <p:txBody>
            <a:bodyPr rtlCol="0" anchor="ctr"/>
            <a:lstStyle/>
            <a:p>
              <a:endParaRPr lang="en-US"/>
            </a:p>
          </p:txBody>
        </p:sp>
        <p:sp>
          <p:nvSpPr>
            <p:cNvPr id="152" name="Graphic 16">
              <a:extLst>
                <a:ext uri="{FF2B5EF4-FFF2-40B4-BE49-F238E27FC236}">
                  <a16:creationId xmlns:a16="http://schemas.microsoft.com/office/drawing/2014/main" id="{1C0A1CA3-E59C-D7D4-ADD0-CAFBE1FC3804}"/>
                </a:ext>
              </a:extLst>
            </p:cNvPr>
            <p:cNvSpPr/>
            <p:nvPr/>
          </p:nvSpPr>
          <p:spPr>
            <a:xfrm>
              <a:off x="6098590" y="2819466"/>
              <a:ext cx="1074039" cy="190500"/>
            </a:xfrm>
            <a:custGeom>
              <a:avLst/>
              <a:gdLst>
                <a:gd name="connsiteX0" fmla="*/ 95250 w 1074039"/>
                <a:gd name="connsiteY0" fmla="*/ 190500 h 190500"/>
                <a:gd name="connsiteX1" fmla="*/ 978789 w 1074039"/>
                <a:gd name="connsiteY1" fmla="*/ 190500 h 190500"/>
                <a:gd name="connsiteX2" fmla="*/ 1074039 w 1074039"/>
                <a:gd name="connsiteY2" fmla="*/ 95250 h 190500"/>
                <a:gd name="connsiteX3" fmla="*/ 978789 w 1074039"/>
                <a:gd name="connsiteY3" fmla="*/ 0 h 190500"/>
                <a:gd name="connsiteX4" fmla="*/ 95250 w 1074039"/>
                <a:gd name="connsiteY4" fmla="*/ 0 h 190500"/>
                <a:gd name="connsiteX5" fmla="*/ 0 w 1074039"/>
                <a:gd name="connsiteY5" fmla="*/ 95250 h 190500"/>
                <a:gd name="connsiteX6" fmla="*/ 95250 w 1074039"/>
                <a:gd name="connsiteY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039" h="190500">
                  <a:moveTo>
                    <a:pt x="95250" y="190500"/>
                  </a:moveTo>
                  <a:lnTo>
                    <a:pt x="978789" y="190500"/>
                  </a:lnTo>
                  <a:cubicBezTo>
                    <a:pt x="1031396" y="190500"/>
                    <a:pt x="1074039" y="147857"/>
                    <a:pt x="1074039" y="95250"/>
                  </a:cubicBezTo>
                  <a:cubicBezTo>
                    <a:pt x="1074039" y="42643"/>
                    <a:pt x="1031396" y="0"/>
                    <a:pt x="978789" y="0"/>
                  </a:cubicBezTo>
                  <a:lnTo>
                    <a:pt x="95250" y="0"/>
                  </a:lnTo>
                  <a:cubicBezTo>
                    <a:pt x="42643" y="0"/>
                    <a:pt x="0" y="42643"/>
                    <a:pt x="0" y="95250"/>
                  </a:cubicBezTo>
                  <a:cubicBezTo>
                    <a:pt x="0" y="147857"/>
                    <a:pt x="42643" y="190500"/>
                    <a:pt x="95250" y="190500"/>
                  </a:cubicBezTo>
                  <a:close/>
                </a:path>
              </a:pathLst>
            </a:custGeom>
            <a:grpFill/>
            <a:ln w="9525" cap="flat">
              <a:noFill/>
              <a:prstDash val="solid"/>
              <a:miter/>
            </a:ln>
          </p:spPr>
          <p:txBody>
            <a:bodyPr rtlCol="0" anchor="ctr"/>
            <a:lstStyle/>
            <a:p>
              <a:endParaRPr lang="en-US"/>
            </a:p>
          </p:txBody>
        </p:sp>
      </p:grpSp>
      <p:grpSp>
        <p:nvGrpSpPr>
          <p:cNvPr id="180" name="Group 179">
            <a:extLst>
              <a:ext uri="{FF2B5EF4-FFF2-40B4-BE49-F238E27FC236}">
                <a16:creationId xmlns:a16="http://schemas.microsoft.com/office/drawing/2014/main" id="{CADEBB07-E9A6-1101-0D47-A43DE2025118}"/>
              </a:ext>
            </a:extLst>
          </p:cNvPr>
          <p:cNvGrpSpPr/>
          <p:nvPr/>
        </p:nvGrpSpPr>
        <p:grpSpPr>
          <a:xfrm>
            <a:off x="4854261" y="5388763"/>
            <a:ext cx="458743" cy="314535"/>
            <a:chOff x="919604" y="2058800"/>
            <a:chExt cx="4876809" cy="3343760"/>
          </a:xfrm>
          <a:solidFill>
            <a:schemeClr val="bg1"/>
          </a:solidFill>
        </p:grpSpPr>
        <p:sp>
          <p:nvSpPr>
            <p:cNvPr id="181" name="Graphic 51">
              <a:extLst>
                <a:ext uri="{FF2B5EF4-FFF2-40B4-BE49-F238E27FC236}">
                  <a16:creationId xmlns:a16="http://schemas.microsoft.com/office/drawing/2014/main" id="{0960A832-5D01-F26D-8E8A-EC4383EEAAA9}"/>
                </a:ext>
              </a:extLst>
            </p:cNvPr>
            <p:cNvSpPr/>
            <p:nvPr/>
          </p:nvSpPr>
          <p:spPr>
            <a:xfrm>
              <a:off x="919604" y="2058800"/>
              <a:ext cx="4876809" cy="3343760"/>
            </a:xfrm>
            <a:custGeom>
              <a:avLst/>
              <a:gdLst>
                <a:gd name="connsiteX0" fmla="*/ 4805648 w 4876809"/>
                <a:gd name="connsiteY0" fmla="*/ 2805903 h 3343760"/>
                <a:gd name="connsiteX1" fmla="*/ 4662926 w 4876809"/>
                <a:gd name="connsiteY1" fmla="*/ 2805903 h 3343760"/>
                <a:gd name="connsiteX2" fmla="*/ 4662926 w 4876809"/>
                <a:gd name="connsiteY2" fmla="*/ 292370 h 3343760"/>
                <a:gd name="connsiteX3" fmla="*/ 4370547 w 4876809"/>
                <a:gd name="connsiteY3" fmla="*/ 0 h 3343760"/>
                <a:gd name="connsiteX4" fmla="*/ 506244 w 4876809"/>
                <a:gd name="connsiteY4" fmla="*/ 0 h 3343760"/>
                <a:gd name="connsiteX5" fmla="*/ 213865 w 4876809"/>
                <a:gd name="connsiteY5" fmla="*/ 292370 h 3343760"/>
                <a:gd name="connsiteX6" fmla="*/ 213865 w 4876809"/>
                <a:gd name="connsiteY6" fmla="*/ 2805913 h 3343760"/>
                <a:gd name="connsiteX7" fmla="*/ 71152 w 4876809"/>
                <a:gd name="connsiteY7" fmla="*/ 2805913 h 3343760"/>
                <a:gd name="connsiteX8" fmla="*/ 0 w 4876809"/>
                <a:gd name="connsiteY8" fmla="*/ 2877064 h 3343760"/>
                <a:gd name="connsiteX9" fmla="*/ 0 w 4876809"/>
                <a:gd name="connsiteY9" fmla="*/ 2962246 h 3343760"/>
                <a:gd name="connsiteX10" fmla="*/ 381514 w 4876809"/>
                <a:gd name="connsiteY10" fmla="*/ 3343761 h 3343760"/>
                <a:gd name="connsiteX11" fmla="*/ 3505610 w 4876809"/>
                <a:gd name="connsiteY11" fmla="*/ 3343761 h 3343760"/>
                <a:gd name="connsiteX12" fmla="*/ 3576761 w 4876809"/>
                <a:gd name="connsiteY12" fmla="*/ 3272619 h 3343760"/>
                <a:gd name="connsiteX13" fmla="*/ 3505610 w 4876809"/>
                <a:gd name="connsiteY13" fmla="*/ 3201467 h 3343760"/>
                <a:gd name="connsiteX14" fmla="*/ 381514 w 4876809"/>
                <a:gd name="connsiteY14" fmla="*/ 3201467 h 3343760"/>
                <a:gd name="connsiteX15" fmla="*/ 142294 w 4876809"/>
                <a:gd name="connsiteY15" fmla="*/ 2962246 h 3343760"/>
                <a:gd name="connsiteX16" fmla="*/ 142294 w 4876809"/>
                <a:gd name="connsiteY16" fmla="*/ 2948207 h 3343760"/>
                <a:gd name="connsiteX17" fmla="*/ 1840792 w 4876809"/>
                <a:gd name="connsiteY17" fmla="*/ 2948207 h 3343760"/>
                <a:gd name="connsiteX18" fmla="*/ 1840792 w 4876809"/>
                <a:gd name="connsiteY18" fmla="*/ 3074832 h 3343760"/>
                <a:gd name="connsiteX19" fmla="*/ 1911944 w 4876809"/>
                <a:gd name="connsiteY19" fmla="*/ 3145984 h 3343760"/>
                <a:gd name="connsiteX20" fmla="*/ 2964866 w 4876809"/>
                <a:gd name="connsiteY20" fmla="*/ 3145984 h 3343760"/>
                <a:gd name="connsiteX21" fmla="*/ 3036018 w 4876809"/>
                <a:gd name="connsiteY21" fmla="*/ 3074832 h 3343760"/>
                <a:gd name="connsiteX22" fmla="*/ 3036018 w 4876809"/>
                <a:gd name="connsiteY22" fmla="*/ 2948207 h 3343760"/>
                <a:gd name="connsiteX23" fmla="*/ 4734516 w 4876809"/>
                <a:gd name="connsiteY23" fmla="*/ 2948207 h 3343760"/>
                <a:gd name="connsiteX24" fmla="*/ 4734516 w 4876809"/>
                <a:gd name="connsiteY24" fmla="*/ 2962246 h 3343760"/>
                <a:gd name="connsiteX25" fmla="*/ 4495295 w 4876809"/>
                <a:gd name="connsiteY25" fmla="*/ 3201467 h 3343760"/>
                <a:gd name="connsiteX26" fmla="*/ 4008396 w 4876809"/>
                <a:gd name="connsiteY26" fmla="*/ 3201467 h 3343760"/>
                <a:gd name="connsiteX27" fmla="*/ 3937245 w 4876809"/>
                <a:gd name="connsiteY27" fmla="*/ 3272619 h 3343760"/>
                <a:gd name="connsiteX28" fmla="*/ 4008396 w 4876809"/>
                <a:gd name="connsiteY28" fmla="*/ 3343761 h 3343760"/>
                <a:gd name="connsiteX29" fmla="*/ 4495295 w 4876809"/>
                <a:gd name="connsiteY29" fmla="*/ 3343761 h 3343760"/>
                <a:gd name="connsiteX30" fmla="*/ 4876810 w 4876809"/>
                <a:gd name="connsiteY30" fmla="*/ 2962246 h 3343760"/>
                <a:gd name="connsiteX31" fmla="*/ 4876810 w 4876809"/>
                <a:gd name="connsiteY31" fmla="*/ 2877064 h 3343760"/>
                <a:gd name="connsiteX32" fmla="*/ 4805648 w 4876809"/>
                <a:gd name="connsiteY32" fmla="*/ 2805903 h 3343760"/>
                <a:gd name="connsiteX33" fmla="*/ 2893714 w 4876809"/>
                <a:gd name="connsiteY33" fmla="*/ 3003680 h 3343760"/>
                <a:gd name="connsiteX34" fmla="*/ 1983086 w 4876809"/>
                <a:gd name="connsiteY34" fmla="*/ 3003680 h 3343760"/>
                <a:gd name="connsiteX35" fmla="*/ 1983086 w 4876809"/>
                <a:gd name="connsiteY35" fmla="*/ 2948197 h 3343760"/>
                <a:gd name="connsiteX36" fmla="*/ 2893714 w 4876809"/>
                <a:gd name="connsiteY36" fmla="*/ 2948197 h 3343760"/>
                <a:gd name="connsiteX37" fmla="*/ 2893714 w 4876809"/>
                <a:gd name="connsiteY37" fmla="*/ 3003680 h 3343760"/>
                <a:gd name="connsiteX38" fmla="*/ 4520641 w 4876809"/>
                <a:gd name="connsiteY38" fmla="*/ 2799903 h 3343760"/>
                <a:gd name="connsiteX39" fmla="*/ 356168 w 4876809"/>
                <a:gd name="connsiteY39" fmla="*/ 2799903 h 3343760"/>
                <a:gd name="connsiteX40" fmla="*/ 356168 w 4876809"/>
                <a:gd name="connsiteY40" fmla="*/ 292370 h 3343760"/>
                <a:gd name="connsiteX41" fmla="*/ 506254 w 4876809"/>
                <a:gd name="connsiteY41" fmla="*/ 142294 h 3343760"/>
                <a:gd name="connsiteX42" fmla="*/ 4370556 w 4876809"/>
                <a:gd name="connsiteY42" fmla="*/ 142294 h 3343760"/>
                <a:gd name="connsiteX43" fmla="*/ 4520641 w 4876809"/>
                <a:gd name="connsiteY43" fmla="*/ 292370 h 3343760"/>
                <a:gd name="connsiteX44" fmla="*/ 4520641 w 4876809"/>
                <a:gd name="connsiteY44" fmla="*/ 2799903 h 334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76809" h="3343760">
                  <a:moveTo>
                    <a:pt x="4805648" y="2805903"/>
                  </a:moveTo>
                  <a:lnTo>
                    <a:pt x="4662926" y="2805903"/>
                  </a:lnTo>
                  <a:lnTo>
                    <a:pt x="4662926" y="292370"/>
                  </a:lnTo>
                  <a:cubicBezTo>
                    <a:pt x="4662926" y="131159"/>
                    <a:pt x="4531767" y="0"/>
                    <a:pt x="4370547" y="0"/>
                  </a:cubicBezTo>
                  <a:lnTo>
                    <a:pt x="506244" y="0"/>
                  </a:lnTo>
                  <a:cubicBezTo>
                    <a:pt x="345024" y="0"/>
                    <a:pt x="213865" y="131159"/>
                    <a:pt x="213865" y="292370"/>
                  </a:cubicBezTo>
                  <a:lnTo>
                    <a:pt x="213865" y="2805913"/>
                  </a:lnTo>
                  <a:lnTo>
                    <a:pt x="71152" y="2805913"/>
                  </a:lnTo>
                  <a:cubicBezTo>
                    <a:pt x="31861" y="2805913"/>
                    <a:pt x="0" y="2837764"/>
                    <a:pt x="0" y="2877064"/>
                  </a:cubicBezTo>
                  <a:lnTo>
                    <a:pt x="0" y="2962246"/>
                  </a:lnTo>
                  <a:cubicBezTo>
                    <a:pt x="0" y="3172616"/>
                    <a:pt x="171145" y="3343761"/>
                    <a:pt x="381514" y="3343761"/>
                  </a:cubicBezTo>
                  <a:lnTo>
                    <a:pt x="3505610" y="3343761"/>
                  </a:lnTo>
                  <a:cubicBezTo>
                    <a:pt x="3544900" y="3343761"/>
                    <a:pt x="3576761" y="3311909"/>
                    <a:pt x="3576761" y="3272619"/>
                  </a:cubicBezTo>
                  <a:cubicBezTo>
                    <a:pt x="3576761" y="3233319"/>
                    <a:pt x="3544910" y="3201467"/>
                    <a:pt x="3505610" y="3201467"/>
                  </a:cubicBezTo>
                  <a:lnTo>
                    <a:pt x="381514" y="3201467"/>
                  </a:lnTo>
                  <a:cubicBezTo>
                    <a:pt x="249603" y="3201467"/>
                    <a:pt x="142294" y="3094149"/>
                    <a:pt x="142294" y="2962246"/>
                  </a:cubicBezTo>
                  <a:lnTo>
                    <a:pt x="142294" y="2948207"/>
                  </a:lnTo>
                  <a:lnTo>
                    <a:pt x="1840792" y="2948207"/>
                  </a:lnTo>
                  <a:lnTo>
                    <a:pt x="1840792" y="3074832"/>
                  </a:lnTo>
                  <a:cubicBezTo>
                    <a:pt x="1840792" y="3114132"/>
                    <a:pt x="1872644" y="3145984"/>
                    <a:pt x="1911944" y="3145984"/>
                  </a:cubicBezTo>
                  <a:lnTo>
                    <a:pt x="2964866" y="3145984"/>
                  </a:lnTo>
                  <a:cubicBezTo>
                    <a:pt x="3004157" y="3145984"/>
                    <a:pt x="3036018" y="3114132"/>
                    <a:pt x="3036018" y="3074832"/>
                  </a:cubicBezTo>
                  <a:lnTo>
                    <a:pt x="3036018" y="2948207"/>
                  </a:lnTo>
                  <a:lnTo>
                    <a:pt x="4734516" y="2948207"/>
                  </a:lnTo>
                  <a:lnTo>
                    <a:pt x="4734516" y="2962246"/>
                  </a:lnTo>
                  <a:cubicBezTo>
                    <a:pt x="4734516" y="3094158"/>
                    <a:pt x="4627198" y="3201467"/>
                    <a:pt x="4495295" y="3201467"/>
                  </a:cubicBezTo>
                  <a:lnTo>
                    <a:pt x="4008396" y="3201467"/>
                  </a:lnTo>
                  <a:cubicBezTo>
                    <a:pt x="3969106" y="3201467"/>
                    <a:pt x="3937245" y="3233319"/>
                    <a:pt x="3937245" y="3272619"/>
                  </a:cubicBezTo>
                  <a:cubicBezTo>
                    <a:pt x="3937245" y="3311919"/>
                    <a:pt x="3969096" y="3343761"/>
                    <a:pt x="4008396" y="3343761"/>
                  </a:cubicBezTo>
                  <a:lnTo>
                    <a:pt x="4495295" y="3343761"/>
                  </a:lnTo>
                  <a:cubicBezTo>
                    <a:pt x="4705664" y="3343761"/>
                    <a:pt x="4876810" y="3172606"/>
                    <a:pt x="4876810" y="2962246"/>
                  </a:cubicBezTo>
                  <a:lnTo>
                    <a:pt x="4876810" y="2877064"/>
                  </a:lnTo>
                  <a:cubicBezTo>
                    <a:pt x="4876800" y="2837755"/>
                    <a:pt x="4844949" y="2805903"/>
                    <a:pt x="4805648" y="2805903"/>
                  </a:cubicBezTo>
                  <a:close/>
                  <a:moveTo>
                    <a:pt x="2893714" y="3003680"/>
                  </a:moveTo>
                  <a:lnTo>
                    <a:pt x="1983086" y="3003680"/>
                  </a:lnTo>
                  <a:lnTo>
                    <a:pt x="1983086" y="2948197"/>
                  </a:lnTo>
                  <a:lnTo>
                    <a:pt x="2893714" y="2948197"/>
                  </a:lnTo>
                  <a:lnTo>
                    <a:pt x="2893714" y="3003680"/>
                  </a:lnTo>
                  <a:close/>
                  <a:moveTo>
                    <a:pt x="4520641" y="2799903"/>
                  </a:moveTo>
                  <a:lnTo>
                    <a:pt x="356168" y="2799903"/>
                  </a:lnTo>
                  <a:lnTo>
                    <a:pt x="356168" y="292370"/>
                  </a:lnTo>
                  <a:cubicBezTo>
                    <a:pt x="356168" y="209617"/>
                    <a:pt x="423491" y="142294"/>
                    <a:pt x="506254" y="142294"/>
                  </a:cubicBezTo>
                  <a:lnTo>
                    <a:pt x="4370556" y="142294"/>
                  </a:lnTo>
                  <a:cubicBezTo>
                    <a:pt x="4453309" y="142294"/>
                    <a:pt x="4520641" y="209617"/>
                    <a:pt x="4520641" y="292370"/>
                  </a:cubicBezTo>
                  <a:lnTo>
                    <a:pt x="4520641" y="2799903"/>
                  </a:lnTo>
                  <a:close/>
                </a:path>
              </a:pathLst>
            </a:custGeom>
            <a:grpFill/>
            <a:ln w="9525" cap="flat">
              <a:noFill/>
              <a:prstDash val="solid"/>
              <a:miter/>
            </a:ln>
          </p:spPr>
          <p:txBody>
            <a:bodyPr rtlCol="0" anchor="ctr"/>
            <a:lstStyle/>
            <a:p>
              <a:endParaRPr lang="en-US"/>
            </a:p>
          </p:txBody>
        </p:sp>
        <p:sp>
          <p:nvSpPr>
            <p:cNvPr id="182" name="Graphic 51">
              <a:extLst>
                <a:ext uri="{FF2B5EF4-FFF2-40B4-BE49-F238E27FC236}">
                  <a16:creationId xmlns:a16="http://schemas.microsoft.com/office/drawing/2014/main" id="{FF5D9B72-9276-B7A4-4C81-32AAFEA5F06E}"/>
                </a:ext>
              </a:extLst>
            </p:cNvPr>
            <p:cNvSpPr/>
            <p:nvPr/>
          </p:nvSpPr>
          <p:spPr>
            <a:xfrm>
              <a:off x="1392043" y="2336358"/>
              <a:ext cx="3931919" cy="2395937"/>
            </a:xfrm>
            <a:custGeom>
              <a:avLst/>
              <a:gdLst>
                <a:gd name="connsiteX0" fmla="*/ 3721484 w 3931919"/>
                <a:gd name="connsiteY0" fmla="*/ 0 h 2395937"/>
                <a:gd name="connsiteX1" fmla="*/ 210436 w 3931919"/>
                <a:gd name="connsiteY1" fmla="*/ 0 h 2395937"/>
                <a:gd name="connsiteX2" fmla="*/ 0 w 3931919"/>
                <a:gd name="connsiteY2" fmla="*/ 210445 h 2395937"/>
                <a:gd name="connsiteX3" fmla="*/ 0 w 3931919"/>
                <a:gd name="connsiteY3" fmla="*/ 967445 h 2395937"/>
                <a:gd name="connsiteX4" fmla="*/ 71152 w 3931919"/>
                <a:gd name="connsiteY4" fmla="*/ 1038597 h 2395937"/>
                <a:gd name="connsiteX5" fmla="*/ 142304 w 3931919"/>
                <a:gd name="connsiteY5" fmla="*/ 967445 h 2395937"/>
                <a:gd name="connsiteX6" fmla="*/ 142304 w 3931919"/>
                <a:gd name="connsiteY6" fmla="*/ 210445 h 2395937"/>
                <a:gd name="connsiteX7" fmla="*/ 210436 w 3931919"/>
                <a:gd name="connsiteY7" fmla="*/ 142304 h 2395937"/>
                <a:gd name="connsiteX8" fmla="*/ 3721475 w 3931919"/>
                <a:gd name="connsiteY8" fmla="*/ 142304 h 2395937"/>
                <a:gd name="connsiteX9" fmla="*/ 3789607 w 3931919"/>
                <a:gd name="connsiteY9" fmla="*/ 210445 h 2395937"/>
                <a:gd name="connsiteX10" fmla="*/ 3789607 w 3931919"/>
                <a:gd name="connsiteY10" fmla="*/ 2253644 h 2395937"/>
                <a:gd name="connsiteX11" fmla="*/ 142304 w 3931919"/>
                <a:gd name="connsiteY11" fmla="*/ 2253644 h 2395937"/>
                <a:gd name="connsiteX12" fmla="*/ 142304 w 3931919"/>
                <a:gd name="connsiteY12" fmla="*/ 1479699 h 2395937"/>
                <a:gd name="connsiteX13" fmla="*/ 71152 w 3931919"/>
                <a:gd name="connsiteY13" fmla="*/ 1408547 h 2395937"/>
                <a:gd name="connsiteX14" fmla="*/ 0 w 3931919"/>
                <a:gd name="connsiteY14" fmla="*/ 1479699 h 2395937"/>
                <a:gd name="connsiteX15" fmla="*/ 0 w 3931919"/>
                <a:gd name="connsiteY15" fmla="*/ 2324786 h 2395937"/>
                <a:gd name="connsiteX16" fmla="*/ 71152 w 3931919"/>
                <a:gd name="connsiteY16" fmla="*/ 2395938 h 2395937"/>
                <a:gd name="connsiteX17" fmla="*/ 3860768 w 3931919"/>
                <a:gd name="connsiteY17" fmla="*/ 2395938 h 2395937"/>
                <a:gd name="connsiteX18" fmla="*/ 3931920 w 3931919"/>
                <a:gd name="connsiteY18" fmla="*/ 2324786 h 2395937"/>
                <a:gd name="connsiteX19" fmla="*/ 3931920 w 3931919"/>
                <a:gd name="connsiteY19" fmla="*/ 210436 h 2395937"/>
                <a:gd name="connsiteX20" fmla="*/ 3721484 w 3931919"/>
                <a:gd name="connsiteY20" fmla="*/ 0 h 239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1919" h="2395937">
                  <a:moveTo>
                    <a:pt x="3721484" y="0"/>
                  </a:moveTo>
                  <a:lnTo>
                    <a:pt x="210436" y="0"/>
                  </a:lnTo>
                  <a:cubicBezTo>
                    <a:pt x="94402" y="0"/>
                    <a:pt x="0" y="94402"/>
                    <a:pt x="0" y="210445"/>
                  </a:cubicBezTo>
                  <a:lnTo>
                    <a:pt x="0" y="967445"/>
                  </a:lnTo>
                  <a:cubicBezTo>
                    <a:pt x="0" y="1006745"/>
                    <a:pt x="31852" y="1038597"/>
                    <a:pt x="71152" y="1038597"/>
                  </a:cubicBezTo>
                  <a:cubicBezTo>
                    <a:pt x="110452" y="1038597"/>
                    <a:pt x="142304" y="1006745"/>
                    <a:pt x="142304" y="967445"/>
                  </a:cubicBezTo>
                  <a:lnTo>
                    <a:pt x="142304" y="210445"/>
                  </a:lnTo>
                  <a:cubicBezTo>
                    <a:pt x="142304" y="172869"/>
                    <a:pt x="172869" y="142304"/>
                    <a:pt x="210436" y="142304"/>
                  </a:cubicBezTo>
                  <a:lnTo>
                    <a:pt x="3721475" y="142304"/>
                  </a:lnTo>
                  <a:cubicBezTo>
                    <a:pt x="3759041" y="142304"/>
                    <a:pt x="3789607" y="172879"/>
                    <a:pt x="3789607" y="210445"/>
                  </a:cubicBezTo>
                  <a:lnTo>
                    <a:pt x="3789607" y="2253644"/>
                  </a:lnTo>
                  <a:lnTo>
                    <a:pt x="142304" y="2253644"/>
                  </a:lnTo>
                  <a:lnTo>
                    <a:pt x="142304" y="1479699"/>
                  </a:lnTo>
                  <a:cubicBezTo>
                    <a:pt x="142304" y="1440399"/>
                    <a:pt x="110452" y="1408547"/>
                    <a:pt x="71152" y="1408547"/>
                  </a:cubicBezTo>
                  <a:cubicBezTo>
                    <a:pt x="31852" y="1408547"/>
                    <a:pt x="0" y="1440399"/>
                    <a:pt x="0" y="1479699"/>
                  </a:cubicBezTo>
                  <a:lnTo>
                    <a:pt x="0" y="2324786"/>
                  </a:lnTo>
                  <a:cubicBezTo>
                    <a:pt x="0" y="2364086"/>
                    <a:pt x="31852" y="2395938"/>
                    <a:pt x="71152" y="2395938"/>
                  </a:cubicBezTo>
                  <a:lnTo>
                    <a:pt x="3860768" y="2395938"/>
                  </a:lnTo>
                  <a:cubicBezTo>
                    <a:pt x="3900059" y="2395938"/>
                    <a:pt x="3931920" y="2364086"/>
                    <a:pt x="3931920" y="2324786"/>
                  </a:cubicBezTo>
                  <a:lnTo>
                    <a:pt x="3931920" y="210436"/>
                  </a:lnTo>
                  <a:cubicBezTo>
                    <a:pt x="3931910" y="94393"/>
                    <a:pt x="3837508" y="0"/>
                    <a:pt x="3721484" y="0"/>
                  </a:cubicBezTo>
                  <a:close/>
                </a:path>
              </a:pathLst>
            </a:custGeom>
            <a:grpFill/>
            <a:ln w="9525" cap="flat">
              <a:noFill/>
              <a:prstDash val="solid"/>
              <a:miter/>
            </a:ln>
          </p:spPr>
          <p:txBody>
            <a:bodyPr rtlCol="0" anchor="ctr"/>
            <a:lstStyle/>
            <a:p>
              <a:endParaRPr lang="en-US"/>
            </a:p>
          </p:txBody>
        </p:sp>
      </p:grpSp>
      <p:sp>
        <p:nvSpPr>
          <p:cNvPr id="184" name="Rectangle 183">
            <a:extLst>
              <a:ext uri="{FF2B5EF4-FFF2-40B4-BE49-F238E27FC236}">
                <a16:creationId xmlns:a16="http://schemas.microsoft.com/office/drawing/2014/main" id="{FFCEA2D8-BE33-A9A8-D21C-31327A47B1A6}"/>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9">
            <a:extLst>
              <a:ext uri="{FF2B5EF4-FFF2-40B4-BE49-F238E27FC236}">
                <a16:creationId xmlns:a16="http://schemas.microsoft.com/office/drawing/2014/main" id="{9EE9F1F4-54D6-B2D1-39C1-7304ECDF16F3}"/>
              </a:ext>
            </a:extLst>
          </p:cNvPr>
          <p:cNvSpPr/>
          <p:nvPr/>
        </p:nvSpPr>
        <p:spPr>
          <a:xfrm>
            <a:off x="8213519" y="1319275"/>
            <a:ext cx="3131415" cy="997681"/>
          </a:xfrm>
          <a:prstGeom prst="roundRect">
            <a:avLst>
              <a:gd name="adj" fmla="val 2868"/>
            </a:avLst>
          </a:prstGeom>
          <a:noFill/>
          <a:ln w="28575">
            <a:solidFill>
              <a:srgbClr val="0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FDAEA3AD-E2FA-AC05-1568-FBB4DCAD0614}"/>
              </a:ext>
            </a:extLst>
          </p:cNvPr>
          <p:cNvSpPr/>
          <p:nvPr/>
        </p:nvSpPr>
        <p:spPr>
          <a:xfrm>
            <a:off x="9579195" y="1010267"/>
            <a:ext cx="412763" cy="412763"/>
          </a:xfrm>
          <a:prstGeom prst="ellipse">
            <a:avLst/>
          </a:prstGeom>
          <a:solidFill>
            <a:srgbClr val="0094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4B6"/>
              </a:solidFill>
              <a:effectLst/>
              <a:uLnTx/>
              <a:uFillTx/>
              <a:latin typeface="Calibri" panose="020F0502020204030204"/>
              <a:ea typeface="+mn-ea"/>
              <a:cs typeface="+mn-cs"/>
            </a:endParaRPr>
          </a:p>
        </p:txBody>
      </p:sp>
      <p:sp>
        <p:nvSpPr>
          <p:cNvPr id="83" name="TextBox 2">
            <a:extLst>
              <a:ext uri="{FF2B5EF4-FFF2-40B4-BE49-F238E27FC236}">
                <a16:creationId xmlns:a16="http://schemas.microsoft.com/office/drawing/2014/main" id="{A1C7B1E2-FAF3-E714-8003-0E302CFBA611}"/>
              </a:ext>
            </a:extLst>
          </p:cNvPr>
          <p:cNvSpPr txBox="1"/>
          <p:nvPr/>
        </p:nvSpPr>
        <p:spPr>
          <a:xfrm>
            <a:off x="8339906" y="1425115"/>
            <a:ext cx="2891340" cy="788934"/>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en-US" sz="1400" b="1">
                <a:solidFill>
                  <a:schemeClr val="tx1">
                    <a:lumMod val="65000"/>
                    <a:lumOff val="35000"/>
                  </a:schemeClr>
                </a:solidFill>
                <a:latin typeface="Roboto"/>
                <a:cs typeface="Calibri"/>
              </a:rPr>
              <a:t>How</a:t>
            </a:r>
            <a:r>
              <a:rPr lang="en-US" sz="1400" b="1">
                <a:solidFill>
                  <a:schemeClr val="tx1">
                    <a:lumMod val="65000"/>
                    <a:lumOff val="35000"/>
                  </a:schemeClr>
                </a:solidFill>
                <a:latin typeface="Roboto"/>
                <a:ea typeface="Roboto"/>
                <a:cs typeface="Calibri"/>
              </a:rPr>
              <a:t> many people currently use keywords anywhere in your online marketing?</a:t>
            </a:r>
          </a:p>
        </p:txBody>
      </p:sp>
      <p:sp>
        <p:nvSpPr>
          <p:cNvPr id="3" name="TextBox 2">
            <a:extLst>
              <a:ext uri="{FF2B5EF4-FFF2-40B4-BE49-F238E27FC236}">
                <a16:creationId xmlns:a16="http://schemas.microsoft.com/office/drawing/2014/main" id="{6B16C226-281D-0111-E935-337884FB2141}"/>
              </a:ext>
            </a:extLst>
          </p:cNvPr>
          <p:cNvSpPr txBox="1"/>
          <p:nvPr/>
        </p:nvSpPr>
        <p:spPr>
          <a:xfrm>
            <a:off x="802441" y="2076257"/>
            <a:ext cx="9463807" cy="3471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The Why:</a:t>
            </a:r>
            <a:endParaRPr lang="en-US" sz="2000" b="1">
              <a:latin typeface="Roboto"/>
              <a:ea typeface="Roboto"/>
              <a:cs typeface="Arial"/>
            </a:endParaRPr>
          </a:p>
          <a:p>
            <a:endParaRPr lang="en-US" sz="2000">
              <a:ea typeface="+mn-lt"/>
              <a:cs typeface="+mn-lt"/>
            </a:endParaRPr>
          </a:p>
          <a:p>
            <a:pPr marL="342900" indent="-342900">
              <a:buFont typeface="Arial"/>
              <a:buChar char="•"/>
            </a:pPr>
            <a:r>
              <a:rPr lang="en-US" b="1">
                <a:ea typeface="+mn-lt"/>
                <a:cs typeface="+mn-lt"/>
              </a:rPr>
              <a:t>Increases Discoverability</a:t>
            </a:r>
            <a:r>
              <a:rPr lang="en-US">
                <a:ea typeface="+mn-lt"/>
                <a:cs typeface="+mn-lt"/>
              </a:rPr>
              <a:t>: Adding relevant keywords makes your profile easier to find in LinkedIn searches.</a:t>
            </a:r>
            <a:endParaRPr lang="en-US">
              <a:ea typeface="Calibri" panose="020F0502020204030204"/>
              <a:cs typeface="Calibri" panose="020F0502020204030204"/>
            </a:endParaRPr>
          </a:p>
          <a:p>
            <a:pPr marL="342900" indent="-342900">
              <a:buFont typeface="Arial"/>
              <a:buChar char="•"/>
            </a:pPr>
            <a:r>
              <a:rPr lang="en-US" b="1">
                <a:ea typeface="+mn-lt"/>
                <a:cs typeface="+mn-lt"/>
              </a:rPr>
              <a:t>Improves Search Ranking:</a:t>
            </a:r>
            <a:r>
              <a:rPr lang="en-US">
                <a:ea typeface="+mn-lt"/>
                <a:cs typeface="+mn-lt"/>
              </a:rPr>
              <a:t> Keywords help your profile rank higher in searches, putting you in front of potential clients.</a:t>
            </a:r>
            <a:endParaRPr lang="en-US">
              <a:ea typeface="Calibri" panose="020F0502020204030204"/>
              <a:cs typeface="Calibri" panose="020F0502020204030204"/>
            </a:endParaRPr>
          </a:p>
          <a:p>
            <a:pPr marL="342900" indent="-342900">
              <a:buFont typeface="Arial"/>
              <a:buChar char="•"/>
            </a:pPr>
            <a:r>
              <a:rPr lang="en-US" b="1">
                <a:ea typeface="+mn-lt"/>
                <a:cs typeface="+mn-lt"/>
              </a:rPr>
              <a:t>Attracts the Right Audience:</a:t>
            </a:r>
            <a:r>
              <a:rPr lang="en-US">
                <a:ea typeface="+mn-lt"/>
                <a:cs typeface="+mn-lt"/>
              </a:rPr>
              <a:t> Clear, specific keywords attract the clients who are looking for your services.</a:t>
            </a:r>
            <a:endParaRPr lang="en-US">
              <a:ea typeface="Calibri" panose="020F0502020204030204"/>
              <a:cs typeface="Calibri" panose="020F0502020204030204"/>
            </a:endParaRPr>
          </a:p>
          <a:p>
            <a:pPr marL="342900" indent="-342900">
              <a:buFont typeface="Arial"/>
              <a:buChar char="•"/>
            </a:pPr>
            <a:r>
              <a:rPr lang="en-US" b="1">
                <a:ea typeface="+mn-lt"/>
                <a:cs typeface="+mn-lt"/>
              </a:rPr>
              <a:t>Showcases Expertise:</a:t>
            </a:r>
            <a:r>
              <a:rPr lang="en-US">
                <a:ea typeface="+mn-lt"/>
                <a:cs typeface="+mn-lt"/>
              </a:rPr>
              <a:t> A keyword-rich headline instantly communicates what you do and positions you as an expert.</a:t>
            </a:r>
            <a:endParaRPr lang="en-US">
              <a:ea typeface="Calibri" panose="020F0502020204030204"/>
              <a:cs typeface="Calibri" panose="020F0502020204030204"/>
            </a:endParaRPr>
          </a:p>
          <a:p>
            <a:pPr marL="342900" indent="-342900">
              <a:buFont typeface="Arial"/>
              <a:buChar char="•"/>
            </a:pPr>
            <a:r>
              <a:rPr lang="en-US" b="1">
                <a:ea typeface="+mn-lt"/>
                <a:cs typeface="+mn-lt"/>
              </a:rPr>
              <a:t>Boosts Engagement</a:t>
            </a:r>
            <a:r>
              <a:rPr lang="en-US">
                <a:ea typeface="+mn-lt"/>
                <a:cs typeface="+mn-lt"/>
              </a:rPr>
              <a:t>: A clear, relevant headline encourages more profile views and connection requests.</a:t>
            </a:r>
            <a:endParaRPr lang="en-US">
              <a:ea typeface="Calibri" panose="020F0502020204030204"/>
              <a:cs typeface="Calibri"/>
            </a:endParaRPr>
          </a:p>
        </p:txBody>
      </p:sp>
    </p:spTree>
    <p:extLst>
      <p:ext uri="{BB962C8B-B14F-4D97-AF65-F5344CB8AC3E}">
        <p14:creationId xmlns:p14="http://schemas.microsoft.com/office/powerpoint/2010/main" val="297749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613D64-C8B2-9E47-B00C-728F192E915F}"/>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a:solidFill>
                  <a:schemeClr val="tx1">
                    <a:lumMod val="65000"/>
                    <a:lumOff val="35000"/>
                  </a:schemeClr>
                </a:solidFill>
                <a:latin typeface="Roboto"/>
                <a:ea typeface="Roboto"/>
                <a:cs typeface="Roboto"/>
              </a:rPr>
              <a:t>How to Update Your Business Headline </a:t>
            </a:r>
            <a:endParaRPr lang="en-US" sz="3800">
              <a:solidFill>
                <a:srgbClr val="54575A"/>
              </a:solidFill>
              <a:latin typeface="Roboto"/>
              <a:ea typeface="Roboto" panose="02000000000000000000" pitchFamily="2" charset="0"/>
              <a:cs typeface="Roboto" panose="02000000000000000000" pitchFamily="2" charset="0"/>
            </a:endParaRPr>
          </a:p>
        </p:txBody>
      </p:sp>
      <p:sp>
        <p:nvSpPr>
          <p:cNvPr id="184" name="Rectangle 183">
            <a:extLst>
              <a:ext uri="{FF2B5EF4-FFF2-40B4-BE49-F238E27FC236}">
                <a16:creationId xmlns:a16="http://schemas.microsoft.com/office/drawing/2014/main" id="{85463DA1-BAC2-4943-BC81-3E9183068A1B}"/>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F28FA5-9938-4B24-807C-8C77D3AC5B98}"/>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grpSp>
        <p:nvGrpSpPr>
          <p:cNvPr id="159" name="Graphic 43">
            <a:extLst>
              <a:ext uri="{FF2B5EF4-FFF2-40B4-BE49-F238E27FC236}">
                <a16:creationId xmlns:a16="http://schemas.microsoft.com/office/drawing/2014/main" id="{8C8CF741-B18F-3A43-ABB1-983A7C39ABC5}"/>
              </a:ext>
            </a:extLst>
          </p:cNvPr>
          <p:cNvGrpSpPr/>
          <p:nvPr/>
        </p:nvGrpSpPr>
        <p:grpSpPr>
          <a:xfrm>
            <a:off x="11340844" y="4449005"/>
            <a:ext cx="596806" cy="587096"/>
            <a:chOff x="2108641" y="611571"/>
            <a:chExt cx="4876800" cy="4797456"/>
          </a:xfrm>
          <a:solidFill>
            <a:schemeClr val="bg1"/>
          </a:solidFill>
        </p:grpSpPr>
        <p:sp>
          <p:nvSpPr>
            <p:cNvPr id="174" name="Graphic 43">
              <a:extLst>
                <a:ext uri="{FF2B5EF4-FFF2-40B4-BE49-F238E27FC236}">
                  <a16:creationId xmlns:a16="http://schemas.microsoft.com/office/drawing/2014/main" id="{2A0E71BF-D476-264A-84C6-203872DD827B}"/>
                </a:ext>
              </a:extLst>
            </p:cNvPr>
            <p:cNvSpPr/>
            <p:nvPr/>
          </p:nvSpPr>
          <p:spPr>
            <a:xfrm>
              <a:off x="2108641" y="611571"/>
              <a:ext cx="4876800" cy="4797456"/>
            </a:xfrm>
            <a:custGeom>
              <a:avLst/>
              <a:gdLst>
                <a:gd name="connsiteX0" fmla="*/ 4805363 w 4876800"/>
                <a:gd name="connsiteY0" fmla="*/ 3047810 h 4797456"/>
                <a:gd name="connsiteX1" fmla="*/ 4876800 w 4876800"/>
                <a:gd name="connsiteY1" fmla="*/ 2976372 h 4797456"/>
                <a:gd name="connsiteX2" fmla="*/ 4876800 w 4876800"/>
                <a:gd name="connsiteY2" fmla="*/ 1868519 h 4797456"/>
                <a:gd name="connsiteX3" fmla="*/ 4847968 w 4876800"/>
                <a:gd name="connsiteY3" fmla="*/ 1811169 h 4797456"/>
                <a:gd name="connsiteX4" fmla="*/ 4033838 w 4876800"/>
                <a:gd name="connsiteY4" fmla="*/ 1206332 h 4797456"/>
                <a:gd name="connsiteX5" fmla="*/ 4033838 w 4876800"/>
                <a:gd name="connsiteY5" fmla="*/ 325469 h 4797456"/>
                <a:gd name="connsiteX6" fmla="*/ 3708368 w 4876800"/>
                <a:gd name="connsiteY6" fmla="*/ 0 h 4797456"/>
                <a:gd name="connsiteX7" fmla="*/ 2542413 w 4876800"/>
                <a:gd name="connsiteY7" fmla="*/ 0 h 4797456"/>
                <a:gd name="connsiteX8" fmla="*/ 2470976 w 4876800"/>
                <a:gd name="connsiteY8" fmla="*/ 71438 h 4797456"/>
                <a:gd name="connsiteX9" fmla="*/ 2542413 w 4876800"/>
                <a:gd name="connsiteY9" fmla="*/ 142875 h 4797456"/>
                <a:gd name="connsiteX10" fmla="*/ 3708368 w 4876800"/>
                <a:gd name="connsiteY10" fmla="*/ 142875 h 4797456"/>
                <a:gd name="connsiteX11" fmla="*/ 3890963 w 4876800"/>
                <a:gd name="connsiteY11" fmla="*/ 325469 h 4797456"/>
                <a:gd name="connsiteX12" fmla="*/ 3890963 w 4876800"/>
                <a:gd name="connsiteY12" fmla="*/ 2576360 h 4797456"/>
                <a:gd name="connsiteX13" fmla="*/ 3151070 w 4876800"/>
                <a:gd name="connsiteY13" fmla="*/ 3226041 h 4797456"/>
                <a:gd name="connsiteX14" fmla="*/ 1731874 w 4876800"/>
                <a:gd name="connsiteY14" fmla="*/ 3225889 h 4797456"/>
                <a:gd name="connsiteX15" fmla="*/ 985847 w 4876800"/>
                <a:gd name="connsiteY15" fmla="*/ 2573427 h 4797456"/>
                <a:gd name="connsiteX16" fmla="*/ 985847 w 4876800"/>
                <a:gd name="connsiteY16" fmla="*/ 325469 h 4797456"/>
                <a:gd name="connsiteX17" fmla="*/ 1168441 w 4876800"/>
                <a:gd name="connsiteY17" fmla="*/ 142875 h 4797456"/>
                <a:gd name="connsiteX18" fmla="*/ 2231041 w 4876800"/>
                <a:gd name="connsiteY18" fmla="*/ 142875 h 4797456"/>
                <a:gd name="connsiteX19" fmla="*/ 2302478 w 4876800"/>
                <a:gd name="connsiteY19" fmla="*/ 71438 h 4797456"/>
                <a:gd name="connsiteX20" fmla="*/ 2231041 w 4876800"/>
                <a:gd name="connsiteY20" fmla="*/ 0 h 4797456"/>
                <a:gd name="connsiteX21" fmla="*/ 1168432 w 4876800"/>
                <a:gd name="connsiteY21" fmla="*/ 0 h 4797456"/>
                <a:gd name="connsiteX22" fmla="*/ 842963 w 4876800"/>
                <a:gd name="connsiteY22" fmla="*/ 325469 h 4797456"/>
                <a:gd name="connsiteX23" fmla="*/ 842963 w 4876800"/>
                <a:gd name="connsiteY23" fmla="*/ 1170318 h 4797456"/>
                <a:gd name="connsiteX24" fmla="*/ 27251 w 4876800"/>
                <a:gd name="connsiteY24" fmla="*/ 1812379 h 4797456"/>
                <a:gd name="connsiteX25" fmla="*/ 0 w 4876800"/>
                <a:gd name="connsiteY25" fmla="*/ 1868519 h 4797456"/>
                <a:gd name="connsiteX26" fmla="*/ 0 w 4876800"/>
                <a:gd name="connsiteY26" fmla="*/ 4440269 h 4797456"/>
                <a:gd name="connsiteX27" fmla="*/ 111300 w 4876800"/>
                <a:gd name="connsiteY27" fmla="*/ 4699235 h 4797456"/>
                <a:gd name="connsiteX28" fmla="*/ 357188 w 4876800"/>
                <a:gd name="connsiteY28" fmla="*/ 4797457 h 4797456"/>
                <a:gd name="connsiteX29" fmla="*/ 4519613 w 4876800"/>
                <a:gd name="connsiteY29" fmla="*/ 4797457 h 4797456"/>
                <a:gd name="connsiteX30" fmla="*/ 4765463 w 4876800"/>
                <a:gd name="connsiteY30" fmla="*/ 4699283 h 4797456"/>
                <a:gd name="connsiteX31" fmla="*/ 4876800 w 4876800"/>
                <a:gd name="connsiteY31" fmla="*/ 4440269 h 4797456"/>
                <a:gd name="connsiteX32" fmla="*/ 4876800 w 4876800"/>
                <a:gd name="connsiteY32" fmla="*/ 3287744 h 4797456"/>
                <a:gd name="connsiteX33" fmla="*/ 4805363 w 4876800"/>
                <a:gd name="connsiteY33" fmla="*/ 3216307 h 4797456"/>
                <a:gd name="connsiteX34" fmla="*/ 4733925 w 4876800"/>
                <a:gd name="connsiteY34" fmla="*/ 3287744 h 4797456"/>
                <a:gd name="connsiteX35" fmla="*/ 4733925 w 4876800"/>
                <a:gd name="connsiteY35" fmla="*/ 4440269 h 4797456"/>
                <a:gd name="connsiteX36" fmla="*/ 4707112 w 4876800"/>
                <a:gd name="connsiteY36" fmla="*/ 4544311 h 4797456"/>
                <a:gd name="connsiteX37" fmla="*/ 3286487 w 4876800"/>
                <a:gd name="connsiteY37" fmla="*/ 3297260 h 4797456"/>
                <a:gd name="connsiteX38" fmla="*/ 4733925 w 4876800"/>
                <a:gd name="connsiteY38" fmla="*/ 2026310 h 4797456"/>
                <a:gd name="connsiteX39" fmla="*/ 4733925 w 4876800"/>
                <a:gd name="connsiteY39" fmla="*/ 2976372 h 4797456"/>
                <a:gd name="connsiteX40" fmla="*/ 4805363 w 4876800"/>
                <a:gd name="connsiteY40" fmla="*/ 3047810 h 4797456"/>
                <a:gd name="connsiteX41" fmla="*/ 4033838 w 4876800"/>
                <a:gd name="connsiteY41" fmla="*/ 1384316 h 4797456"/>
                <a:gd name="connsiteX42" fmla="*/ 4691815 w 4876800"/>
                <a:gd name="connsiteY42" fmla="*/ 1873148 h 4797456"/>
                <a:gd name="connsiteX43" fmla="*/ 4033838 w 4876800"/>
                <a:gd name="connsiteY43" fmla="*/ 2450906 h 4797456"/>
                <a:gd name="connsiteX44" fmla="*/ 842963 w 4876800"/>
                <a:gd name="connsiteY44" fmla="*/ 2448459 h 4797456"/>
                <a:gd name="connsiteX45" fmla="*/ 183251 w 4876800"/>
                <a:gd name="connsiteY45" fmla="*/ 1871415 h 4797456"/>
                <a:gd name="connsiteX46" fmla="*/ 842963 w 4876800"/>
                <a:gd name="connsiteY46" fmla="*/ 1352150 h 4797456"/>
                <a:gd name="connsiteX47" fmla="*/ 357188 w 4876800"/>
                <a:gd name="connsiteY47" fmla="*/ 4654582 h 4797456"/>
                <a:gd name="connsiteX48" fmla="*/ 278140 w 4876800"/>
                <a:gd name="connsiteY48" fmla="*/ 4639485 h 4797456"/>
                <a:gd name="connsiteX49" fmla="*/ 1106300 w 4876800"/>
                <a:gd name="connsiteY49" fmla="*/ 3915509 h 4797456"/>
                <a:gd name="connsiteX50" fmla="*/ 1113063 w 4876800"/>
                <a:gd name="connsiteY50" fmla="*/ 3814705 h 4797456"/>
                <a:gd name="connsiteX51" fmla="*/ 1012260 w 4876800"/>
                <a:gd name="connsiteY51" fmla="*/ 3807943 h 4797456"/>
                <a:gd name="connsiteX52" fmla="*/ 169774 w 4876800"/>
                <a:gd name="connsiteY52" fmla="*/ 4544444 h 4797456"/>
                <a:gd name="connsiteX53" fmla="*/ 142875 w 4876800"/>
                <a:gd name="connsiteY53" fmla="*/ 4440269 h 4797456"/>
                <a:gd name="connsiteX54" fmla="*/ 142875 w 4876800"/>
                <a:gd name="connsiteY54" fmla="*/ 2025910 h 4797456"/>
                <a:gd name="connsiteX55" fmla="*/ 867366 w 4876800"/>
                <a:gd name="connsiteY55" fmla="*/ 2659618 h 4797456"/>
                <a:gd name="connsiteX56" fmla="*/ 867375 w 4876800"/>
                <a:gd name="connsiteY56" fmla="*/ 2659628 h 4797456"/>
                <a:gd name="connsiteX57" fmla="*/ 1596438 w 4876800"/>
                <a:gd name="connsiteY57" fmla="*/ 3297250 h 4797456"/>
                <a:gd name="connsiteX58" fmla="*/ 1323632 w 4876800"/>
                <a:gd name="connsiteY58" fmla="*/ 3535709 h 4797456"/>
                <a:gd name="connsiteX59" fmla="*/ 1299210 w 4876800"/>
                <a:gd name="connsiteY59" fmla="*/ 3589592 h 4797456"/>
                <a:gd name="connsiteX60" fmla="*/ 1370648 w 4876800"/>
                <a:gd name="connsiteY60" fmla="*/ 3660981 h 4797456"/>
                <a:gd name="connsiteX61" fmla="*/ 1418892 w 4876800"/>
                <a:gd name="connsiteY61" fmla="*/ 3642198 h 4797456"/>
                <a:gd name="connsiteX62" fmla="*/ 1731731 w 4876800"/>
                <a:gd name="connsiteY62" fmla="*/ 3368754 h 4797456"/>
                <a:gd name="connsiteX63" fmla="*/ 3151527 w 4876800"/>
                <a:gd name="connsiteY63" fmla="*/ 3368897 h 4797456"/>
                <a:gd name="connsiteX64" fmla="*/ 4598880 w 4876800"/>
                <a:gd name="connsiteY64" fmla="*/ 4639399 h 4797456"/>
                <a:gd name="connsiteX65" fmla="*/ 4519613 w 4876800"/>
                <a:gd name="connsiteY65" fmla="*/ 4654573 h 4797456"/>
                <a:gd name="connsiteX66" fmla="*/ 357188 w 4876800"/>
                <a:gd name="connsiteY66" fmla="*/ 4654573 h 47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76800" h="4797456">
                  <a:moveTo>
                    <a:pt x="4805363" y="3047810"/>
                  </a:moveTo>
                  <a:cubicBezTo>
                    <a:pt x="4844825" y="3047810"/>
                    <a:pt x="4876800" y="3015825"/>
                    <a:pt x="4876800" y="2976372"/>
                  </a:cubicBezTo>
                  <a:lnTo>
                    <a:pt x="4876800" y="1868519"/>
                  </a:lnTo>
                  <a:cubicBezTo>
                    <a:pt x="4876800" y="1845917"/>
                    <a:pt x="4866104" y="1824657"/>
                    <a:pt x="4847968" y="1811169"/>
                  </a:cubicBezTo>
                  <a:lnTo>
                    <a:pt x="4033838" y="1206332"/>
                  </a:lnTo>
                  <a:lnTo>
                    <a:pt x="4033838" y="325469"/>
                  </a:lnTo>
                  <a:cubicBezTo>
                    <a:pt x="4033838" y="146009"/>
                    <a:pt x="3887838" y="0"/>
                    <a:pt x="3708368" y="0"/>
                  </a:cubicBezTo>
                  <a:lnTo>
                    <a:pt x="2542413" y="0"/>
                  </a:lnTo>
                  <a:cubicBezTo>
                    <a:pt x="2502951" y="0"/>
                    <a:pt x="2470976" y="31985"/>
                    <a:pt x="2470976" y="71438"/>
                  </a:cubicBezTo>
                  <a:cubicBezTo>
                    <a:pt x="2470976" y="110890"/>
                    <a:pt x="2502951" y="142875"/>
                    <a:pt x="2542413" y="142875"/>
                  </a:cubicBezTo>
                  <a:lnTo>
                    <a:pt x="3708368" y="142875"/>
                  </a:lnTo>
                  <a:cubicBezTo>
                    <a:pt x="3809048" y="142875"/>
                    <a:pt x="3890963" y="224790"/>
                    <a:pt x="3890963" y="325469"/>
                  </a:cubicBezTo>
                  <a:lnTo>
                    <a:pt x="3890963" y="2576360"/>
                  </a:lnTo>
                  <a:lnTo>
                    <a:pt x="3151070" y="3226041"/>
                  </a:lnTo>
                  <a:cubicBezTo>
                    <a:pt x="2856405" y="3227965"/>
                    <a:pt x="1903667" y="3226232"/>
                    <a:pt x="1731874" y="3225889"/>
                  </a:cubicBezTo>
                  <a:lnTo>
                    <a:pt x="985847" y="2573427"/>
                  </a:lnTo>
                  <a:lnTo>
                    <a:pt x="985847" y="325469"/>
                  </a:lnTo>
                  <a:cubicBezTo>
                    <a:pt x="985847" y="224790"/>
                    <a:pt x="1067762" y="142875"/>
                    <a:pt x="1168441" y="142875"/>
                  </a:cubicBezTo>
                  <a:lnTo>
                    <a:pt x="2231041" y="142875"/>
                  </a:lnTo>
                  <a:cubicBezTo>
                    <a:pt x="2270503" y="142875"/>
                    <a:pt x="2302478" y="110890"/>
                    <a:pt x="2302478" y="71438"/>
                  </a:cubicBezTo>
                  <a:cubicBezTo>
                    <a:pt x="2302478" y="31985"/>
                    <a:pt x="2270503" y="0"/>
                    <a:pt x="2231041" y="0"/>
                  </a:cubicBezTo>
                  <a:lnTo>
                    <a:pt x="1168432" y="0"/>
                  </a:lnTo>
                  <a:cubicBezTo>
                    <a:pt x="988962" y="0"/>
                    <a:pt x="842963" y="146009"/>
                    <a:pt x="842963" y="325469"/>
                  </a:cubicBezTo>
                  <a:lnTo>
                    <a:pt x="842963" y="1170318"/>
                  </a:lnTo>
                  <a:lnTo>
                    <a:pt x="27251" y="1812379"/>
                  </a:lnTo>
                  <a:cubicBezTo>
                    <a:pt x="10049" y="1825933"/>
                    <a:pt x="0" y="1846621"/>
                    <a:pt x="0" y="1868519"/>
                  </a:cubicBezTo>
                  <a:lnTo>
                    <a:pt x="0" y="4440269"/>
                  </a:lnTo>
                  <a:cubicBezTo>
                    <a:pt x="0" y="4537796"/>
                    <a:pt x="40586" y="4632208"/>
                    <a:pt x="111300" y="4699235"/>
                  </a:cubicBezTo>
                  <a:cubicBezTo>
                    <a:pt x="178003" y="4762567"/>
                    <a:pt x="265328" y="4797457"/>
                    <a:pt x="357188" y="4797457"/>
                  </a:cubicBezTo>
                  <a:lnTo>
                    <a:pt x="4519613" y="4797457"/>
                  </a:lnTo>
                  <a:cubicBezTo>
                    <a:pt x="4611481" y="4797457"/>
                    <a:pt x="4698806" y="4762576"/>
                    <a:pt x="4765463" y="4699283"/>
                  </a:cubicBezTo>
                  <a:cubicBezTo>
                    <a:pt x="4836224" y="4632208"/>
                    <a:pt x="4876800" y="4537796"/>
                    <a:pt x="4876800" y="4440269"/>
                  </a:cubicBezTo>
                  <a:lnTo>
                    <a:pt x="4876800" y="3287744"/>
                  </a:lnTo>
                  <a:cubicBezTo>
                    <a:pt x="4876800" y="3248292"/>
                    <a:pt x="4844825" y="3216307"/>
                    <a:pt x="4805363" y="3216307"/>
                  </a:cubicBezTo>
                  <a:cubicBezTo>
                    <a:pt x="4765901" y="3216307"/>
                    <a:pt x="4733925" y="3248292"/>
                    <a:pt x="4733925" y="3287744"/>
                  </a:cubicBezTo>
                  <a:lnTo>
                    <a:pt x="4733925" y="4440269"/>
                  </a:lnTo>
                  <a:cubicBezTo>
                    <a:pt x="4733925" y="4477417"/>
                    <a:pt x="4724629" y="4512926"/>
                    <a:pt x="4707112" y="4544311"/>
                  </a:cubicBezTo>
                  <a:lnTo>
                    <a:pt x="3286487" y="3297260"/>
                  </a:lnTo>
                  <a:lnTo>
                    <a:pt x="4733925" y="2026310"/>
                  </a:lnTo>
                  <a:lnTo>
                    <a:pt x="4733925" y="2976372"/>
                  </a:lnTo>
                  <a:cubicBezTo>
                    <a:pt x="4733925" y="3015825"/>
                    <a:pt x="4765901" y="3047810"/>
                    <a:pt x="4805363" y="3047810"/>
                  </a:cubicBezTo>
                  <a:close/>
                  <a:moveTo>
                    <a:pt x="4033838" y="1384316"/>
                  </a:moveTo>
                  <a:lnTo>
                    <a:pt x="4691815" y="1873148"/>
                  </a:lnTo>
                  <a:lnTo>
                    <a:pt x="4033838" y="2450906"/>
                  </a:lnTo>
                  <a:close/>
                  <a:moveTo>
                    <a:pt x="842963" y="2448459"/>
                  </a:moveTo>
                  <a:lnTo>
                    <a:pt x="183251" y="1871415"/>
                  </a:lnTo>
                  <a:lnTo>
                    <a:pt x="842963" y="1352150"/>
                  </a:lnTo>
                  <a:close/>
                  <a:moveTo>
                    <a:pt x="357188" y="4654582"/>
                  </a:moveTo>
                  <a:cubicBezTo>
                    <a:pt x="329765" y="4654582"/>
                    <a:pt x="303028" y="4649381"/>
                    <a:pt x="278140" y="4639485"/>
                  </a:cubicBezTo>
                  <a:lnTo>
                    <a:pt x="1106300" y="3915509"/>
                  </a:lnTo>
                  <a:cubicBezTo>
                    <a:pt x="1135999" y="3889543"/>
                    <a:pt x="1139038" y="3844414"/>
                    <a:pt x="1113063" y="3814705"/>
                  </a:cubicBezTo>
                  <a:cubicBezTo>
                    <a:pt x="1087098" y="3784997"/>
                    <a:pt x="1041968" y="3781977"/>
                    <a:pt x="1012260" y="3807943"/>
                  </a:cubicBezTo>
                  <a:lnTo>
                    <a:pt x="169774" y="4544444"/>
                  </a:lnTo>
                  <a:cubicBezTo>
                    <a:pt x="152200" y="4513031"/>
                    <a:pt x="142875" y="4477474"/>
                    <a:pt x="142875" y="4440269"/>
                  </a:cubicBezTo>
                  <a:lnTo>
                    <a:pt x="142875" y="2025910"/>
                  </a:lnTo>
                  <a:lnTo>
                    <a:pt x="867366" y="2659618"/>
                  </a:lnTo>
                  <a:cubicBezTo>
                    <a:pt x="867366" y="2659618"/>
                    <a:pt x="867375" y="2659628"/>
                    <a:pt x="867375" y="2659628"/>
                  </a:cubicBezTo>
                  <a:lnTo>
                    <a:pt x="1596438" y="3297250"/>
                  </a:lnTo>
                  <a:lnTo>
                    <a:pt x="1323632" y="3535709"/>
                  </a:lnTo>
                  <a:cubicBezTo>
                    <a:pt x="1308106" y="3549272"/>
                    <a:pt x="1299210" y="3568979"/>
                    <a:pt x="1299210" y="3589592"/>
                  </a:cubicBezTo>
                  <a:cubicBezTo>
                    <a:pt x="1299210" y="3629044"/>
                    <a:pt x="1331186" y="3660981"/>
                    <a:pt x="1370648" y="3660981"/>
                  </a:cubicBezTo>
                  <a:cubicBezTo>
                    <a:pt x="1389250" y="3660981"/>
                    <a:pt x="1406185" y="3653857"/>
                    <a:pt x="1418892" y="3642198"/>
                  </a:cubicBezTo>
                  <a:lnTo>
                    <a:pt x="1731731" y="3368754"/>
                  </a:lnTo>
                  <a:cubicBezTo>
                    <a:pt x="1904381" y="3369088"/>
                    <a:pt x="2855452" y="3370831"/>
                    <a:pt x="3151527" y="3368897"/>
                  </a:cubicBezTo>
                  <a:lnTo>
                    <a:pt x="4598880" y="4639399"/>
                  </a:lnTo>
                  <a:cubicBezTo>
                    <a:pt x="4573934" y="4649353"/>
                    <a:pt x="4547111" y="4654573"/>
                    <a:pt x="4519613" y="4654573"/>
                  </a:cubicBezTo>
                  <a:lnTo>
                    <a:pt x="357188" y="4654573"/>
                  </a:lnTo>
                  <a:close/>
                </a:path>
              </a:pathLst>
            </a:custGeom>
            <a:grpFill/>
            <a:ln w="3175" cap="flat">
              <a:solidFill>
                <a:schemeClr val="bg1"/>
              </a:solidFill>
              <a:prstDash val="solid"/>
              <a:miter/>
            </a:ln>
          </p:spPr>
          <p:txBody>
            <a:bodyPr rtlCol="0" anchor="ctr"/>
            <a:lstStyle/>
            <a:p>
              <a:endParaRPr lang="en-US"/>
            </a:p>
          </p:txBody>
        </p:sp>
        <p:sp>
          <p:nvSpPr>
            <p:cNvPr id="175" name="Graphic 43">
              <a:extLst>
                <a:ext uri="{FF2B5EF4-FFF2-40B4-BE49-F238E27FC236}">
                  <a16:creationId xmlns:a16="http://schemas.microsoft.com/office/drawing/2014/main" id="{ABE8E3CD-6C3D-154E-99BD-E8B45FC8AB1A}"/>
                </a:ext>
              </a:extLst>
            </p:cNvPr>
            <p:cNvSpPr/>
            <p:nvPr/>
          </p:nvSpPr>
          <p:spPr>
            <a:xfrm>
              <a:off x="3290275" y="1149867"/>
              <a:ext cx="2003774" cy="2123065"/>
            </a:xfrm>
            <a:custGeom>
              <a:avLst/>
              <a:gdLst>
                <a:gd name="connsiteX0" fmla="*/ 591531 w 2003774"/>
                <a:gd name="connsiteY0" fmla="*/ 2123065 h 2123065"/>
                <a:gd name="connsiteX1" fmla="*/ 834742 w 2003774"/>
                <a:gd name="connsiteY1" fmla="*/ 1879854 h 2123065"/>
                <a:gd name="connsiteX2" fmla="*/ 834742 w 2003774"/>
                <a:gd name="connsiteY2" fmla="*/ 1359618 h 2123065"/>
                <a:gd name="connsiteX3" fmla="*/ 913447 w 2003774"/>
                <a:gd name="connsiteY3" fmla="*/ 1359618 h 2123065"/>
                <a:gd name="connsiteX4" fmla="*/ 1579798 w 2003774"/>
                <a:gd name="connsiteY4" fmla="*/ 1692793 h 2123065"/>
                <a:gd name="connsiteX5" fmla="*/ 1789195 w 2003774"/>
                <a:gd name="connsiteY5" fmla="*/ 1860633 h 2123065"/>
                <a:gd name="connsiteX6" fmla="*/ 2003774 w 2003774"/>
                <a:gd name="connsiteY6" fmla="*/ 1646053 h 2123065"/>
                <a:gd name="connsiteX7" fmla="*/ 2003774 w 2003774"/>
                <a:gd name="connsiteY7" fmla="*/ 214589 h 2123065"/>
                <a:gd name="connsiteX8" fmla="*/ 1789195 w 2003774"/>
                <a:gd name="connsiteY8" fmla="*/ 0 h 2123065"/>
                <a:gd name="connsiteX9" fmla="*/ 1579798 w 2003774"/>
                <a:gd name="connsiteY9" fmla="*/ 167840 h 2123065"/>
                <a:gd name="connsiteX10" fmla="*/ 913447 w 2003774"/>
                <a:gd name="connsiteY10" fmla="*/ 501015 h 2123065"/>
                <a:gd name="connsiteX11" fmla="*/ 429301 w 2003774"/>
                <a:gd name="connsiteY11" fmla="*/ 501015 h 2123065"/>
                <a:gd name="connsiteX12" fmla="*/ 0 w 2003774"/>
                <a:gd name="connsiteY12" fmla="*/ 930316 h 2123065"/>
                <a:gd name="connsiteX13" fmla="*/ 348320 w 2003774"/>
                <a:gd name="connsiteY13" fmla="*/ 1351855 h 2123065"/>
                <a:gd name="connsiteX14" fmla="*/ 348320 w 2003774"/>
                <a:gd name="connsiteY14" fmla="*/ 1879854 h 2123065"/>
                <a:gd name="connsiteX15" fmla="*/ 591531 w 2003774"/>
                <a:gd name="connsiteY15" fmla="*/ 2123065 h 2123065"/>
                <a:gd name="connsiteX16" fmla="*/ 691867 w 2003774"/>
                <a:gd name="connsiteY16" fmla="*/ 1879854 h 2123065"/>
                <a:gd name="connsiteX17" fmla="*/ 591531 w 2003774"/>
                <a:gd name="connsiteY17" fmla="*/ 1980190 h 2123065"/>
                <a:gd name="connsiteX18" fmla="*/ 491195 w 2003774"/>
                <a:gd name="connsiteY18" fmla="*/ 1879854 h 2123065"/>
                <a:gd name="connsiteX19" fmla="*/ 491195 w 2003774"/>
                <a:gd name="connsiteY19" fmla="*/ 1359618 h 2123065"/>
                <a:gd name="connsiteX20" fmla="*/ 691867 w 2003774"/>
                <a:gd name="connsiteY20" fmla="*/ 1359618 h 2123065"/>
                <a:gd name="connsiteX21" fmla="*/ 1789186 w 2003774"/>
                <a:gd name="connsiteY21" fmla="*/ 142875 h 2123065"/>
                <a:gd name="connsiteX22" fmla="*/ 1860890 w 2003774"/>
                <a:gd name="connsiteY22" fmla="*/ 214589 h 2123065"/>
                <a:gd name="connsiteX23" fmla="*/ 1860890 w 2003774"/>
                <a:gd name="connsiteY23" fmla="*/ 1646053 h 2123065"/>
                <a:gd name="connsiteX24" fmla="*/ 1789186 w 2003774"/>
                <a:gd name="connsiteY24" fmla="*/ 1717758 h 2123065"/>
                <a:gd name="connsiteX25" fmla="*/ 1717481 w 2003774"/>
                <a:gd name="connsiteY25" fmla="*/ 1646053 h 2123065"/>
                <a:gd name="connsiteX26" fmla="*/ 1717481 w 2003774"/>
                <a:gd name="connsiteY26" fmla="*/ 214589 h 2123065"/>
                <a:gd name="connsiteX27" fmla="*/ 1789186 w 2003774"/>
                <a:gd name="connsiteY27" fmla="*/ 142875 h 2123065"/>
                <a:gd name="connsiteX28" fmla="*/ 1574606 w 2003774"/>
                <a:gd name="connsiteY28" fmla="*/ 1530458 h 2123065"/>
                <a:gd name="connsiteX29" fmla="*/ 1001744 w 2003774"/>
                <a:gd name="connsiteY29" fmla="*/ 1244032 h 2123065"/>
                <a:gd name="connsiteX30" fmla="*/ 1001744 w 2003774"/>
                <a:gd name="connsiteY30" fmla="*/ 616601 h 2123065"/>
                <a:gd name="connsiteX31" fmla="*/ 1574606 w 2003774"/>
                <a:gd name="connsiteY31" fmla="*/ 330175 h 2123065"/>
                <a:gd name="connsiteX32" fmla="*/ 142875 w 2003774"/>
                <a:gd name="connsiteY32" fmla="*/ 930316 h 2123065"/>
                <a:gd name="connsiteX33" fmla="*/ 429301 w 2003774"/>
                <a:gd name="connsiteY33" fmla="*/ 643890 h 2123065"/>
                <a:gd name="connsiteX34" fmla="*/ 858879 w 2003774"/>
                <a:gd name="connsiteY34" fmla="*/ 643890 h 2123065"/>
                <a:gd name="connsiteX35" fmla="*/ 858879 w 2003774"/>
                <a:gd name="connsiteY35" fmla="*/ 1216752 h 2123065"/>
                <a:gd name="connsiteX36" fmla="*/ 763314 w 2003774"/>
                <a:gd name="connsiteY36" fmla="*/ 1216752 h 2123065"/>
                <a:gd name="connsiteX37" fmla="*/ 429311 w 2003774"/>
                <a:gd name="connsiteY37" fmla="*/ 1216752 h 2123065"/>
                <a:gd name="connsiteX38" fmla="*/ 142875 w 2003774"/>
                <a:gd name="connsiteY38" fmla="*/ 930316 h 212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3774" h="2123065">
                  <a:moveTo>
                    <a:pt x="591531" y="2123065"/>
                  </a:moveTo>
                  <a:cubicBezTo>
                    <a:pt x="725634" y="2123065"/>
                    <a:pt x="834742" y="2013957"/>
                    <a:pt x="834742" y="1879854"/>
                  </a:cubicBezTo>
                  <a:lnTo>
                    <a:pt x="834742" y="1359618"/>
                  </a:lnTo>
                  <a:lnTo>
                    <a:pt x="913447" y="1359618"/>
                  </a:lnTo>
                  <a:lnTo>
                    <a:pt x="1579798" y="1692793"/>
                  </a:lnTo>
                  <a:cubicBezTo>
                    <a:pt x="1601200" y="1788700"/>
                    <a:pt x="1686925" y="1860633"/>
                    <a:pt x="1789195" y="1860633"/>
                  </a:cubicBezTo>
                  <a:cubicBezTo>
                    <a:pt x="1907515" y="1860633"/>
                    <a:pt x="2003774" y="1764373"/>
                    <a:pt x="2003774" y="1646053"/>
                  </a:cubicBezTo>
                  <a:lnTo>
                    <a:pt x="2003774" y="214589"/>
                  </a:lnTo>
                  <a:cubicBezTo>
                    <a:pt x="2003774" y="96269"/>
                    <a:pt x="1907515" y="0"/>
                    <a:pt x="1789195" y="0"/>
                  </a:cubicBezTo>
                  <a:cubicBezTo>
                    <a:pt x="1686935" y="0"/>
                    <a:pt x="1601200" y="71933"/>
                    <a:pt x="1579798" y="167840"/>
                  </a:cubicBezTo>
                  <a:lnTo>
                    <a:pt x="913447" y="501015"/>
                  </a:lnTo>
                  <a:lnTo>
                    <a:pt x="429301" y="501015"/>
                  </a:lnTo>
                  <a:cubicBezTo>
                    <a:pt x="192576" y="501015"/>
                    <a:pt x="0" y="693601"/>
                    <a:pt x="0" y="930316"/>
                  </a:cubicBezTo>
                  <a:cubicBezTo>
                    <a:pt x="0" y="1139352"/>
                    <a:pt x="150200" y="1313869"/>
                    <a:pt x="348320" y="1351855"/>
                  </a:cubicBezTo>
                  <a:lnTo>
                    <a:pt x="348320" y="1879854"/>
                  </a:lnTo>
                  <a:cubicBezTo>
                    <a:pt x="348320" y="2013966"/>
                    <a:pt x="457429" y="2123065"/>
                    <a:pt x="591531" y="2123065"/>
                  </a:cubicBezTo>
                  <a:close/>
                  <a:moveTo>
                    <a:pt x="691867" y="1879854"/>
                  </a:moveTo>
                  <a:cubicBezTo>
                    <a:pt x="691867" y="1935185"/>
                    <a:pt x="646852" y="1980190"/>
                    <a:pt x="591531" y="1980190"/>
                  </a:cubicBezTo>
                  <a:cubicBezTo>
                    <a:pt x="536210" y="1980190"/>
                    <a:pt x="491195" y="1935175"/>
                    <a:pt x="491195" y="1879854"/>
                  </a:cubicBezTo>
                  <a:lnTo>
                    <a:pt x="491195" y="1359618"/>
                  </a:lnTo>
                  <a:lnTo>
                    <a:pt x="691867" y="1359618"/>
                  </a:lnTo>
                  <a:close/>
                  <a:moveTo>
                    <a:pt x="1789186" y="142875"/>
                  </a:moveTo>
                  <a:cubicBezTo>
                    <a:pt x="1828724" y="142875"/>
                    <a:pt x="1860890" y="175041"/>
                    <a:pt x="1860890" y="214589"/>
                  </a:cubicBezTo>
                  <a:lnTo>
                    <a:pt x="1860890" y="1646053"/>
                  </a:lnTo>
                  <a:cubicBezTo>
                    <a:pt x="1860890" y="1685592"/>
                    <a:pt x="1828724" y="1717758"/>
                    <a:pt x="1789186" y="1717758"/>
                  </a:cubicBezTo>
                  <a:cubicBezTo>
                    <a:pt x="1749647" y="1717758"/>
                    <a:pt x="1717481" y="1685592"/>
                    <a:pt x="1717481" y="1646053"/>
                  </a:cubicBezTo>
                  <a:lnTo>
                    <a:pt x="1717481" y="214589"/>
                  </a:lnTo>
                  <a:cubicBezTo>
                    <a:pt x="1717481" y="175041"/>
                    <a:pt x="1749647" y="142875"/>
                    <a:pt x="1789186" y="142875"/>
                  </a:cubicBezTo>
                  <a:close/>
                  <a:moveTo>
                    <a:pt x="1574606" y="1530458"/>
                  </a:moveTo>
                  <a:lnTo>
                    <a:pt x="1001744" y="1244032"/>
                  </a:lnTo>
                  <a:lnTo>
                    <a:pt x="1001744" y="616601"/>
                  </a:lnTo>
                  <a:lnTo>
                    <a:pt x="1574606" y="330175"/>
                  </a:lnTo>
                  <a:close/>
                  <a:moveTo>
                    <a:pt x="142875" y="930316"/>
                  </a:moveTo>
                  <a:cubicBezTo>
                    <a:pt x="142875" y="772373"/>
                    <a:pt x="271367" y="643890"/>
                    <a:pt x="429301" y="643890"/>
                  </a:cubicBezTo>
                  <a:lnTo>
                    <a:pt x="858879" y="643890"/>
                  </a:lnTo>
                  <a:lnTo>
                    <a:pt x="858879" y="1216752"/>
                  </a:lnTo>
                  <a:lnTo>
                    <a:pt x="763314" y="1216752"/>
                  </a:lnTo>
                  <a:lnTo>
                    <a:pt x="429311" y="1216752"/>
                  </a:lnTo>
                  <a:cubicBezTo>
                    <a:pt x="271367" y="1216743"/>
                    <a:pt x="142875" y="1088260"/>
                    <a:pt x="142875" y="930316"/>
                  </a:cubicBezTo>
                  <a:close/>
                </a:path>
              </a:pathLst>
            </a:custGeom>
            <a:grpFill/>
            <a:ln w="3175" cap="flat">
              <a:solidFill>
                <a:schemeClr val="bg1"/>
              </a:solidFill>
              <a:prstDash val="solid"/>
              <a:miter/>
            </a:ln>
          </p:spPr>
          <p:txBody>
            <a:bodyPr rtlCol="0" anchor="ctr"/>
            <a:lstStyle/>
            <a:p>
              <a:endParaRPr lang="en-US"/>
            </a:p>
          </p:txBody>
        </p:sp>
        <p:sp>
          <p:nvSpPr>
            <p:cNvPr id="176" name="Graphic 43">
              <a:extLst>
                <a:ext uri="{FF2B5EF4-FFF2-40B4-BE49-F238E27FC236}">
                  <a16:creationId xmlns:a16="http://schemas.microsoft.com/office/drawing/2014/main" id="{92D34449-BA00-F449-8E19-DC029F1708B4}"/>
                </a:ext>
              </a:extLst>
            </p:cNvPr>
            <p:cNvSpPr/>
            <p:nvPr/>
          </p:nvSpPr>
          <p:spPr>
            <a:xfrm>
              <a:off x="5393731" y="1331978"/>
              <a:ext cx="410085" cy="410077"/>
            </a:xfrm>
            <a:custGeom>
              <a:avLst/>
              <a:gdLst>
                <a:gd name="connsiteX0" fmla="*/ 389160 w 410085"/>
                <a:gd name="connsiteY0" fmla="*/ 20924 h 410077"/>
                <a:gd name="connsiteX1" fmla="*/ 288129 w 410085"/>
                <a:gd name="connsiteY1" fmla="*/ 20924 h 410077"/>
                <a:gd name="connsiteX2" fmla="*/ 20924 w 410085"/>
                <a:gd name="connsiteY2" fmla="*/ 288129 h 410077"/>
                <a:gd name="connsiteX3" fmla="*/ 20924 w 410085"/>
                <a:gd name="connsiteY3" fmla="*/ 389151 h 410077"/>
                <a:gd name="connsiteX4" fmla="*/ 71445 w 410085"/>
                <a:gd name="connsiteY4" fmla="*/ 410077 h 410077"/>
                <a:gd name="connsiteX5" fmla="*/ 121965 w 410085"/>
                <a:gd name="connsiteY5" fmla="*/ 389151 h 410077"/>
                <a:gd name="connsiteX6" fmla="*/ 389170 w 410085"/>
                <a:gd name="connsiteY6" fmla="*/ 121946 h 410077"/>
                <a:gd name="connsiteX7" fmla="*/ 389160 w 410085"/>
                <a:gd name="connsiteY7" fmla="*/ 20924 h 4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85" h="410077">
                  <a:moveTo>
                    <a:pt x="389160" y="20924"/>
                  </a:moveTo>
                  <a:cubicBezTo>
                    <a:pt x="361252" y="-6975"/>
                    <a:pt x="316028" y="-6975"/>
                    <a:pt x="288129" y="20924"/>
                  </a:cubicBezTo>
                  <a:lnTo>
                    <a:pt x="20924" y="288129"/>
                  </a:lnTo>
                  <a:cubicBezTo>
                    <a:pt x="-6975" y="316028"/>
                    <a:pt x="-6975" y="361262"/>
                    <a:pt x="20924" y="389151"/>
                  </a:cubicBezTo>
                  <a:cubicBezTo>
                    <a:pt x="34878" y="403096"/>
                    <a:pt x="53166" y="410077"/>
                    <a:pt x="71445" y="410077"/>
                  </a:cubicBezTo>
                  <a:cubicBezTo>
                    <a:pt x="89723" y="410077"/>
                    <a:pt x="108011" y="403105"/>
                    <a:pt x="121965" y="389151"/>
                  </a:cubicBezTo>
                  <a:lnTo>
                    <a:pt x="389170" y="121946"/>
                  </a:lnTo>
                  <a:cubicBezTo>
                    <a:pt x="417059" y="94057"/>
                    <a:pt x="417059" y="48823"/>
                    <a:pt x="389160" y="20924"/>
                  </a:cubicBezTo>
                  <a:close/>
                </a:path>
              </a:pathLst>
            </a:custGeom>
            <a:grpFill/>
            <a:ln w="3175" cap="flat">
              <a:solidFill>
                <a:schemeClr val="bg1"/>
              </a:solidFill>
              <a:prstDash val="solid"/>
              <a:miter/>
            </a:ln>
          </p:spPr>
          <p:txBody>
            <a:bodyPr rtlCol="0" anchor="ctr"/>
            <a:lstStyle/>
            <a:p>
              <a:endParaRPr lang="en-US"/>
            </a:p>
          </p:txBody>
        </p:sp>
        <p:sp>
          <p:nvSpPr>
            <p:cNvPr id="177" name="Graphic 43">
              <a:extLst>
                <a:ext uri="{FF2B5EF4-FFF2-40B4-BE49-F238E27FC236}">
                  <a16:creationId xmlns:a16="http://schemas.microsoft.com/office/drawing/2014/main" id="{63FDF9D0-A7D7-4D47-BFA1-03D0B9FCE255}"/>
                </a:ext>
              </a:extLst>
            </p:cNvPr>
            <p:cNvSpPr/>
            <p:nvPr/>
          </p:nvSpPr>
          <p:spPr>
            <a:xfrm>
              <a:off x="5393732" y="2424467"/>
              <a:ext cx="410092" cy="410077"/>
            </a:xfrm>
            <a:custGeom>
              <a:avLst/>
              <a:gdLst>
                <a:gd name="connsiteX0" fmla="*/ 20923 w 410092"/>
                <a:gd name="connsiteY0" fmla="*/ 121946 h 410077"/>
                <a:gd name="connsiteX1" fmla="*/ 288128 w 410092"/>
                <a:gd name="connsiteY1" fmla="*/ 389151 h 410077"/>
                <a:gd name="connsiteX2" fmla="*/ 338648 w 410092"/>
                <a:gd name="connsiteY2" fmla="*/ 410077 h 410077"/>
                <a:gd name="connsiteX3" fmla="*/ 389169 w 410092"/>
                <a:gd name="connsiteY3" fmla="*/ 389151 h 410077"/>
                <a:gd name="connsiteX4" fmla="*/ 389169 w 410092"/>
                <a:gd name="connsiteY4" fmla="*/ 288129 h 410077"/>
                <a:gd name="connsiteX5" fmla="*/ 121964 w 410092"/>
                <a:gd name="connsiteY5" fmla="*/ 20924 h 410077"/>
                <a:gd name="connsiteX6" fmla="*/ 20932 w 410092"/>
                <a:gd name="connsiteY6" fmla="*/ 20924 h 410077"/>
                <a:gd name="connsiteX7" fmla="*/ 20923 w 410092"/>
                <a:gd name="connsiteY7" fmla="*/ 121946 h 4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92" h="410077">
                  <a:moveTo>
                    <a:pt x="20923" y="121946"/>
                  </a:moveTo>
                  <a:lnTo>
                    <a:pt x="288128" y="389151"/>
                  </a:lnTo>
                  <a:cubicBezTo>
                    <a:pt x="302082" y="403105"/>
                    <a:pt x="320360" y="410077"/>
                    <a:pt x="338648" y="410077"/>
                  </a:cubicBezTo>
                  <a:cubicBezTo>
                    <a:pt x="356927" y="410077"/>
                    <a:pt x="375215" y="403105"/>
                    <a:pt x="389169" y="389151"/>
                  </a:cubicBezTo>
                  <a:cubicBezTo>
                    <a:pt x="417068" y="361252"/>
                    <a:pt x="417068" y="316018"/>
                    <a:pt x="389169" y="288129"/>
                  </a:cubicBezTo>
                  <a:lnTo>
                    <a:pt x="121964" y="20924"/>
                  </a:lnTo>
                  <a:cubicBezTo>
                    <a:pt x="94065" y="-6975"/>
                    <a:pt x="48841" y="-6975"/>
                    <a:pt x="20932" y="20924"/>
                  </a:cubicBezTo>
                  <a:cubicBezTo>
                    <a:pt x="-6976" y="48823"/>
                    <a:pt x="-6976" y="94057"/>
                    <a:pt x="20923" y="121946"/>
                  </a:cubicBezTo>
                  <a:close/>
                </a:path>
              </a:pathLst>
            </a:custGeom>
            <a:grpFill/>
            <a:ln w="3175" cap="flat">
              <a:solidFill>
                <a:schemeClr val="bg1"/>
              </a:solidFill>
              <a:prstDash val="solid"/>
              <a:miter/>
            </a:ln>
          </p:spPr>
          <p:txBody>
            <a:bodyPr rtlCol="0" anchor="ctr"/>
            <a:lstStyle/>
            <a:p>
              <a:endParaRPr lang="en-US"/>
            </a:p>
          </p:txBody>
        </p:sp>
        <p:sp>
          <p:nvSpPr>
            <p:cNvPr id="178" name="Graphic 43">
              <a:extLst>
                <a:ext uri="{FF2B5EF4-FFF2-40B4-BE49-F238E27FC236}">
                  <a16:creationId xmlns:a16="http://schemas.microsoft.com/office/drawing/2014/main" id="{3B01012F-07BF-3746-8F2D-199E10BB19FC}"/>
                </a:ext>
              </a:extLst>
            </p:cNvPr>
            <p:cNvSpPr/>
            <p:nvPr/>
          </p:nvSpPr>
          <p:spPr>
            <a:xfrm>
              <a:off x="5393728" y="2008746"/>
              <a:ext cx="410079" cy="142875"/>
            </a:xfrm>
            <a:custGeom>
              <a:avLst/>
              <a:gdLst>
                <a:gd name="connsiteX0" fmla="*/ 338642 w 410079"/>
                <a:gd name="connsiteY0" fmla="*/ 0 h 142875"/>
                <a:gd name="connsiteX1" fmla="*/ 71438 w 410079"/>
                <a:gd name="connsiteY1" fmla="*/ 0 h 142875"/>
                <a:gd name="connsiteX2" fmla="*/ 0 w 410079"/>
                <a:gd name="connsiteY2" fmla="*/ 71438 h 142875"/>
                <a:gd name="connsiteX3" fmla="*/ 71438 w 410079"/>
                <a:gd name="connsiteY3" fmla="*/ 142875 h 142875"/>
                <a:gd name="connsiteX4" fmla="*/ 338642 w 410079"/>
                <a:gd name="connsiteY4" fmla="*/ 142875 h 142875"/>
                <a:gd name="connsiteX5" fmla="*/ 410080 w 410079"/>
                <a:gd name="connsiteY5" fmla="*/ 71438 h 142875"/>
                <a:gd name="connsiteX6" fmla="*/ 338642 w 41007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79" h="142875">
                  <a:moveTo>
                    <a:pt x="338642" y="0"/>
                  </a:moveTo>
                  <a:lnTo>
                    <a:pt x="71438" y="0"/>
                  </a:lnTo>
                  <a:cubicBezTo>
                    <a:pt x="31975" y="0"/>
                    <a:pt x="0" y="31985"/>
                    <a:pt x="0" y="71438"/>
                  </a:cubicBezTo>
                  <a:cubicBezTo>
                    <a:pt x="0" y="110890"/>
                    <a:pt x="31975" y="142875"/>
                    <a:pt x="71438" y="142875"/>
                  </a:cubicBezTo>
                  <a:lnTo>
                    <a:pt x="338642" y="142875"/>
                  </a:lnTo>
                  <a:cubicBezTo>
                    <a:pt x="378105" y="142875"/>
                    <a:pt x="410080" y="110890"/>
                    <a:pt x="410080" y="71438"/>
                  </a:cubicBezTo>
                  <a:cubicBezTo>
                    <a:pt x="410080" y="31985"/>
                    <a:pt x="378105" y="0"/>
                    <a:pt x="338642" y="0"/>
                  </a:cubicBezTo>
                  <a:close/>
                </a:path>
              </a:pathLst>
            </a:custGeom>
            <a:grpFill/>
            <a:ln w="3175" cap="flat">
              <a:solidFill>
                <a:schemeClr val="bg1"/>
              </a:solid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B4E1397B-7981-8AEE-E8F1-E06413D9E5A8}"/>
              </a:ext>
            </a:extLst>
          </p:cNvPr>
          <p:cNvSpPr txBox="1"/>
          <p:nvPr/>
        </p:nvSpPr>
        <p:spPr>
          <a:xfrm>
            <a:off x="679339" y="1517433"/>
            <a:ext cx="5898957"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Directions:</a:t>
            </a:r>
            <a:br>
              <a:rPr lang="en-US" sz="2000" b="1">
                <a:ea typeface="+mn-lt"/>
                <a:cs typeface="+mn-lt"/>
              </a:rPr>
            </a:br>
            <a:endParaRPr lang="en-US" sz="2000" b="1">
              <a:ea typeface="+mn-lt"/>
              <a:cs typeface="+mn-lt"/>
            </a:endParaRPr>
          </a:p>
          <a:p>
            <a:pPr marL="457200" indent="-457200">
              <a:buAutoNum type="arabicPeriod"/>
            </a:pPr>
            <a:r>
              <a:rPr lang="en-US" sz="2000" b="1">
                <a:ea typeface="+mn-lt"/>
                <a:cs typeface="+mn-lt"/>
              </a:rPr>
              <a:t>Log into Your LinkedIn Company Page:</a:t>
            </a:r>
            <a:r>
              <a:rPr lang="en-US" sz="2000">
                <a:ea typeface="+mn-lt"/>
                <a:cs typeface="+mn-lt"/>
              </a:rPr>
              <a:t> Navigate to your company page as an admin.</a:t>
            </a:r>
            <a:endParaRPr lang="en-US">
              <a:ea typeface="+mn-lt"/>
              <a:cs typeface="+mn-lt"/>
            </a:endParaRPr>
          </a:p>
          <a:p>
            <a:pPr marL="457200" indent="-457200">
              <a:buAutoNum type="arabicPeriod"/>
            </a:pPr>
            <a:r>
              <a:rPr lang="en-US" sz="2000" b="1">
                <a:ea typeface="+mn-lt"/>
                <a:cs typeface="+mn-lt"/>
              </a:rPr>
              <a:t>Click “Edit Page”</a:t>
            </a:r>
            <a:r>
              <a:rPr lang="en-US" sz="2000">
                <a:ea typeface="+mn-lt"/>
                <a:cs typeface="+mn-lt"/>
              </a:rPr>
              <a:t>: Find the pencil/edit icon near the top of the page.</a:t>
            </a:r>
            <a:endParaRPr lang="en-US">
              <a:ea typeface="+mn-lt"/>
              <a:cs typeface="+mn-lt"/>
            </a:endParaRPr>
          </a:p>
          <a:p>
            <a:pPr marL="457200" indent="-457200">
              <a:buAutoNum type="arabicPeriod"/>
            </a:pPr>
            <a:r>
              <a:rPr lang="en-US" sz="2000" b="1">
                <a:ea typeface="+mn-lt"/>
                <a:cs typeface="+mn-lt"/>
              </a:rPr>
              <a:t>Update the Tagline Section:</a:t>
            </a:r>
            <a:r>
              <a:rPr lang="en-US" sz="2000">
                <a:ea typeface="+mn-lt"/>
                <a:cs typeface="+mn-lt"/>
              </a:rPr>
              <a:t> This is where you’ll include trending or relevant keywords related to your industry. </a:t>
            </a:r>
            <a:endParaRPr lang="en-US" sz="2000">
              <a:ea typeface="Calibri" panose="020F0502020204030204"/>
              <a:cs typeface="Calibri" panose="020F0502020204030204"/>
            </a:endParaRPr>
          </a:p>
          <a:p>
            <a:pPr marL="457200" indent="-457200">
              <a:buAutoNum type="arabicPeriod"/>
            </a:pPr>
            <a:r>
              <a:rPr lang="en-US" sz="2000" b="1">
                <a:latin typeface="Calibri" panose="020F0502020204030204"/>
                <a:ea typeface="Calibri" panose="020F0502020204030204"/>
                <a:cs typeface="Calibri" panose="020F0502020204030204"/>
              </a:rPr>
              <a:t>Incorporate Call-to-Actions </a:t>
            </a:r>
            <a:r>
              <a:rPr lang="en-US" sz="2000">
                <a:latin typeface="Calibri" panose="020F0502020204030204"/>
                <a:ea typeface="Calibri" panose="020F0502020204030204"/>
                <a:cs typeface="Calibri" panose="020F0502020204030204"/>
              </a:rPr>
              <a:t>(Optional): Add a brief call-to-action that aligns with your business goals, like “Contact us for your next print project.”</a:t>
            </a:r>
          </a:p>
          <a:p>
            <a:endParaRPr lang="en-US" sz="2000">
              <a:latin typeface="Roboto"/>
              <a:ea typeface="Roboto"/>
              <a:cs typeface="Roboto"/>
            </a:endParaRPr>
          </a:p>
          <a:p>
            <a:pPr marL="914400" lvl="1" indent="-457200">
              <a:buFont typeface="Courier New"/>
              <a:buChar char="o"/>
            </a:pPr>
            <a:endParaRPr lang="en-US" sz="2000">
              <a:ea typeface="Calibri" panose="020F0502020204030204"/>
              <a:cs typeface="Calibri" panose="020F0502020204030204"/>
            </a:endParaRPr>
          </a:p>
          <a:p>
            <a:pPr marL="914400" lvl="1" indent="-457200">
              <a:buFont typeface="Courier New"/>
              <a:buChar char="o"/>
            </a:pPr>
            <a:endParaRPr lang="en-US">
              <a:ea typeface="Calibri" panose="020F0502020204030204"/>
              <a:cs typeface="Calibri" panose="020F0502020204030204"/>
            </a:endParaRPr>
          </a:p>
        </p:txBody>
      </p:sp>
      <p:pic>
        <p:nvPicPr>
          <p:cNvPr id="2" name="Picture 1" descr="A screenshot of a social media page&#10;&#10;Description automatically generated">
            <a:extLst>
              <a:ext uri="{FF2B5EF4-FFF2-40B4-BE49-F238E27FC236}">
                <a16:creationId xmlns:a16="http://schemas.microsoft.com/office/drawing/2014/main" id="{13E83918-1F3C-2BA9-8763-FD4EC49709ED}"/>
              </a:ext>
            </a:extLst>
          </p:cNvPr>
          <p:cNvPicPr>
            <a:picLocks noChangeAspect="1"/>
          </p:cNvPicPr>
          <p:nvPr/>
        </p:nvPicPr>
        <p:blipFill>
          <a:blip r:embed="rId3"/>
          <a:stretch>
            <a:fillRect/>
          </a:stretch>
        </p:blipFill>
        <p:spPr>
          <a:xfrm>
            <a:off x="6892811" y="1712613"/>
            <a:ext cx="3999026" cy="4114800"/>
          </a:xfrm>
          <a:prstGeom prst="rect">
            <a:avLst/>
          </a:prstGeom>
        </p:spPr>
      </p:pic>
    </p:spTree>
    <p:extLst>
      <p:ext uri="{BB962C8B-B14F-4D97-AF65-F5344CB8AC3E}">
        <p14:creationId xmlns:p14="http://schemas.microsoft.com/office/powerpoint/2010/main" val="3040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613D64-C8B2-9E47-B00C-728F192E915F}"/>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a:solidFill>
                  <a:schemeClr val="tx1">
                    <a:lumMod val="65000"/>
                    <a:lumOff val="35000"/>
                  </a:schemeClr>
                </a:solidFill>
                <a:latin typeface="Roboto"/>
                <a:ea typeface="Roboto"/>
                <a:cs typeface="Roboto"/>
              </a:rPr>
              <a:t>Keywords</a:t>
            </a:r>
            <a:endParaRPr lang="en-US">
              <a:solidFill>
                <a:schemeClr val="tx1">
                  <a:lumMod val="65000"/>
                  <a:lumOff val="35000"/>
                </a:schemeClr>
              </a:solidFill>
            </a:endParaRPr>
          </a:p>
        </p:txBody>
      </p:sp>
      <p:sp>
        <p:nvSpPr>
          <p:cNvPr id="184" name="Rectangle 183">
            <a:extLst>
              <a:ext uri="{FF2B5EF4-FFF2-40B4-BE49-F238E27FC236}">
                <a16:creationId xmlns:a16="http://schemas.microsoft.com/office/drawing/2014/main" id="{85463DA1-BAC2-4943-BC81-3E9183068A1B}"/>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F28FA5-9938-4B24-807C-8C77D3AC5B98}"/>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grpSp>
        <p:nvGrpSpPr>
          <p:cNvPr id="159" name="Graphic 43">
            <a:extLst>
              <a:ext uri="{FF2B5EF4-FFF2-40B4-BE49-F238E27FC236}">
                <a16:creationId xmlns:a16="http://schemas.microsoft.com/office/drawing/2014/main" id="{8C8CF741-B18F-3A43-ABB1-983A7C39ABC5}"/>
              </a:ext>
            </a:extLst>
          </p:cNvPr>
          <p:cNvGrpSpPr/>
          <p:nvPr/>
        </p:nvGrpSpPr>
        <p:grpSpPr>
          <a:xfrm>
            <a:off x="11340844" y="4449005"/>
            <a:ext cx="596806" cy="587096"/>
            <a:chOff x="2108641" y="611571"/>
            <a:chExt cx="4876800" cy="4797456"/>
          </a:xfrm>
          <a:solidFill>
            <a:schemeClr val="bg1"/>
          </a:solidFill>
        </p:grpSpPr>
        <p:sp>
          <p:nvSpPr>
            <p:cNvPr id="174" name="Graphic 43">
              <a:extLst>
                <a:ext uri="{FF2B5EF4-FFF2-40B4-BE49-F238E27FC236}">
                  <a16:creationId xmlns:a16="http://schemas.microsoft.com/office/drawing/2014/main" id="{2A0E71BF-D476-264A-84C6-203872DD827B}"/>
                </a:ext>
              </a:extLst>
            </p:cNvPr>
            <p:cNvSpPr/>
            <p:nvPr/>
          </p:nvSpPr>
          <p:spPr>
            <a:xfrm>
              <a:off x="2108641" y="611571"/>
              <a:ext cx="4876800" cy="4797456"/>
            </a:xfrm>
            <a:custGeom>
              <a:avLst/>
              <a:gdLst>
                <a:gd name="connsiteX0" fmla="*/ 4805363 w 4876800"/>
                <a:gd name="connsiteY0" fmla="*/ 3047810 h 4797456"/>
                <a:gd name="connsiteX1" fmla="*/ 4876800 w 4876800"/>
                <a:gd name="connsiteY1" fmla="*/ 2976372 h 4797456"/>
                <a:gd name="connsiteX2" fmla="*/ 4876800 w 4876800"/>
                <a:gd name="connsiteY2" fmla="*/ 1868519 h 4797456"/>
                <a:gd name="connsiteX3" fmla="*/ 4847968 w 4876800"/>
                <a:gd name="connsiteY3" fmla="*/ 1811169 h 4797456"/>
                <a:gd name="connsiteX4" fmla="*/ 4033838 w 4876800"/>
                <a:gd name="connsiteY4" fmla="*/ 1206332 h 4797456"/>
                <a:gd name="connsiteX5" fmla="*/ 4033838 w 4876800"/>
                <a:gd name="connsiteY5" fmla="*/ 325469 h 4797456"/>
                <a:gd name="connsiteX6" fmla="*/ 3708368 w 4876800"/>
                <a:gd name="connsiteY6" fmla="*/ 0 h 4797456"/>
                <a:gd name="connsiteX7" fmla="*/ 2542413 w 4876800"/>
                <a:gd name="connsiteY7" fmla="*/ 0 h 4797456"/>
                <a:gd name="connsiteX8" fmla="*/ 2470976 w 4876800"/>
                <a:gd name="connsiteY8" fmla="*/ 71438 h 4797456"/>
                <a:gd name="connsiteX9" fmla="*/ 2542413 w 4876800"/>
                <a:gd name="connsiteY9" fmla="*/ 142875 h 4797456"/>
                <a:gd name="connsiteX10" fmla="*/ 3708368 w 4876800"/>
                <a:gd name="connsiteY10" fmla="*/ 142875 h 4797456"/>
                <a:gd name="connsiteX11" fmla="*/ 3890963 w 4876800"/>
                <a:gd name="connsiteY11" fmla="*/ 325469 h 4797456"/>
                <a:gd name="connsiteX12" fmla="*/ 3890963 w 4876800"/>
                <a:gd name="connsiteY12" fmla="*/ 2576360 h 4797456"/>
                <a:gd name="connsiteX13" fmla="*/ 3151070 w 4876800"/>
                <a:gd name="connsiteY13" fmla="*/ 3226041 h 4797456"/>
                <a:gd name="connsiteX14" fmla="*/ 1731874 w 4876800"/>
                <a:gd name="connsiteY14" fmla="*/ 3225889 h 4797456"/>
                <a:gd name="connsiteX15" fmla="*/ 985847 w 4876800"/>
                <a:gd name="connsiteY15" fmla="*/ 2573427 h 4797456"/>
                <a:gd name="connsiteX16" fmla="*/ 985847 w 4876800"/>
                <a:gd name="connsiteY16" fmla="*/ 325469 h 4797456"/>
                <a:gd name="connsiteX17" fmla="*/ 1168441 w 4876800"/>
                <a:gd name="connsiteY17" fmla="*/ 142875 h 4797456"/>
                <a:gd name="connsiteX18" fmla="*/ 2231041 w 4876800"/>
                <a:gd name="connsiteY18" fmla="*/ 142875 h 4797456"/>
                <a:gd name="connsiteX19" fmla="*/ 2302478 w 4876800"/>
                <a:gd name="connsiteY19" fmla="*/ 71438 h 4797456"/>
                <a:gd name="connsiteX20" fmla="*/ 2231041 w 4876800"/>
                <a:gd name="connsiteY20" fmla="*/ 0 h 4797456"/>
                <a:gd name="connsiteX21" fmla="*/ 1168432 w 4876800"/>
                <a:gd name="connsiteY21" fmla="*/ 0 h 4797456"/>
                <a:gd name="connsiteX22" fmla="*/ 842963 w 4876800"/>
                <a:gd name="connsiteY22" fmla="*/ 325469 h 4797456"/>
                <a:gd name="connsiteX23" fmla="*/ 842963 w 4876800"/>
                <a:gd name="connsiteY23" fmla="*/ 1170318 h 4797456"/>
                <a:gd name="connsiteX24" fmla="*/ 27251 w 4876800"/>
                <a:gd name="connsiteY24" fmla="*/ 1812379 h 4797456"/>
                <a:gd name="connsiteX25" fmla="*/ 0 w 4876800"/>
                <a:gd name="connsiteY25" fmla="*/ 1868519 h 4797456"/>
                <a:gd name="connsiteX26" fmla="*/ 0 w 4876800"/>
                <a:gd name="connsiteY26" fmla="*/ 4440269 h 4797456"/>
                <a:gd name="connsiteX27" fmla="*/ 111300 w 4876800"/>
                <a:gd name="connsiteY27" fmla="*/ 4699235 h 4797456"/>
                <a:gd name="connsiteX28" fmla="*/ 357188 w 4876800"/>
                <a:gd name="connsiteY28" fmla="*/ 4797457 h 4797456"/>
                <a:gd name="connsiteX29" fmla="*/ 4519613 w 4876800"/>
                <a:gd name="connsiteY29" fmla="*/ 4797457 h 4797456"/>
                <a:gd name="connsiteX30" fmla="*/ 4765463 w 4876800"/>
                <a:gd name="connsiteY30" fmla="*/ 4699283 h 4797456"/>
                <a:gd name="connsiteX31" fmla="*/ 4876800 w 4876800"/>
                <a:gd name="connsiteY31" fmla="*/ 4440269 h 4797456"/>
                <a:gd name="connsiteX32" fmla="*/ 4876800 w 4876800"/>
                <a:gd name="connsiteY32" fmla="*/ 3287744 h 4797456"/>
                <a:gd name="connsiteX33" fmla="*/ 4805363 w 4876800"/>
                <a:gd name="connsiteY33" fmla="*/ 3216307 h 4797456"/>
                <a:gd name="connsiteX34" fmla="*/ 4733925 w 4876800"/>
                <a:gd name="connsiteY34" fmla="*/ 3287744 h 4797456"/>
                <a:gd name="connsiteX35" fmla="*/ 4733925 w 4876800"/>
                <a:gd name="connsiteY35" fmla="*/ 4440269 h 4797456"/>
                <a:gd name="connsiteX36" fmla="*/ 4707112 w 4876800"/>
                <a:gd name="connsiteY36" fmla="*/ 4544311 h 4797456"/>
                <a:gd name="connsiteX37" fmla="*/ 3286487 w 4876800"/>
                <a:gd name="connsiteY37" fmla="*/ 3297260 h 4797456"/>
                <a:gd name="connsiteX38" fmla="*/ 4733925 w 4876800"/>
                <a:gd name="connsiteY38" fmla="*/ 2026310 h 4797456"/>
                <a:gd name="connsiteX39" fmla="*/ 4733925 w 4876800"/>
                <a:gd name="connsiteY39" fmla="*/ 2976372 h 4797456"/>
                <a:gd name="connsiteX40" fmla="*/ 4805363 w 4876800"/>
                <a:gd name="connsiteY40" fmla="*/ 3047810 h 4797456"/>
                <a:gd name="connsiteX41" fmla="*/ 4033838 w 4876800"/>
                <a:gd name="connsiteY41" fmla="*/ 1384316 h 4797456"/>
                <a:gd name="connsiteX42" fmla="*/ 4691815 w 4876800"/>
                <a:gd name="connsiteY42" fmla="*/ 1873148 h 4797456"/>
                <a:gd name="connsiteX43" fmla="*/ 4033838 w 4876800"/>
                <a:gd name="connsiteY43" fmla="*/ 2450906 h 4797456"/>
                <a:gd name="connsiteX44" fmla="*/ 842963 w 4876800"/>
                <a:gd name="connsiteY44" fmla="*/ 2448459 h 4797456"/>
                <a:gd name="connsiteX45" fmla="*/ 183251 w 4876800"/>
                <a:gd name="connsiteY45" fmla="*/ 1871415 h 4797456"/>
                <a:gd name="connsiteX46" fmla="*/ 842963 w 4876800"/>
                <a:gd name="connsiteY46" fmla="*/ 1352150 h 4797456"/>
                <a:gd name="connsiteX47" fmla="*/ 357188 w 4876800"/>
                <a:gd name="connsiteY47" fmla="*/ 4654582 h 4797456"/>
                <a:gd name="connsiteX48" fmla="*/ 278140 w 4876800"/>
                <a:gd name="connsiteY48" fmla="*/ 4639485 h 4797456"/>
                <a:gd name="connsiteX49" fmla="*/ 1106300 w 4876800"/>
                <a:gd name="connsiteY49" fmla="*/ 3915509 h 4797456"/>
                <a:gd name="connsiteX50" fmla="*/ 1113063 w 4876800"/>
                <a:gd name="connsiteY50" fmla="*/ 3814705 h 4797456"/>
                <a:gd name="connsiteX51" fmla="*/ 1012260 w 4876800"/>
                <a:gd name="connsiteY51" fmla="*/ 3807943 h 4797456"/>
                <a:gd name="connsiteX52" fmla="*/ 169774 w 4876800"/>
                <a:gd name="connsiteY52" fmla="*/ 4544444 h 4797456"/>
                <a:gd name="connsiteX53" fmla="*/ 142875 w 4876800"/>
                <a:gd name="connsiteY53" fmla="*/ 4440269 h 4797456"/>
                <a:gd name="connsiteX54" fmla="*/ 142875 w 4876800"/>
                <a:gd name="connsiteY54" fmla="*/ 2025910 h 4797456"/>
                <a:gd name="connsiteX55" fmla="*/ 867366 w 4876800"/>
                <a:gd name="connsiteY55" fmla="*/ 2659618 h 4797456"/>
                <a:gd name="connsiteX56" fmla="*/ 867375 w 4876800"/>
                <a:gd name="connsiteY56" fmla="*/ 2659628 h 4797456"/>
                <a:gd name="connsiteX57" fmla="*/ 1596438 w 4876800"/>
                <a:gd name="connsiteY57" fmla="*/ 3297250 h 4797456"/>
                <a:gd name="connsiteX58" fmla="*/ 1323632 w 4876800"/>
                <a:gd name="connsiteY58" fmla="*/ 3535709 h 4797456"/>
                <a:gd name="connsiteX59" fmla="*/ 1299210 w 4876800"/>
                <a:gd name="connsiteY59" fmla="*/ 3589592 h 4797456"/>
                <a:gd name="connsiteX60" fmla="*/ 1370648 w 4876800"/>
                <a:gd name="connsiteY60" fmla="*/ 3660981 h 4797456"/>
                <a:gd name="connsiteX61" fmla="*/ 1418892 w 4876800"/>
                <a:gd name="connsiteY61" fmla="*/ 3642198 h 4797456"/>
                <a:gd name="connsiteX62" fmla="*/ 1731731 w 4876800"/>
                <a:gd name="connsiteY62" fmla="*/ 3368754 h 4797456"/>
                <a:gd name="connsiteX63" fmla="*/ 3151527 w 4876800"/>
                <a:gd name="connsiteY63" fmla="*/ 3368897 h 4797456"/>
                <a:gd name="connsiteX64" fmla="*/ 4598880 w 4876800"/>
                <a:gd name="connsiteY64" fmla="*/ 4639399 h 4797456"/>
                <a:gd name="connsiteX65" fmla="*/ 4519613 w 4876800"/>
                <a:gd name="connsiteY65" fmla="*/ 4654573 h 4797456"/>
                <a:gd name="connsiteX66" fmla="*/ 357188 w 4876800"/>
                <a:gd name="connsiteY66" fmla="*/ 4654573 h 47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76800" h="4797456">
                  <a:moveTo>
                    <a:pt x="4805363" y="3047810"/>
                  </a:moveTo>
                  <a:cubicBezTo>
                    <a:pt x="4844825" y="3047810"/>
                    <a:pt x="4876800" y="3015825"/>
                    <a:pt x="4876800" y="2976372"/>
                  </a:cubicBezTo>
                  <a:lnTo>
                    <a:pt x="4876800" y="1868519"/>
                  </a:lnTo>
                  <a:cubicBezTo>
                    <a:pt x="4876800" y="1845917"/>
                    <a:pt x="4866104" y="1824657"/>
                    <a:pt x="4847968" y="1811169"/>
                  </a:cubicBezTo>
                  <a:lnTo>
                    <a:pt x="4033838" y="1206332"/>
                  </a:lnTo>
                  <a:lnTo>
                    <a:pt x="4033838" y="325469"/>
                  </a:lnTo>
                  <a:cubicBezTo>
                    <a:pt x="4033838" y="146009"/>
                    <a:pt x="3887838" y="0"/>
                    <a:pt x="3708368" y="0"/>
                  </a:cubicBezTo>
                  <a:lnTo>
                    <a:pt x="2542413" y="0"/>
                  </a:lnTo>
                  <a:cubicBezTo>
                    <a:pt x="2502951" y="0"/>
                    <a:pt x="2470976" y="31985"/>
                    <a:pt x="2470976" y="71438"/>
                  </a:cubicBezTo>
                  <a:cubicBezTo>
                    <a:pt x="2470976" y="110890"/>
                    <a:pt x="2502951" y="142875"/>
                    <a:pt x="2542413" y="142875"/>
                  </a:cubicBezTo>
                  <a:lnTo>
                    <a:pt x="3708368" y="142875"/>
                  </a:lnTo>
                  <a:cubicBezTo>
                    <a:pt x="3809048" y="142875"/>
                    <a:pt x="3890963" y="224790"/>
                    <a:pt x="3890963" y="325469"/>
                  </a:cubicBezTo>
                  <a:lnTo>
                    <a:pt x="3890963" y="2576360"/>
                  </a:lnTo>
                  <a:lnTo>
                    <a:pt x="3151070" y="3226041"/>
                  </a:lnTo>
                  <a:cubicBezTo>
                    <a:pt x="2856405" y="3227965"/>
                    <a:pt x="1903667" y="3226232"/>
                    <a:pt x="1731874" y="3225889"/>
                  </a:cubicBezTo>
                  <a:lnTo>
                    <a:pt x="985847" y="2573427"/>
                  </a:lnTo>
                  <a:lnTo>
                    <a:pt x="985847" y="325469"/>
                  </a:lnTo>
                  <a:cubicBezTo>
                    <a:pt x="985847" y="224790"/>
                    <a:pt x="1067762" y="142875"/>
                    <a:pt x="1168441" y="142875"/>
                  </a:cubicBezTo>
                  <a:lnTo>
                    <a:pt x="2231041" y="142875"/>
                  </a:lnTo>
                  <a:cubicBezTo>
                    <a:pt x="2270503" y="142875"/>
                    <a:pt x="2302478" y="110890"/>
                    <a:pt x="2302478" y="71438"/>
                  </a:cubicBezTo>
                  <a:cubicBezTo>
                    <a:pt x="2302478" y="31985"/>
                    <a:pt x="2270503" y="0"/>
                    <a:pt x="2231041" y="0"/>
                  </a:cubicBezTo>
                  <a:lnTo>
                    <a:pt x="1168432" y="0"/>
                  </a:lnTo>
                  <a:cubicBezTo>
                    <a:pt x="988962" y="0"/>
                    <a:pt x="842963" y="146009"/>
                    <a:pt x="842963" y="325469"/>
                  </a:cubicBezTo>
                  <a:lnTo>
                    <a:pt x="842963" y="1170318"/>
                  </a:lnTo>
                  <a:lnTo>
                    <a:pt x="27251" y="1812379"/>
                  </a:lnTo>
                  <a:cubicBezTo>
                    <a:pt x="10049" y="1825933"/>
                    <a:pt x="0" y="1846621"/>
                    <a:pt x="0" y="1868519"/>
                  </a:cubicBezTo>
                  <a:lnTo>
                    <a:pt x="0" y="4440269"/>
                  </a:lnTo>
                  <a:cubicBezTo>
                    <a:pt x="0" y="4537796"/>
                    <a:pt x="40586" y="4632208"/>
                    <a:pt x="111300" y="4699235"/>
                  </a:cubicBezTo>
                  <a:cubicBezTo>
                    <a:pt x="178003" y="4762567"/>
                    <a:pt x="265328" y="4797457"/>
                    <a:pt x="357188" y="4797457"/>
                  </a:cubicBezTo>
                  <a:lnTo>
                    <a:pt x="4519613" y="4797457"/>
                  </a:lnTo>
                  <a:cubicBezTo>
                    <a:pt x="4611481" y="4797457"/>
                    <a:pt x="4698806" y="4762576"/>
                    <a:pt x="4765463" y="4699283"/>
                  </a:cubicBezTo>
                  <a:cubicBezTo>
                    <a:pt x="4836224" y="4632208"/>
                    <a:pt x="4876800" y="4537796"/>
                    <a:pt x="4876800" y="4440269"/>
                  </a:cubicBezTo>
                  <a:lnTo>
                    <a:pt x="4876800" y="3287744"/>
                  </a:lnTo>
                  <a:cubicBezTo>
                    <a:pt x="4876800" y="3248292"/>
                    <a:pt x="4844825" y="3216307"/>
                    <a:pt x="4805363" y="3216307"/>
                  </a:cubicBezTo>
                  <a:cubicBezTo>
                    <a:pt x="4765901" y="3216307"/>
                    <a:pt x="4733925" y="3248292"/>
                    <a:pt x="4733925" y="3287744"/>
                  </a:cubicBezTo>
                  <a:lnTo>
                    <a:pt x="4733925" y="4440269"/>
                  </a:lnTo>
                  <a:cubicBezTo>
                    <a:pt x="4733925" y="4477417"/>
                    <a:pt x="4724629" y="4512926"/>
                    <a:pt x="4707112" y="4544311"/>
                  </a:cubicBezTo>
                  <a:lnTo>
                    <a:pt x="3286487" y="3297260"/>
                  </a:lnTo>
                  <a:lnTo>
                    <a:pt x="4733925" y="2026310"/>
                  </a:lnTo>
                  <a:lnTo>
                    <a:pt x="4733925" y="2976372"/>
                  </a:lnTo>
                  <a:cubicBezTo>
                    <a:pt x="4733925" y="3015825"/>
                    <a:pt x="4765901" y="3047810"/>
                    <a:pt x="4805363" y="3047810"/>
                  </a:cubicBezTo>
                  <a:close/>
                  <a:moveTo>
                    <a:pt x="4033838" y="1384316"/>
                  </a:moveTo>
                  <a:lnTo>
                    <a:pt x="4691815" y="1873148"/>
                  </a:lnTo>
                  <a:lnTo>
                    <a:pt x="4033838" y="2450906"/>
                  </a:lnTo>
                  <a:close/>
                  <a:moveTo>
                    <a:pt x="842963" y="2448459"/>
                  </a:moveTo>
                  <a:lnTo>
                    <a:pt x="183251" y="1871415"/>
                  </a:lnTo>
                  <a:lnTo>
                    <a:pt x="842963" y="1352150"/>
                  </a:lnTo>
                  <a:close/>
                  <a:moveTo>
                    <a:pt x="357188" y="4654582"/>
                  </a:moveTo>
                  <a:cubicBezTo>
                    <a:pt x="329765" y="4654582"/>
                    <a:pt x="303028" y="4649381"/>
                    <a:pt x="278140" y="4639485"/>
                  </a:cubicBezTo>
                  <a:lnTo>
                    <a:pt x="1106300" y="3915509"/>
                  </a:lnTo>
                  <a:cubicBezTo>
                    <a:pt x="1135999" y="3889543"/>
                    <a:pt x="1139038" y="3844414"/>
                    <a:pt x="1113063" y="3814705"/>
                  </a:cubicBezTo>
                  <a:cubicBezTo>
                    <a:pt x="1087098" y="3784997"/>
                    <a:pt x="1041968" y="3781977"/>
                    <a:pt x="1012260" y="3807943"/>
                  </a:cubicBezTo>
                  <a:lnTo>
                    <a:pt x="169774" y="4544444"/>
                  </a:lnTo>
                  <a:cubicBezTo>
                    <a:pt x="152200" y="4513031"/>
                    <a:pt x="142875" y="4477474"/>
                    <a:pt x="142875" y="4440269"/>
                  </a:cubicBezTo>
                  <a:lnTo>
                    <a:pt x="142875" y="2025910"/>
                  </a:lnTo>
                  <a:lnTo>
                    <a:pt x="867366" y="2659618"/>
                  </a:lnTo>
                  <a:cubicBezTo>
                    <a:pt x="867366" y="2659618"/>
                    <a:pt x="867375" y="2659628"/>
                    <a:pt x="867375" y="2659628"/>
                  </a:cubicBezTo>
                  <a:lnTo>
                    <a:pt x="1596438" y="3297250"/>
                  </a:lnTo>
                  <a:lnTo>
                    <a:pt x="1323632" y="3535709"/>
                  </a:lnTo>
                  <a:cubicBezTo>
                    <a:pt x="1308106" y="3549272"/>
                    <a:pt x="1299210" y="3568979"/>
                    <a:pt x="1299210" y="3589592"/>
                  </a:cubicBezTo>
                  <a:cubicBezTo>
                    <a:pt x="1299210" y="3629044"/>
                    <a:pt x="1331186" y="3660981"/>
                    <a:pt x="1370648" y="3660981"/>
                  </a:cubicBezTo>
                  <a:cubicBezTo>
                    <a:pt x="1389250" y="3660981"/>
                    <a:pt x="1406185" y="3653857"/>
                    <a:pt x="1418892" y="3642198"/>
                  </a:cubicBezTo>
                  <a:lnTo>
                    <a:pt x="1731731" y="3368754"/>
                  </a:lnTo>
                  <a:cubicBezTo>
                    <a:pt x="1904381" y="3369088"/>
                    <a:pt x="2855452" y="3370831"/>
                    <a:pt x="3151527" y="3368897"/>
                  </a:cubicBezTo>
                  <a:lnTo>
                    <a:pt x="4598880" y="4639399"/>
                  </a:lnTo>
                  <a:cubicBezTo>
                    <a:pt x="4573934" y="4649353"/>
                    <a:pt x="4547111" y="4654573"/>
                    <a:pt x="4519613" y="4654573"/>
                  </a:cubicBezTo>
                  <a:lnTo>
                    <a:pt x="357188" y="4654573"/>
                  </a:lnTo>
                  <a:close/>
                </a:path>
              </a:pathLst>
            </a:custGeom>
            <a:grpFill/>
            <a:ln w="3175" cap="flat">
              <a:solidFill>
                <a:schemeClr val="bg1"/>
              </a:solidFill>
              <a:prstDash val="solid"/>
              <a:miter/>
            </a:ln>
          </p:spPr>
          <p:txBody>
            <a:bodyPr rtlCol="0" anchor="ctr"/>
            <a:lstStyle/>
            <a:p>
              <a:endParaRPr lang="en-US"/>
            </a:p>
          </p:txBody>
        </p:sp>
        <p:sp>
          <p:nvSpPr>
            <p:cNvPr id="175" name="Graphic 43">
              <a:extLst>
                <a:ext uri="{FF2B5EF4-FFF2-40B4-BE49-F238E27FC236}">
                  <a16:creationId xmlns:a16="http://schemas.microsoft.com/office/drawing/2014/main" id="{ABE8E3CD-6C3D-154E-99BD-E8B45FC8AB1A}"/>
                </a:ext>
              </a:extLst>
            </p:cNvPr>
            <p:cNvSpPr/>
            <p:nvPr/>
          </p:nvSpPr>
          <p:spPr>
            <a:xfrm>
              <a:off x="3290275" y="1149867"/>
              <a:ext cx="2003774" cy="2123065"/>
            </a:xfrm>
            <a:custGeom>
              <a:avLst/>
              <a:gdLst>
                <a:gd name="connsiteX0" fmla="*/ 591531 w 2003774"/>
                <a:gd name="connsiteY0" fmla="*/ 2123065 h 2123065"/>
                <a:gd name="connsiteX1" fmla="*/ 834742 w 2003774"/>
                <a:gd name="connsiteY1" fmla="*/ 1879854 h 2123065"/>
                <a:gd name="connsiteX2" fmla="*/ 834742 w 2003774"/>
                <a:gd name="connsiteY2" fmla="*/ 1359618 h 2123065"/>
                <a:gd name="connsiteX3" fmla="*/ 913447 w 2003774"/>
                <a:gd name="connsiteY3" fmla="*/ 1359618 h 2123065"/>
                <a:gd name="connsiteX4" fmla="*/ 1579798 w 2003774"/>
                <a:gd name="connsiteY4" fmla="*/ 1692793 h 2123065"/>
                <a:gd name="connsiteX5" fmla="*/ 1789195 w 2003774"/>
                <a:gd name="connsiteY5" fmla="*/ 1860633 h 2123065"/>
                <a:gd name="connsiteX6" fmla="*/ 2003774 w 2003774"/>
                <a:gd name="connsiteY6" fmla="*/ 1646053 h 2123065"/>
                <a:gd name="connsiteX7" fmla="*/ 2003774 w 2003774"/>
                <a:gd name="connsiteY7" fmla="*/ 214589 h 2123065"/>
                <a:gd name="connsiteX8" fmla="*/ 1789195 w 2003774"/>
                <a:gd name="connsiteY8" fmla="*/ 0 h 2123065"/>
                <a:gd name="connsiteX9" fmla="*/ 1579798 w 2003774"/>
                <a:gd name="connsiteY9" fmla="*/ 167840 h 2123065"/>
                <a:gd name="connsiteX10" fmla="*/ 913447 w 2003774"/>
                <a:gd name="connsiteY10" fmla="*/ 501015 h 2123065"/>
                <a:gd name="connsiteX11" fmla="*/ 429301 w 2003774"/>
                <a:gd name="connsiteY11" fmla="*/ 501015 h 2123065"/>
                <a:gd name="connsiteX12" fmla="*/ 0 w 2003774"/>
                <a:gd name="connsiteY12" fmla="*/ 930316 h 2123065"/>
                <a:gd name="connsiteX13" fmla="*/ 348320 w 2003774"/>
                <a:gd name="connsiteY13" fmla="*/ 1351855 h 2123065"/>
                <a:gd name="connsiteX14" fmla="*/ 348320 w 2003774"/>
                <a:gd name="connsiteY14" fmla="*/ 1879854 h 2123065"/>
                <a:gd name="connsiteX15" fmla="*/ 591531 w 2003774"/>
                <a:gd name="connsiteY15" fmla="*/ 2123065 h 2123065"/>
                <a:gd name="connsiteX16" fmla="*/ 691867 w 2003774"/>
                <a:gd name="connsiteY16" fmla="*/ 1879854 h 2123065"/>
                <a:gd name="connsiteX17" fmla="*/ 591531 w 2003774"/>
                <a:gd name="connsiteY17" fmla="*/ 1980190 h 2123065"/>
                <a:gd name="connsiteX18" fmla="*/ 491195 w 2003774"/>
                <a:gd name="connsiteY18" fmla="*/ 1879854 h 2123065"/>
                <a:gd name="connsiteX19" fmla="*/ 491195 w 2003774"/>
                <a:gd name="connsiteY19" fmla="*/ 1359618 h 2123065"/>
                <a:gd name="connsiteX20" fmla="*/ 691867 w 2003774"/>
                <a:gd name="connsiteY20" fmla="*/ 1359618 h 2123065"/>
                <a:gd name="connsiteX21" fmla="*/ 1789186 w 2003774"/>
                <a:gd name="connsiteY21" fmla="*/ 142875 h 2123065"/>
                <a:gd name="connsiteX22" fmla="*/ 1860890 w 2003774"/>
                <a:gd name="connsiteY22" fmla="*/ 214589 h 2123065"/>
                <a:gd name="connsiteX23" fmla="*/ 1860890 w 2003774"/>
                <a:gd name="connsiteY23" fmla="*/ 1646053 h 2123065"/>
                <a:gd name="connsiteX24" fmla="*/ 1789186 w 2003774"/>
                <a:gd name="connsiteY24" fmla="*/ 1717758 h 2123065"/>
                <a:gd name="connsiteX25" fmla="*/ 1717481 w 2003774"/>
                <a:gd name="connsiteY25" fmla="*/ 1646053 h 2123065"/>
                <a:gd name="connsiteX26" fmla="*/ 1717481 w 2003774"/>
                <a:gd name="connsiteY26" fmla="*/ 214589 h 2123065"/>
                <a:gd name="connsiteX27" fmla="*/ 1789186 w 2003774"/>
                <a:gd name="connsiteY27" fmla="*/ 142875 h 2123065"/>
                <a:gd name="connsiteX28" fmla="*/ 1574606 w 2003774"/>
                <a:gd name="connsiteY28" fmla="*/ 1530458 h 2123065"/>
                <a:gd name="connsiteX29" fmla="*/ 1001744 w 2003774"/>
                <a:gd name="connsiteY29" fmla="*/ 1244032 h 2123065"/>
                <a:gd name="connsiteX30" fmla="*/ 1001744 w 2003774"/>
                <a:gd name="connsiteY30" fmla="*/ 616601 h 2123065"/>
                <a:gd name="connsiteX31" fmla="*/ 1574606 w 2003774"/>
                <a:gd name="connsiteY31" fmla="*/ 330175 h 2123065"/>
                <a:gd name="connsiteX32" fmla="*/ 142875 w 2003774"/>
                <a:gd name="connsiteY32" fmla="*/ 930316 h 2123065"/>
                <a:gd name="connsiteX33" fmla="*/ 429301 w 2003774"/>
                <a:gd name="connsiteY33" fmla="*/ 643890 h 2123065"/>
                <a:gd name="connsiteX34" fmla="*/ 858879 w 2003774"/>
                <a:gd name="connsiteY34" fmla="*/ 643890 h 2123065"/>
                <a:gd name="connsiteX35" fmla="*/ 858879 w 2003774"/>
                <a:gd name="connsiteY35" fmla="*/ 1216752 h 2123065"/>
                <a:gd name="connsiteX36" fmla="*/ 763314 w 2003774"/>
                <a:gd name="connsiteY36" fmla="*/ 1216752 h 2123065"/>
                <a:gd name="connsiteX37" fmla="*/ 429311 w 2003774"/>
                <a:gd name="connsiteY37" fmla="*/ 1216752 h 2123065"/>
                <a:gd name="connsiteX38" fmla="*/ 142875 w 2003774"/>
                <a:gd name="connsiteY38" fmla="*/ 930316 h 212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3774" h="2123065">
                  <a:moveTo>
                    <a:pt x="591531" y="2123065"/>
                  </a:moveTo>
                  <a:cubicBezTo>
                    <a:pt x="725634" y="2123065"/>
                    <a:pt x="834742" y="2013957"/>
                    <a:pt x="834742" y="1879854"/>
                  </a:cubicBezTo>
                  <a:lnTo>
                    <a:pt x="834742" y="1359618"/>
                  </a:lnTo>
                  <a:lnTo>
                    <a:pt x="913447" y="1359618"/>
                  </a:lnTo>
                  <a:lnTo>
                    <a:pt x="1579798" y="1692793"/>
                  </a:lnTo>
                  <a:cubicBezTo>
                    <a:pt x="1601200" y="1788700"/>
                    <a:pt x="1686925" y="1860633"/>
                    <a:pt x="1789195" y="1860633"/>
                  </a:cubicBezTo>
                  <a:cubicBezTo>
                    <a:pt x="1907515" y="1860633"/>
                    <a:pt x="2003774" y="1764373"/>
                    <a:pt x="2003774" y="1646053"/>
                  </a:cubicBezTo>
                  <a:lnTo>
                    <a:pt x="2003774" y="214589"/>
                  </a:lnTo>
                  <a:cubicBezTo>
                    <a:pt x="2003774" y="96269"/>
                    <a:pt x="1907515" y="0"/>
                    <a:pt x="1789195" y="0"/>
                  </a:cubicBezTo>
                  <a:cubicBezTo>
                    <a:pt x="1686935" y="0"/>
                    <a:pt x="1601200" y="71933"/>
                    <a:pt x="1579798" y="167840"/>
                  </a:cubicBezTo>
                  <a:lnTo>
                    <a:pt x="913447" y="501015"/>
                  </a:lnTo>
                  <a:lnTo>
                    <a:pt x="429301" y="501015"/>
                  </a:lnTo>
                  <a:cubicBezTo>
                    <a:pt x="192576" y="501015"/>
                    <a:pt x="0" y="693601"/>
                    <a:pt x="0" y="930316"/>
                  </a:cubicBezTo>
                  <a:cubicBezTo>
                    <a:pt x="0" y="1139352"/>
                    <a:pt x="150200" y="1313869"/>
                    <a:pt x="348320" y="1351855"/>
                  </a:cubicBezTo>
                  <a:lnTo>
                    <a:pt x="348320" y="1879854"/>
                  </a:lnTo>
                  <a:cubicBezTo>
                    <a:pt x="348320" y="2013966"/>
                    <a:pt x="457429" y="2123065"/>
                    <a:pt x="591531" y="2123065"/>
                  </a:cubicBezTo>
                  <a:close/>
                  <a:moveTo>
                    <a:pt x="691867" y="1879854"/>
                  </a:moveTo>
                  <a:cubicBezTo>
                    <a:pt x="691867" y="1935185"/>
                    <a:pt x="646852" y="1980190"/>
                    <a:pt x="591531" y="1980190"/>
                  </a:cubicBezTo>
                  <a:cubicBezTo>
                    <a:pt x="536210" y="1980190"/>
                    <a:pt x="491195" y="1935175"/>
                    <a:pt x="491195" y="1879854"/>
                  </a:cubicBezTo>
                  <a:lnTo>
                    <a:pt x="491195" y="1359618"/>
                  </a:lnTo>
                  <a:lnTo>
                    <a:pt x="691867" y="1359618"/>
                  </a:lnTo>
                  <a:close/>
                  <a:moveTo>
                    <a:pt x="1789186" y="142875"/>
                  </a:moveTo>
                  <a:cubicBezTo>
                    <a:pt x="1828724" y="142875"/>
                    <a:pt x="1860890" y="175041"/>
                    <a:pt x="1860890" y="214589"/>
                  </a:cubicBezTo>
                  <a:lnTo>
                    <a:pt x="1860890" y="1646053"/>
                  </a:lnTo>
                  <a:cubicBezTo>
                    <a:pt x="1860890" y="1685592"/>
                    <a:pt x="1828724" y="1717758"/>
                    <a:pt x="1789186" y="1717758"/>
                  </a:cubicBezTo>
                  <a:cubicBezTo>
                    <a:pt x="1749647" y="1717758"/>
                    <a:pt x="1717481" y="1685592"/>
                    <a:pt x="1717481" y="1646053"/>
                  </a:cubicBezTo>
                  <a:lnTo>
                    <a:pt x="1717481" y="214589"/>
                  </a:lnTo>
                  <a:cubicBezTo>
                    <a:pt x="1717481" y="175041"/>
                    <a:pt x="1749647" y="142875"/>
                    <a:pt x="1789186" y="142875"/>
                  </a:cubicBezTo>
                  <a:close/>
                  <a:moveTo>
                    <a:pt x="1574606" y="1530458"/>
                  </a:moveTo>
                  <a:lnTo>
                    <a:pt x="1001744" y="1244032"/>
                  </a:lnTo>
                  <a:lnTo>
                    <a:pt x="1001744" y="616601"/>
                  </a:lnTo>
                  <a:lnTo>
                    <a:pt x="1574606" y="330175"/>
                  </a:lnTo>
                  <a:close/>
                  <a:moveTo>
                    <a:pt x="142875" y="930316"/>
                  </a:moveTo>
                  <a:cubicBezTo>
                    <a:pt x="142875" y="772373"/>
                    <a:pt x="271367" y="643890"/>
                    <a:pt x="429301" y="643890"/>
                  </a:cubicBezTo>
                  <a:lnTo>
                    <a:pt x="858879" y="643890"/>
                  </a:lnTo>
                  <a:lnTo>
                    <a:pt x="858879" y="1216752"/>
                  </a:lnTo>
                  <a:lnTo>
                    <a:pt x="763314" y="1216752"/>
                  </a:lnTo>
                  <a:lnTo>
                    <a:pt x="429311" y="1216752"/>
                  </a:lnTo>
                  <a:cubicBezTo>
                    <a:pt x="271367" y="1216743"/>
                    <a:pt x="142875" y="1088260"/>
                    <a:pt x="142875" y="930316"/>
                  </a:cubicBezTo>
                  <a:close/>
                </a:path>
              </a:pathLst>
            </a:custGeom>
            <a:grpFill/>
            <a:ln w="3175" cap="flat">
              <a:solidFill>
                <a:schemeClr val="bg1"/>
              </a:solidFill>
              <a:prstDash val="solid"/>
              <a:miter/>
            </a:ln>
          </p:spPr>
          <p:txBody>
            <a:bodyPr rtlCol="0" anchor="ctr"/>
            <a:lstStyle/>
            <a:p>
              <a:endParaRPr lang="en-US"/>
            </a:p>
          </p:txBody>
        </p:sp>
        <p:sp>
          <p:nvSpPr>
            <p:cNvPr id="176" name="Graphic 43">
              <a:extLst>
                <a:ext uri="{FF2B5EF4-FFF2-40B4-BE49-F238E27FC236}">
                  <a16:creationId xmlns:a16="http://schemas.microsoft.com/office/drawing/2014/main" id="{92D34449-BA00-F449-8E19-DC029F1708B4}"/>
                </a:ext>
              </a:extLst>
            </p:cNvPr>
            <p:cNvSpPr/>
            <p:nvPr/>
          </p:nvSpPr>
          <p:spPr>
            <a:xfrm>
              <a:off x="5393731" y="1331978"/>
              <a:ext cx="410085" cy="410077"/>
            </a:xfrm>
            <a:custGeom>
              <a:avLst/>
              <a:gdLst>
                <a:gd name="connsiteX0" fmla="*/ 389160 w 410085"/>
                <a:gd name="connsiteY0" fmla="*/ 20924 h 410077"/>
                <a:gd name="connsiteX1" fmla="*/ 288129 w 410085"/>
                <a:gd name="connsiteY1" fmla="*/ 20924 h 410077"/>
                <a:gd name="connsiteX2" fmla="*/ 20924 w 410085"/>
                <a:gd name="connsiteY2" fmla="*/ 288129 h 410077"/>
                <a:gd name="connsiteX3" fmla="*/ 20924 w 410085"/>
                <a:gd name="connsiteY3" fmla="*/ 389151 h 410077"/>
                <a:gd name="connsiteX4" fmla="*/ 71445 w 410085"/>
                <a:gd name="connsiteY4" fmla="*/ 410077 h 410077"/>
                <a:gd name="connsiteX5" fmla="*/ 121965 w 410085"/>
                <a:gd name="connsiteY5" fmla="*/ 389151 h 410077"/>
                <a:gd name="connsiteX6" fmla="*/ 389170 w 410085"/>
                <a:gd name="connsiteY6" fmla="*/ 121946 h 410077"/>
                <a:gd name="connsiteX7" fmla="*/ 389160 w 410085"/>
                <a:gd name="connsiteY7" fmla="*/ 20924 h 4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85" h="410077">
                  <a:moveTo>
                    <a:pt x="389160" y="20924"/>
                  </a:moveTo>
                  <a:cubicBezTo>
                    <a:pt x="361252" y="-6975"/>
                    <a:pt x="316028" y="-6975"/>
                    <a:pt x="288129" y="20924"/>
                  </a:cubicBezTo>
                  <a:lnTo>
                    <a:pt x="20924" y="288129"/>
                  </a:lnTo>
                  <a:cubicBezTo>
                    <a:pt x="-6975" y="316028"/>
                    <a:pt x="-6975" y="361262"/>
                    <a:pt x="20924" y="389151"/>
                  </a:cubicBezTo>
                  <a:cubicBezTo>
                    <a:pt x="34878" y="403096"/>
                    <a:pt x="53166" y="410077"/>
                    <a:pt x="71445" y="410077"/>
                  </a:cubicBezTo>
                  <a:cubicBezTo>
                    <a:pt x="89723" y="410077"/>
                    <a:pt x="108011" y="403105"/>
                    <a:pt x="121965" y="389151"/>
                  </a:cubicBezTo>
                  <a:lnTo>
                    <a:pt x="389170" y="121946"/>
                  </a:lnTo>
                  <a:cubicBezTo>
                    <a:pt x="417059" y="94057"/>
                    <a:pt x="417059" y="48823"/>
                    <a:pt x="389160" y="20924"/>
                  </a:cubicBezTo>
                  <a:close/>
                </a:path>
              </a:pathLst>
            </a:custGeom>
            <a:grpFill/>
            <a:ln w="3175" cap="flat">
              <a:solidFill>
                <a:schemeClr val="bg1"/>
              </a:solidFill>
              <a:prstDash val="solid"/>
              <a:miter/>
            </a:ln>
          </p:spPr>
          <p:txBody>
            <a:bodyPr rtlCol="0" anchor="ctr"/>
            <a:lstStyle/>
            <a:p>
              <a:endParaRPr lang="en-US"/>
            </a:p>
          </p:txBody>
        </p:sp>
        <p:sp>
          <p:nvSpPr>
            <p:cNvPr id="177" name="Graphic 43">
              <a:extLst>
                <a:ext uri="{FF2B5EF4-FFF2-40B4-BE49-F238E27FC236}">
                  <a16:creationId xmlns:a16="http://schemas.microsoft.com/office/drawing/2014/main" id="{63FDF9D0-A7D7-4D47-BFA1-03D0B9FCE255}"/>
                </a:ext>
              </a:extLst>
            </p:cNvPr>
            <p:cNvSpPr/>
            <p:nvPr/>
          </p:nvSpPr>
          <p:spPr>
            <a:xfrm>
              <a:off x="5393732" y="2424467"/>
              <a:ext cx="410092" cy="410077"/>
            </a:xfrm>
            <a:custGeom>
              <a:avLst/>
              <a:gdLst>
                <a:gd name="connsiteX0" fmla="*/ 20923 w 410092"/>
                <a:gd name="connsiteY0" fmla="*/ 121946 h 410077"/>
                <a:gd name="connsiteX1" fmla="*/ 288128 w 410092"/>
                <a:gd name="connsiteY1" fmla="*/ 389151 h 410077"/>
                <a:gd name="connsiteX2" fmla="*/ 338648 w 410092"/>
                <a:gd name="connsiteY2" fmla="*/ 410077 h 410077"/>
                <a:gd name="connsiteX3" fmla="*/ 389169 w 410092"/>
                <a:gd name="connsiteY3" fmla="*/ 389151 h 410077"/>
                <a:gd name="connsiteX4" fmla="*/ 389169 w 410092"/>
                <a:gd name="connsiteY4" fmla="*/ 288129 h 410077"/>
                <a:gd name="connsiteX5" fmla="*/ 121964 w 410092"/>
                <a:gd name="connsiteY5" fmla="*/ 20924 h 410077"/>
                <a:gd name="connsiteX6" fmla="*/ 20932 w 410092"/>
                <a:gd name="connsiteY6" fmla="*/ 20924 h 410077"/>
                <a:gd name="connsiteX7" fmla="*/ 20923 w 410092"/>
                <a:gd name="connsiteY7" fmla="*/ 121946 h 4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92" h="410077">
                  <a:moveTo>
                    <a:pt x="20923" y="121946"/>
                  </a:moveTo>
                  <a:lnTo>
                    <a:pt x="288128" y="389151"/>
                  </a:lnTo>
                  <a:cubicBezTo>
                    <a:pt x="302082" y="403105"/>
                    <a:pt x="320360" y="410077"/>
                    <a:pt x="338648" y="410077"/>
                  </a:cubicBezTo>
                  <a:cubicBezTo>
                    <a:pt x="356927" y="410077"/>
                    <a:pt x="375215" y="403105"/>
                    <a:pt x="389169" y="389151"/>
                  </a:cubicBezTo>
                  <a:cubicBezTo>
                    <a:pt x="417068" y="361252"/>
                    <a:pt x="417068" y="316018"/>
                    <a:pt x="389169" y="288129"/>
                  </a:cubicBezTo>
                  <a:lnTo>
                    <a:pt x="121964" y="20924"/>
                  </a:lnTo>
                  <a:cubicBezTo>
                    <a:pt x="94065" y="-6975"/>
                    <a:pt x="48841" y="-6975"/>
                    <a:pt x="20932" y="20924"/>
                  </a:cubicBezTo>
                  <a:cubicBezTo>
                    <a:pt x="-6976" y="48823"/>
                    <a:pt x="-6976" y="94057"/>
                    <a:pt x="20923" y="121946"/>
                  </a:cubicBezTo>
                  <a:close/>
                </a:path>
              </a:pathLst>
            </a:custGeom>
            <a:grpFill/>
            <a:ln w="3175" cap="flat">
              <a:solidFill>
                <a:schemeClr val="bg1"/>
              </a:solidFill>
              <a:prstDash val="solid"/>
              <a:miter/>
            </a:ln>
          </p:spPr>
          <p:txBody>
            <a:bodyPr rtlCol="0" anchor="ctr"/>
            <a:lstStyle/>
            <a:p>
              <a:endParaRPr lang="en-US"/>
            </a:p>
          </p:txBody>
        </p:sp>
        <p:sp>
          <p:nvSpPr>
            <p:cNvPr id="178" name="Graphic 43">
              <a:extLst>
                <a:ext uri="{FF2B5EF4-FFF2-40B4-BE49-F238E27FC236}">
                  <a16:creationId xmlns:a16="http://schemas.microsoft.com/office/drawing/2014/main" id="{3B01012F-07BF-3746-8F2D-199E10BB19FC}"/>
                </a:ext>
              </a:extLst>
            </p:cNvPr>
            <p:cNvSpPr/>
            <p:nvPr/>
          </p:nvSpPr>
          <p:spPr>
            <a:xfrm>
              <a:off x="5393728" y="2008746"/>
              <a:ext cx="410079" cy="142875"/>
            </a:xfrm>
            <a:custGeom>
              <a:avLst/>
              <a:gdLst>
                <a:gd name="connsiteX0" fmla="*/ 338642 w 410079"/>
                <a:gd name="connsiteY0" fmla="*/ 0 h 142875"/>
                <a:gd name="connsiteX1" fmla="*/ 71438 w 410079"/>
                <a:gd name="connsiteY1" fmla="*/ 0 h 142875"/>
                <a:gd name="connsiteX2" fmla="*/ 0 w 410079"/>
                <a:gd name="connsiteY2" fmla="*/ 71438 h 142875"/>
                <a:gd name="connsiteX3" fmla="*/ 71438 w 410079"/>
                <a:gd name="connsiteY3" fmla="*/ 142875 h 142875"/>
                <a:gd name="connsiteX4" fmla="*/ 338642 w 410079"/>
                <a:gd name="connsiteY4" fmla="*/ 142875 h 142875"/>
                <a:gd name="connsiteX5" fmla="*/ 410080 w 410079"/>
                <a:gd name="connsiteY5" fmla="*/ 71438 h 142875"/>
                <a:gd name="connsiteX6" fmla="*/ 338642 w 41007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79" h="142875">
                  <a:moveTo>
                    <a:pt x="338642" y="0"/>
                  </a:moveTo>
                  <a:lnTo>
                    <a:pt x="71438" y="0"/>
                  </a:lnTo>
                  <a:cubicBezTo>
                    <a:pt x="31975" y="0"/>
                    <a:pt x="0" y="31985"/>
                    <a:pt x="0" y="71438"/>
                  </a:cubicBezTo>
                  <a:cubicBezTo>
                    <a:pt x="0" y="110890"/>
                    <a:pt x="31975" y="142875"/>
                    <a:pt x="71438" y="142875"/>
                  </a:cubicBezTo>
                  <a:lnTo>
                    <a:pt x="338642" y="142875"/>
                  </a:lnTo>
                  <a:cubicBezTo>
                    <a:pt x="378105" y="142875"/>
                    <a:pt x="410080" y="110890"/>
                    <a:pt x="410080" y="71438"/>
                  </a:cubicBezTo>
                  <a:cubicBezTo>
                    <a:pt x="410080" y="31985"/>
                    <a:pt x="378105" y="0"/>
                    <a:pt x="338642" y="0"/>
                  </a:cubicBezTo>
                  <a:close/>
                </a:path>
              </a:pathLst>
            </a:custGeom>
            <a:grpFill/>
            <a:ln w="3175" cap="flat">
              <a:solidFill>
                <a:schemeClr val="bg1"/>
              </a:solid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B4E1397B-7981-8AEE-E8F1-E06413D9E5A8}"/>
              </a:ext>
            </a:extLst>
          </p:cNvPr>
          <p:cNvSpPr txBox="1"/>
          <p:nvPr/>
        </p:nvSpPr>
        <p:spPr>
          <a:xfrm>
            <a:off x="570482" y="1343262"/>
            <a:ext cx="6866878"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000">
                <a:ea typeface="+mn-lt"/>
                <a:cs typeface="+mn-lt"/>
              </a:rPr>
              <a:t>Use clear, concise language that describes your business and services.</a:t>
            </a:r>
            <a:endParaRPr lang="en-US">
              <a:ea typeface="Calibri" panose="020F0502020204030204"/>
              <a:cs typeface="Calibri" panose="020F0502020204030204"/>
            </a:endParaRPr>
          </a:p>
          <a:p>
            <a:pPr marL="457200" indent="-457200">
              <a:buFont typeface="Arial"/>
              <a:buChar char="•"/>
            </a:pPr>
            <a:r>
              <a:rPr lang="en-US" sz="2000">
                <a:ea typeface="+mn-lt"/>
                <a:cs typeface="+mn-lt"/>
              </a:rPr>
              <a:t>Example: Instead of “Quality Print Solutions,” use “Custom Printing for Small Businesses | Graphic Design Services | Eco-Friendly Options.”</a:t>
            </a:r>
            <a:endParaRPr lang="en-US">
              <a:ea typeface="Calibri" panose="020F0502020204030204"/>
              <a:cs typeface="Calibri" panose="020F0502020204030204"/>
            </a:endParaRPr>
          </a:p>
          <a:p>
            <a:pPr marL="457200" indent="-457200">
              <a:buFont typeface="Arial"/>
              <a:buChar char="•"/>
            </a:pPr>
            <a:r>
              <a:rPr lang="en-US" sz="2000" b="1">
                <a:ea typeface="+mn-lt"/>
                <a:cs typeface="+mn-lt"/>
              </a:rPr>
              <a:t>Research Trending Keywords:</a:t>
            </a:r>
            <a:r>
              <a:rPr lang="en-US" sz="2000">
                <a:ea typeface="+mn-lt"/>
                <a:cs typeface="+mn-lt"/>
              </a:rPr>
              <a:t> </a:t>
            </a:r>
            <a:endParaRPr lang="en-US">
              <a:ea typeface="+mn-lt"/>
              <a:cs typeface="+mn-lt"/>
            </a:endParaRPr>
          </a:p>
          <a:p>
            <a:pPr marL="914400" lvl="1" indent="-457200">
              <a:buFont typeface="Courier New"/>
              <a:buChar char="o"/>
            </a:pPr>
            <a:r>
              <a:rPr lang="en-US" sz="2000">
                <a:ea typeface="+mn-lt"/>
                <a:cs typeface="+mn-lt"/>
              </a:rPr>
              <a:t>Identify terms potential clients are searching for. Use tools like Google Trends, LinkedIn search suggestions, or relevant industry jargon. </a:t>
            </a:r>
            <a:endParaRPr lang="en-US">
              <a:ea typeface="+mn-lt"/>
              <a:cs typeface="+mn-lt"/>
            </a:endParaRPr>
          </a:p>
          <a:p>
            <a:pPr marL="914400" lvl="1" indent="-457200">
              <a:buFont typeface="Courier New"/>
              <a:buChar char="o"/>
            </a:pPr>
            <a:r>
              <a:rPr lang="en-US" sz="2000">
                <a:ea typeface="+mn-lt"/>
                <a:cs typeface="+mn-lt"/>
              </a:rPr>
              <a:t>For instance:</a:t>
            </a:r>
            <a:endParaRPr lang="en-US">
              <a:ea typeface="Calibri" panose="020F0502020204030204"/>
              <a:cs typeface="Calibri" panose="020F0502020204030204"/>
            </a:endParaRPr>
          </a:p>
          <a:p>
            <a:pPr marL="1371600" lvl="2" indent="-457200">
              <a:buFont typeface="Wingdings"/>
              <a:buChar char="§"/>
            </a:pPr>
            <a:r>
              <a:rPr lang="en-US" sz="2000" b="1">
                <a:ea typeface="+mn-lt"/>
                <a:cs typeface="+mn-lt"/>
              </a:rPr>
              <a:t>Trending keywords for print businesses:</a:t>
            </a:r>
            <a:r>
              <a:rPr lang="en-US" sz="2000">
                <a:ea typeface="+mn-lt"/>
                <a:cs typeface="+mn-lt"/>
              </a:rPr>
              <a:t> “Sustainable printing,” “Custom packaging design,” “Print marketing solutions.”</a:t>
            </a:r>
            <a:endParaRPr lang="en-US">
              <a:ea typeface="Calibri" panose="020F0502020204030204"/>
              <a:cs typeface="Calibri" panose="020F0502020204030204"/>
            </a:endParaRPr>
          </a:p>
          <a:p>
            <a:pPr marL="457200" indent="-457200">
              <a:buFont typeface="Arial"/>
              <a:buChar char="•"/>
            </a:pPr>
            <a:endParaRPr lang="en-US" sz="2000">
              <a:ea typeface="Calibri" panose="020F0502020204030204"/>
              <a:cs typeface="Calibri" panose="020F0502020204030204"/>
            </a:endParaRPr>
          </a:p>
          <a:p>
            <a:pPr marL="457200" indent="-457200">
              <a:buFont typeface="Arial"/>
              <a:buChar char="•"/>
            </a:pPr>
            <a:endParaRPr lang="en-US" sz="2000">
              <a:latin typeface="Calibri"/>
              <a:ea typeface="Calibri" panose="020F0502020204030204"/>
              <a:cs typeface="Calibri"/>
            </a:endParaRPr>
          </a:p>
        </p:txBody>
      </p:sp>
      <p:sp>
        <p:nvSpPr>
          <p:cNvPr id="6" name="Rounded Rectangle 9">
            <a:extLst>
              <a:ext uri="{FF2B5EF4-FFF2-40B4-BE49-F238E27FC236}">
                <a16:creationId xmlns:a16="http://schemas.microsoft.com/office/drawing/2014/main" id="{492FF98A-BB4C-6CEF-B7F2-D7DD86D0E860}"/>
              </a:ext>
            </a:extLst>
          </p:cNvPr>
          <p:cNvSpPr/>
          <p:nvPr/>
        </p:nvSpPr>
        <p:spPr>
          <a:xfrm>
            <a:off x="7915113" y="1035855"/>
            <a:ext cx="3851173" cy="5335050"/>
          </a:xfrm>
          <a:prstGeom prst="roundRect">
            <a:avLst>
              <a:gd name="adj" fmla="val 2868"/>
            </a:avLst>
          </a:prstGeom>
          <a:noFill/>
          <a:ln w="28575">
            <a:solidFill>
              <a:srgbClr val="0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5">
            <a:extLst>
              <a:ext uri="{FF2B5EF4-FFF2-40B4-BE49-F238E27FC236}">
                <a16:creationId xmlns:a16="http://schemas.microsoft.com/office/drawing/2014/main" id="{8B75E2B7-E9A7-B464-4DE2-B9AA24B0FAC9}"/>
              </a:ext>
            </a:extLst>
          </p:cNvPr>
          <p:cNvSpPr txBox="1"/>
          <p:nvPr/>
        </p:nvSpPr>
        <p:spPr>
          <a:xfrm>
            <a:off x="7987992" y="1130831"/>
            <a:ext cx="3716302" cy="5332229"/>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en-US" sz="1600" b="1">
                <a:solidFill>
                  <a:srgbClr val="F57E24"/>
                </a:solidFill>
                <a:latin typeface="Roboto"/>
                <a:cs typeface="Calibri"/>
              </a:rPr>
              <a:t>Keyword Tips:</a:t>
            </a:r>
            <a:br>
              <a:rPr lang="en-US" sz="1600" b="1">
                <a:solidFill>
                  <a:srgbClr val="F57E24"/>
                </a:solidFill>
                <a:latin typeface="Roboto"/>
                <a:cs typeface="Calibri"/>
              </a:rPr>
            </a:br>
            <a:endParaRPr lang="en-US" sz="2000">
              <a:ea typeface="Calibri"/>
              <a:cs typeface="Calibri"/>
            </a:endParaRPr>
          </a:p>
          <a:p>
            <a:pPr marL="228600" indent="-228600">
              <a:buFont typeface="Arial,Sans-Serif"/>
              <a:buChar char="•"/>
            </a:pPr>
            <a:r>
              <a:rPr lang="en-US" sz="2000">
                <a:ea typeface="Calibri"/>
                <a:cs typeface="Calibri"/>
              </a:rPr>
              <a:t>Keep to </a:t>
            </a:r>
            <a:r>
              <a:rPr lang="en-US" sz="2000" b="1">
                <a:ea typeface="Calibri"/>
                <a:cs typeface="Calibri"/>
              </a:rPr>
              <a:t>220 character limit</a:t>
            </a:r>
            <a:r>
              <a:rPr lang="en-US" sz="2000">
                <a:ea typeface="Calibri"/>
                <a:cs typeface="Calibri"/>
              </a:rPr>
              <a:t> (including spaces). </a:t>
            </a:r>
          </a:p>
          <a:p>
            <a:pPr marL="228600" indent="-228600">
              <a:buFont typeface="Arial,Sans-Serif"/>
              <a:buChar char="•"/>
            </a:pPr>
            <a:r>
              <a:rPr lang="en-US" sz="2000">
                <a:ea typeface="Calibri"/>
                <a:cs typeface="Calibri"/>
              </a:rPr>
              <a:t>Use clear concise language</a:t>
            </a:r>
            <a:endParaRPr lang="en-US">
              <a:ea typeface="Calibri"/>
              <a:cs typeface="Calibri"/>
            </a:endParaRPr>
          </a:p>
          <a:p>
            <a:pPr marL="228600" indent="-228600">
              <a:buFont typeface="Arial,Sans-Serif"/>
              <a:buChar char="•"/>
            </a:pPr>
            <a:r>
              <a:rPr lang="en-US" sz="2000">
                <a:ea typeface="Calibri"/>
                <a:cs typeface="Calibri"/>
              </a:rPr>
              <a:t>Ensure it describes your business and services.</a:t>
            </a:r>
            <a:endParaRPr lang="en-US">
              <a:ea typeface="Calibri"/>
              <a:cs typeface="Calibri"/>
            </a:endParaRPr>
          </a:p>
          <a:p>
            <a:pPr marL="228600" indent="-228600">
              <a:buFont typeface="Arial,Sans-Serif"/>
              <a:buChar char="•"/>
            </a:pPr>
            <a:r>
              <a:rPr lang="en-US" sz="2000" b="1">
                <a:ea typeface="Calibri"/>
                <a:cs typeface="Calibri"/>
              </a:rPr>
              <a:t>Use vertical bars (|) for separation</a:t>
            </a:r>
            <a:r>
              <a:rPr lang="en-US" sz="2000">
                <a:ea typeface="Calibri"/>
                <a:cs typeface="Calibri"/>
              </a:rPr>
              <a:t>: This helps break up the information, making it easier for readers to scan and understand quickly. </a:t>
            </a:r>
          </a:p>
          <a:p>
            <a:pPr marL="228600" indent="-228600">
              <a:buFont typeface="Arial,Sans-Serif"/>
              <a:buChar char="•"/>
            </a:pPr>
            <a:r>
              <a:rPr lang="en-US" sz="2000" b="1">
                <a:ea typeface="Calibri"/>
                <a:cs typeface="Calibri"/>
              </a:rPr>
              <a:t>Include relevant keywords</a:t>
            </a:r>
            <a:r>
              <a:rPr lang="en-US" sz="2000">
                <a:ea typeface="Calibri"/>
                <a:cs typeface="Calibri"/>
              </a:rPr>
              <a:t> that are both specific and likely to be searched by your target audience. </a:t>
            </a:r>
          </a:p>
          <a:p>
            <a:pPr algn="ctr">
              <a:lnSpc>
                <a:spcPct val="110000"/>
              </a:lnSpc>
            </a:pPr>
            <a:endParaRPr lang="en-US" sz="2000">
              <a:ea typeface="Calibri"/>
              <a:cs typeface="Calibri"/>
            </a:endParaRPr>
          </a:p>
        </p:txBody>
      </p:sp>
    </p:spTree>
    <p:extLst>
      <p:ext uri="{BB962C8B-B14F-4D97-AF65-F5344CB8AC3E}">
        <p14:creationId xmlns:p14="http://schemas.microsoft.com/office/powerpoint/2010/main" val="40493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613D64-C8B2-9E47-B00C-728F192E915F}"/>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a:solidFill>
                  <a:schemeClr val="tx1">
                    <a:lumMod val="65000"/>
                    <a:lumOff val="35000"/>
                  </a:schemeClr>
                </a:solidFill>
                <a:latin typeface="Roboto"/>
                <a:ea typeface="Roboto"/>
                <a:cs typeface="Roboto"/>
              </a:rPr>
              <a:t>Updating LI Headline, Example: VMA </a:t>
            </a:r>
            <a:endParaRPr lang="en-US">
              <a:solidFill>
                <a:schemeClr val="tx1">
                  <a:lumMod val="65000"/>
                  <a:lumOff val="35000"/>
                </a:schemeClr>
              </a:solidFill>
              <a:ea typeface="Calibri Light"/>
              <a:cs typeface="Calibri Light"/>
            </a:endParaRPr>
          </a:p>
        </p:txBody>
      </p:sp>
      <p:sp>
        <p:nvSpPr>
          <p:cNvPr id="184" name="Rectangle 183">
            <a:extLst>
              <a:ext uri="{FF2B5EF4-FFF2-40B4-BE49-F238E27FC236}">
                <a16:creationId xmlns:a16="http://schemas.microsoft.com/office/drawing/2014/main" id="{85463DA1-BAC2-4943-BC81-3E9183068A1B}"/>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F28FA5-9938-4B24-807C-8C77D3AC5B98}"/>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grpSp>
        <p:nvGrpSpPr>
          <p:cNvPr id="159" name="Graphic 43">
            <a:extLst>
              <a:ext uri="{FF2B5EF4-FFF2-40B4-BE49-F238E27FC236}">
                <a16:creationId xmlns:a16="http://schemas.microsoft.com/office/drawing/2014/main" id="{8C8CF741-B18F-3A43-ABB1-983A7C39ABC5}"/>
              </a:ext>
            </a:extLst>
          </p:cNvPr>
          <p:cNvGrpSpPr/>
          <p:nvPr/>
        </p:nvGrpSpPr>
        <p:grpSpPr>
          <a:xfrm>
            <a:off x="11340844" y="4449005"/>
            <a:ext cx="596806" cy="587096"/>
            <a:chOff x="2108641" y="611571"/>
            <a:chExt cx="4876800" cy="4797456"/>
          </a:xfrm>
          <a:solidFill>
            <a:schemeClr val="bg1"/>
          </a:solidFill>
        </p:grpSpPr>
        <p:sp>
          <p:nvSpPr>
            <p:cNvPr id="174" name="Graphic 43">
              <a:extLst>
                <a:ext uri="{FF2B5EF4-FFF2-40B4-BE49-F238E27FC236}">
                  <a16:creationId xmlns:a16="http://schemas.microsoft.com/office/drawing/2014/main" id="{2A0E71BF-D476-264A-84C6-203872DD827B}"/>
                </a:ext>
              </a:extLst>
            </p:cNvPr>
            <p:cNvSpPr/>
            <p:nvPr/>
          </p:nvSpPr>
          <p:spPr>
            <a:xfrm>
              <a:off x="2108641" y="611571"/>
              <a:ext cx="4876800" cy="4797456"/>
            </a:xfrm>
            <a:custGeom>
              <a:avLst/>
              <a:gdLst>
                <a:gd name="connsiteX0" fmla="*/ 4805363 w 4876800"/>
                <a:gd name="connsiteY0" fmla="*/ 3047810 h 4797456"/>
                <a:gd name="connsiteX1" fmla="*/ 4876800 w 4876800"/>
                <a:gd name="connsiteY1" fmla="*/ 2976372 h 4797456"/>
                <a:gd name="connsiteX2" fmla="*/ 4876800 w 4876800"/>
                <a:gd name="connsiteY2" fmla="*/ 1868519 h 4797456"/>
                <a:gd name="connsiteX3" fmla="*/ 4847968 w 4876800"/>
                <a:gd name="connsiteY3" fmla="*/ 1811169 h 4797456"/>
                <a:gd name="connsiteX4" fmla="*/ 4033838 w 4876800"/>
                <a:gd name="connsiteY4" fmla="*/ 1206332 h 4797456"/>
                <a:gd name="connsiteX5" fmla="*/ 4033838 w 4876800"/>
                <a:gd name="connsiteY5" fmla="*/ 325469 h 4797456"/>
                <a:gd name="connsiteX6" fmla="*/ 3708368 w 4876800"/>
                <a:gd name="connsiteY6" fmla="*/ 0 h 4797456"/>
                <a:gd name="connsiteX7" fmla="*/ 2542413 w 4876800"/>
                <a:gd name="connsiteY7" fmla="*/ 0 h 4797456"/>
                <a:gd name="connsiteX8" fmla="*/ 2470976 w 4876800"/>
                <a:gd name="connsiteY8" fmla="*/ 71438 h 4797456"/>
                <a:gd name="connsiteX9" fmla="*/ 2542413 w 4876800"/>
                <a:gd name="connsiteY9" fmla="*/ 142875 h 4797456"/>
                <a:gd name="connsiteX10" fmla="*/ 3708368 w 4876800"/>
                <a:gd name="connsiteY10" fmla="*/ 142875 h 4797456"/>
                <a:gd name="connsiteX11" fmla="*/ 3890963 w 4876800"/>
                <a:gd name="connsiteY11" fmla="*/ 325469 h 4797456"/>
                <a:gd name="connsiteX12" fmla="*/ 3890963 w 4876800"/>
                <a:gd name="connsiteY12" fmla="*/ 2576360 h 4797456"/>
                <a:gd name="connsiteX13" fmla="*/ 3151070 w 4876800"/>
                <a:gd name="connsiteY13" fmla="*/ 3226041 h 4797456"/>
                <a:gd name="connsiteX14" fmla="*/ 1731874 w 4876800"/>
                <a:gd name="connsiteY14" fmla="*/ 3225889 h 4797456"/>
                <a:gd name="connsiteX15" fmla="*/ 985847 w 4876800"/>
                <a:gd name="connsiteY15" fmla="*/ 2573427 h 4797456"/>
                <a:gd name="connsiteX16" fmla="*/ 985847 w 4876800"/>
                <a:gd name="connsiteY16" fmla="*/ 325469 h 4797456"/>
                <a:gd name="connsiteX17" fmla="*/ 1168441 w 4876800"/>
                <a:gd name="connsiteY17" fmla="*/ 142875 h 4797456"/>
                <a:gd name="connsiteX18" fmla="*/ 2231041 w 4876800"/>
                <a:gd name="connsiteY18" fmla="*/ 142875 h 4797456"/>
                <a:gd name="connsiteX19" fmla="*/ 2302478 w 4876800"/>
                <a:gd name="connsiteY19" fmla="*/ 71438 h 4797456"/>
                <a:gd name="connsiteX20" fmla="*/ 2231041 w 4876800"/>
                <a:gd name="connsiteY20" fmla="*/ 0 h 4797456"/>
                <a:gd name="connsiteX21" fmla="*/ 1168432 w 4876800"/>
                <a:gd name="connsiteY21" fmla="*/ 0 h 4797456"/>
                <a:gd name="connsiteX22" fmla="*/ 842963 w 4876800"/>
                <a:gd name="connsiteY22" fmla="*/ 325469 h 4797456"/>
                <a:gd name="connsiteX23" fmla="*/ 842963 w 4876800"/>
                <a:gd name="connsiteY23" fmla="*/ 1170318 h 4797456"/>
                <a:gd name="connsiteX24" fmla="*/ 27251 w 4876800"/>
                <a:gd name="connsiteY24" fmla="*/ 1812379 h 4797456"/>
                <a:gd name="connsiteX25" fmla="*/ 0 w 4876800"/>
                <a:gd name="connsiteY25" fmla="*/ 1868519 h 4797456"/>
                <a:gd name="connsiteX26" fmla="*/ 0 w 4876800"/>
                <a:gd name="connsiteY26" fmla="*/ 4440269 h 4797456"/>
                <a:gd name="connsiteX27" fmla="*/ 111300 w 4876800"/>
                <a:gd name="connsiteY27" fmla="*/ 4699235 h 4797456"/>
                <a:gd name="connsiteX28" fmla="*/ 357188 w 4876800"/>
                <a:gd name="connsiteY28" fmla="*/ 4797457 h 4797456"/>
                <a:gd name="connsiteX29" fmla="*/ 4519613 w 4876800"/>
                <a:gd name="connsiteY29" fmla="*/ 4797457 h 4797456"/>
                <a:gd name="connsiteX30" fmla="*/ 4765463 w 4876800"/>
                <a:gd name="connsiteY30" fmla="*/ 4699283 h 4797456"/>
                <a:gd name="connsiteX31" fmla="*/ 4876800 w 4876800"/>
                <a:gd name="connsiteY31" fmla="*/ 4440269 h 4797456"/>
                <a:gd name="connsiteX32" fmla="*/ 4876800 w 4876800"/>
                <a:gd name="connsiteY32" fmla="*/ 3287744 h 4797456"/>
                <a:gd name="connsiteX33" fmla="*/ 4805363 w 4876800"/>
                <a:gd name="connsiteY33" fmla="*/ 3216307 h 4797456"/>
                <a:gd name="connsiteX34" fmla="*/ 4733925 w 4876800"/>
                <a:gd name="connsiteY34" fmla="*/ 3287744 h 4797456"/>
                <a:gd name="connsiteX35" fmla="*/ 4733925 w 4876800"/>
                <a:gd name="connsiteY35" fmla="*/ 4440269 h 4797456"/>
                <a:gd name="connsiteX36" fmla="*/ 4707112 w 4876800"/>
                <a:gd name="connsiteY36" fmla="*/ 4544311 h 4797456"/>
                <a:gd name="connsiteX37" fmla="*/ 3286487 w 4876800"/>
                <a:gd name="connsiteY37" fmla="*/ 3297260 h 4797456"/>
                <a:gd name="connsiteX38" fmla="*/ 4733925 w 4876800"/>
                <a:gd name="connsiteY38" fmla="*/ 2026310 h 4797456"/>
                <a:gd name="connsiteX39" fmla="*/ 4733925 w 4876800"/>
                <a:gd name="connsiteY39" fmla="*/ 2976372 h 4797456"/>
                <a:gd name="connsiteX40" fmla="*/ 4805363 w 4876800"/>
                <a:gd name="connsiteY40" fmla="*/ 3047810 h 4797456"/>
                <a:gd name="connsiteX41" fmla="*/ 4033838 w 4876800"/>
                <a:gd name="connsiteY41" fmla="*/ 1384316 h 4797456"/>
                <a:gd name="connsiteX42" fmla="*/ 4691815 w 4876800"/>
                <a:gd name="connsiteY42" fmla="*/ 1873148 h 4797456"/>
                <a:gd name="connsiteX43" fmla="*/ 4033838 w 4876800"/>
                <a:gd name="connsiteY43" fmla="*/ 2450906 h 4797456"/>
                <a:gd name="connsiteX44" fmla="*/ 842963 w 4876800"/>
                <a:gd name="connsiteY44" fmla="*/ 2448459 h 4797456"/>
                <a:gd name="connsiteX45" fmla="*/ 183251 w 4876800"/>
                <a:gd name="connsiteY45" fmla="*/ 1871415 h 4797456"/>
                <a:gd name="connsiteX46" fmla="*/ 842963 w 4876800"/>
                <a:gd name="connsiteY46" fmla="*/ 1352150 h 4797456"/>
                <a:gd name="connsiteX47" fmla="*/ 357188 w 4876800"/>
                <a:gd name="connsiteY47" fmla="*/ 4654582 h 4797456"/>
                <a:gd name="connsiteX48" fmla="*/ 278140 w 4876800"/>
                <a:gd name="connsiteY48" fmla="*/ 4639485 h 4797456"/>
                <a:gd name="connsiteX49" fmla="*/ 1106300 w 4876800"/>
                <a:gd name="connsiteY49" fmla="*/ 3915509 h 4797456"/>
                <a:gd name="connsiteX50" fmla="*/ 1113063 w 4876800"/>
                <a:gd name="connsiteY50" fmla="*/ 3814705 h 4797456"/>
                <a:gd name="connsiteX51" fmla="*/ 1012260 w 4876800"/>
                <a:gd name="connsiteY51" fmla="*/ 3807943 h 4797456"/>
                <a:gd name="connsiteX52" fmla="*/ 169774 w 4876800"/>
                <a:gd name="connsiteY52" fmla="*/ 4544444 h 4797456"/>
                <a:gd name="connsiteX53" fmla="*/ 142875 w 4876800"/>
                <a:gd name="connsiteY53" fmla="*/ 4440269 h 4797456"/>
                <a:gd name="connsiteX54" fmla="*/ 142875 w 4876800"/>
                <a:gd name="connsiteY54" fmla="*/ 2025910 h 4797456"/>
                <a:gd name="connsiteX55" fmla="*/ 867366 w 4876800"/>
                <a:gd name="connsiteY55" fmla="*/ 2659618 h 4797456"/>
                <a:gd name="connsiteX56" fmla="*/ 867375 w 4876800"/>
                <a:gd name="connsiteY56" fmla="*/ 2659628 h 4797456"/>
                <a:gd name="connsiteX57" fmla="*/ 1596438 w 4876800"/>
                <a:gd name="connsiteY57" fmla="*/ 3297250 h 4797456"/>
                <a:gd name="connsiteX58" fmla="*/ 1323632 w 4876800"/>
                <a:gd name="connsiteY58" fmla="*/ 3535709 h 4797456"/>
                <a:gd name="connsiteX59" fmla="*/ 1299210 w 4876800"/>
                <a:gd name="connsiteY59" fmla="*/ 3589592 h 4797456"/>
                <a:gd name="connsiteX60" fmla="*/ 1370648 w 4876800"/>
                <a:gd name="connsiteY60" fmla="*/ 3660981 h 4797456"/>
                <a:gd name="connsiteX61" fmla="*/ 1418892 w 4876800"/>
                <a:gd name="connsiteY61" fmla="*/ 3642198 h 4797456"/>
                <a:gd name="connsiteX62" fmla="*/ 1731731 w 4876800"/>
                <a:gd name="connsiteY62" fmla="*/ 3368754 h 4797456"/>
                <a:gd name="connsiteX63" fmla="*/ 3151527 w 4876800"/>
                <a:gd name="connsiteY63" fmla="*/ 3368897 h 4797456"/>
                <a:gd name="connsiteX64" fmla="*/ 4598880 w 4876800"/>
                <a:gd name="connsiteY64" fmla="*/ 4639399 h 4797456"/>
                <a:gd name="connsiteX65" fmla="*/ 4519613 w 4876800"/>
                <a:gd name="connsiteY65" fmla="*/ 4654573 h 4797456"/>
                <a:gd name="connsiteX66" fmla="*/ 357188 w 4876800"/>
                <a:gd name="connsiteY66" fmla="*/ 4654573 h 47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76800" h="4797456">
                  <a:moveTo>
                    <a:pt x="4805363" y="3047810"/>
                  </a:moveTo>
                  <a:cubicBezTo>
                    <a:pt x="4844825" y="3047810"/>
                    <a:pt x="4876800" y="3015825"/>
                    <a:pt x="4876800" y="2976372"/>
                  </a:cubicBezTo>
                  <a:lnTo>
                    <a:pt x="4876800" y="1868519"/>
                  </a:lnTo>
                  <a:cubicBezTo>
                    <a:pt x="4876800" y="1845917"/>
                    <a:pt x="4866104" y="1824657"/>
                    <a:pt x="4847968" y="1811169"/>
                  </a:cubicBezTo>
                  <a:lnTo>
                    <a:pt x="4033838" y="1206332"/>
                  </a:lnTo>
                  <a:lnTo>
                    <a:pt x="4033838" y="325469"/>
                  </a:lnTo>
                  <a:cubicBezTo>
                    <a:pt x="4033838" y="146009"/>
                    <a:pt x="3887838" y="0"/>
                    <a:pt x="3708368" y="0"/>
                  </a:cubicBezTo>
                  <a:lnTo>
                    <a:pt x="2542413" y="0"/>
                  </a:lnTo>
                  <a:cubicBezTo>
                    <a:pt x="2502951" y="0"/>
                    <a:pt x="2470976" y="31985"/>
                    <a:pt x="2470976" y="71438"/>
                  </a:cubicBezTo>
                  <a:cubicBezTo>
                    <a:pt x="2470976" y="110890"/>
                    <a:pt x="2502951" y="142875"/>
                    <a:pt x="2542413" y="142875"/>
                  </a:cubicBezTo>
                  <a:lnTo>
                    <a:pt x="3708368" y="142875"/>
                  </a:lnTo>
                  <a:cubicBezTo>
                    <a:pt x="3809048" y="142875"/>
                    <a:pt x="3890963" y="224790"/>
                    <a:pt x="3890963" y="325469"/>
                  </a:cubicBezTo>
                  <a:lnTo>
                    <a:pt x="3890963" y="2576360"/>
                  </a:lnTo>
                  <a:lnTo>
                    <a:pt x="3151070" y="3226041"/>
                  </a:lnTo>
                  <a:cubicBezTo>
                    <a:pt x="2856405" y="3227965"/>
                    <a:pt x="1903667" y="3226232"/>
                    <a:pt x="1731874" y="3225889"/>
                  </a:cubicBezTo>
                  <a:lnTo>
                    <a:pt x="985847" y="2573427"/>
                  </a:lnTo>
                  <a:lnTo>
                    <a:pt x="985847" y="325469"/>
                  </a:lnTo>
                  <a:cubicBezTo>
                    <a:pt x="985847" y="224790"/>
                    <a:pt x="1067762" y="142875"/>
                    <a:pt x="1168441" y="142875"/>
                  </a:cubicBezTo>
                  <a:lnTo>
                    <a:pt x="2231041" y="142875"/>
                  </a:lnTo>
                  <a:cubicBezTo>
                    <a:pt x="2270503" y="142875"/>
                    <a:pt x="2302478" y="110890"/>
                    <a:pt x="2302478" y="71438"/>
                  </a:cubicBezTo>
                  <a:cubicBezTo>
                    <a:pt x="2302478" y="31985"/>
                    <a:pt x="2270503" y="0"/>
                    <a:pt x="2231041" y="0"/>
                  </a:cubicBezTo>
                  <a:lnTo>
                    <a:pt x="1168432" y="0"/>
                  </a:lnTo>
                  <a:cubicBezTo>
                    <a:pt x="988962" y="0"/>
                    <a:pt x="842963" y="146009"/>
                    <a:pt x="842963" y="325469"/>
                  </a:cubicBezTo>
                  <a:lnTo>
                    <a:pt x="842963" y="1170318"/>
                  </a:lnTo>
                  <a:lnTo>
                    <a:pt x="27251" y="1812379"/>
                  </a:lnTo>
                  <a:cubicBezTo>
                    <a:pt x="10049" y="1825933"/>
                    <a:pt x="0" y="1846621"/>
                    <a:pt x="0" y="1868519"/>
                  </a:cubicBezTo>
                  <a:lnTo>
                    <a:pt x="0" y="4440269"/>
                  </a:lnTo>
                  <a:cubicBezTo>
                    <a:pt x="0" y="4537796"/>
                    <a:pt x="40586" y="4632208"/>
                    <a:pt x="111300" y="4699235"/>
                  </a:cubicBezTo>
                  <a:cubicBezTo>
                    <a:pt x="178003" y="4762567"/>
                    <a:pt x="265328" y="4797457"/>
                    <a:pt x="357188" y="4797457"/>
                  </a:cubicBezTo>
                  <a:lnTo>
                    <a:pt x="4519613" y="4797457"/>
                  </a:lnTo>
                  <a:cubicBezTo>
                    <a:pt x="4611481" y="4797457"/>
                    <a:pt x="4698806" y="4762576"/>
                    <a:pt x="4765463" y="4699283"/>
                  </a:cubicBezTo>
                  <a:cubicBezTo>
                    <a:pt x="4836224" y="4632208"/>
                    <a:pt x="4876800" y="4537796"/>
                    <a:pt x="4876800" y="4440269"/>
                  </a:cubicBezTo>
                  <a:lnTo>
                    <a:pt x="4876800" y="3287744"/>
                  </a:lnTo>
                  <a:cubicBezTo>
                    <a:pt x="4876800" y="3248292"/>
                    <a:pt x="4844825" y="3216307"/>
                    <a:pt x="4805363" y="3216307"/>
                  </a:cubicBezTo>
                  <a:cubicBezTo>
                    <a:pt x="4765901" y="3216307"/>
                    <a:pt x="4733925" y="3248292"/>
                    <a:pt x="4733925" y="3287744"/>
                  </a:cubicBezTo>
                  <a:lnTo>
                    <a:pt x="4733925" y="4440269"/>
                  </a:lnTo>
                  <a:cubicBezTo>
                    <a:pt x="4733925" y="4477417"/>
                    <a:pt x="4724629" y="4512926"/>
                    <a:pt x="4707112" y="4544311"/>
                  </a:cubicBezTo>
                  <a:lnTo>
                    <a:pt x="3286487" y="3297260"/>
                  </a:lnTo>
                  <a:lnTo>
                    <a:pt x="4733925" y="2026310"/>
                  </a:lnTo>
                  <a:lnTo>
                    <a:pt x="4733925" y="2976372"/>
                  </a:lnTo>
                  <a:cubicBezTo>
                    <a:pt x="4733925" y="3015825"/>
                    <a:pt x="4765901" y="3047810"/>
                    <a:pt x="4805363" y="3047810"/>
                  </a:cubicBezTo>
                  <a:close/>
                  <a:moveTo>
                    <a:pt x="4033838" y="1384316"/>
                  </a:moveTo>
                  <a:lnTo>
                    <a:pt x="4691815" y="1873148"/>
                  </a:lnTo>
                  <a:lnTo>
                    <a:pt x="4033838" y="2450906"/>
                  </a:lnTo>
                  <a:close/>
                  <a:moveTo>
                    <a:pt x="842963" y="2448459"/>
                  </a:moveTo>
                  <a:lnTo>
                    <a:pt x="183251" y="1871415"/>
                  </a:lnTo>
                  <a:lnTo>
                    <a:pt x="842963" y="1352150"/>
                  </a:lnTo>
                  <a:close/>
                  <a:moveTo>
                    <a:pt x="357188" y="4654582"/>
                  </a:moveTo>
                  <a:cubicBezTo>
                    <a:pt x="329765" y="4654582"/>
                    <a:pt x="303028" y="4649381"/>
                    <a:pt x="278140" y="4639485"/>
                  </a:cubicBezTo>
                  <a:lnTo>
                    <a:pt x="1106300" y="3915509"/>
                  </a:lnTo>
                  <a:cubicBezTo>
                    <a:pt x="1135999" y="3889543"/>
                    <a:pt x="1139038" y="3844414"/>
                    <a:pt x="1113063" y="3814705"/>
                  </a:cubicBezTo>
                  <a:cubicBezTo>
                    <a:pt x="1087098" y="3784997"/>
                    <a:pt x="1041968" y="3781977"/>
                    <a:pt x="1012260" y="3807943"/>
                  </a:cubicBezTo>
                  <a:lnTo>
                    <a:pt x="169774" y="4544444"/>
                  </a:lnTo>
                  <a:cubicBezTo>
                    <a:pt x="152200" y="4513031"/>
                    <a:pt x="142875" y="4477474"/>
                    <a:pt x="142875" y="4440269"/>
                  </a:cubicBezTo>
                  <a:lnTo>
                    <a:pt x="142875" y="2025910"/>
                  </a:lnTo>
                  <a:lnTo>
                    <a:pt x="867366" y="2659618"/>
                  </a:lnTo>
                  <a:cubicBezTo>
                    <a:pt x="867366" y="2659618"/>
                    <a:pt x="867375" y="2659628"/>
                    <a:pt x="867375" y="2659628"/>
                  </a:cubicBezTo>
                  <a:lnTo>
                    <a:pt x="1596438" y="3297250"/>
                  </a:lnTo>
                  <a:lnTo>
                    <a:pt x="1323632" y="3535709"/>
                  </a:lnTo>
                  <a:cubicBezTo>
                    <a:pt x="1308106" y="3549272"/>
                    <a:pt x="1299210" y="3568979"/>
                    <a:pt x="1299210" y="3589592"/>
                  </a:cubicBezTo>
                  <a:cubicBezTo>
                    <a:pt x="1299210" y="3629044"/>
                    <a:pt x="1331186" y="3660981"/>
                    <a:pt x="1370648" y="3660981"/>
                  </a:cubicBezTo>
                  <a:cubicBezTo>
                    <a:pt x="1389250" y="3660981"/>
                    <a:pt x="1406185" y="3653857"/>
                    <a:pt x="1418892" y="3642198"/>
                  </a:cubicBezTo>
                  <a:lnTo>
                    <a:pt x="1731731" y="3368754"/>
                  </a:lnTo>
                  <a:cubicBezTo>
                    <a:pt x="1904381" y="3369088"/>
                    <a:pt x="2855452" y="3370831"/>
                    <a:pt x="3151527" y="3368897"/>
                  </a:cubicBezTo>
                  <a:lnTo>
                    <a:pt x="4598880" y="4639399"/>
                  </a:lnTo>
                  <a:cubicBezTo>
                    <a:pt x="4573934" y="4649353"/>
                    <a:pt x="4547111" y="4654573"/>
                    <a:pt x="4519613" y="4654573"/>
                  </a:cubicBezTo>
                  <a:lnTo>
                    <a:pt x="357188" y="4654573"/>
                  </a:lnTo>
                  <a:close/>
                </a:path>
              </a:pathLst>
            </a:custGeom>
            <a:grpFill/>
            <a:ln w="3175" cap="flat">
              <a:solidFill>
                <a:schemeClr val="bg1"/>
              </a:solidFill>
              <a:prstDash val="solid"/>
              <a:miter/>
            </a:ln>
          </p:spPr>
          <p:txBody>
            <a:bodyPr rtlCol="0" anchor="ctr"/>
            <a:lstStyle/>
            <a:p>
              <a:endParaRPr lang="en-US"/>
            </a:p>
          </p:txBody>
        </p:sp>
        <p:sp>
          <p:nvSpPr>
            <p:cNvPr id="175" name="Graphic 43">
              <a:extLst>
                <a:ext uri="{FF2B5EF4-FFF2-40B4-BE49-F238E27FC236}">
                  <a16:creationId xmlns:a16="http://schemas.microsoft.com/office/drawing/2014/main" id="{ABE8E3CD-6C3D-154E-99BD-E8B45FC8AB1A}"/>
                </a:ext>
              </a:extLst>
            </p:cNvPr>
            <p:cNvSpPr/>
            <p:nvPr/>
          </p:nvSpPr>
          <p:spPr>
            <a:xfrm>
              <a:off x="3290275" y="1149867"/>
              <a:ext cx="2003774" cy="2123065"/>
            </a:xfrm>
            <a:custGeom>
              <a:avLst/>
              <a:gdLst>
                <a:gd name="connsiteX0" fmla="*/ 591531 w 2003774"/>
                <a:gd name="connsiteY0" fmla="*/ 2123065 h 2123065"/>
                <a:gd name="connsiteX1" fmla="*/ 834742 w 2003774"/>
                <a:gd name="connsiteY1" fmla="*/ 1879854 h 2123065"/>
                <a:gd name="connsiteX2" fmla="*/ 834742 w 2003774"/>
                <a:gd name="connsiteY2" fmla="*/ 1359618 h 2123065"/>
                <a:gd name="connsiteX3" fmla="*/ 913447 w 2003774"/>
                <a:gd name="connsiteY3" fmla="*/ 1359618 h 2123065"/>
                <a:gd name="connsiteX4" fmla="*/ 1579798 w 2003774"/>
                <a:gd name="connsiteY4" fmla="*/ 1692793 h 2123065"/>
                <a:gd name="connsiteX5" fmla="*/ 1789195 w 2003774"/>
                <a:gd name="connsiteY5" fmla="*/ 1860633 h 2123065"/>
                <a:gd name="connsiteX6" fmla="*/ 2003774 w 2003774"/>
                <a:gd name="connsiteY6" fmla="*/ 1646053 h 2123065"/>
                <a:gd name="connsiteX7" fmla="*/ 2003774 w 2003774"/>
                <a:gd name="connsiteY7" fmla="*/ 214589 h 2123065"/>
                <a:gd name="connsiteX8" fmla="*/ 1789195 w 2003774"/>
                <a:gd name="connsiteY8" fmla="*/ 0 h 2123065"/>
                <a:gd name="connsiteX9" fmla="*/ 1579798 w 2003774"/>
                <a:gd name="connsiteY9" fmla="*/ 167840 h 2123065"/>
                <a:gd name="connsiteX10" fmla="*/ 913447 w 2003774"/>
                <a:gd name="connsiteY10" fmla="*/ 501015 h 2123065"/>
                <a:gd name="connsiteX11" fmla="*/ 429301 w 2003774"/>
                <a:gd name="connsiteY11" fmla="*/ 501015 h 2123065"/>
                <a:gd name="connsiteX12" fmla="*/ 0 w 2003774"/>
                <a:gd name="connsiteY12" fmla="*/ 930316 h 2123065"/>
                <a:gd name="connsiteX13" fmla="*/ 348320 w 2003774"/>
                <a:gd name="connsiteY13" fmla="*/ 1351855 h 2123065"/>
                <a:gd name="connsiteX14" fmla="*/ 348320 w 2003774"/>
                <a:gd name="connsiteY14" fmla="*/ 1879854 h 2123065"/>
                <a:gd name="connsiteX15" fmla="*/ 591531 w 2003774"/>
                <a:gd name="connsiteY15" fmla="*/ 2123065 h 2123065"/>
                <a:gd name="connsiteX16" fmla="*/ 691867 w 2003774"/>
                <a:gd name="connsiteY16" fmla="*/ 1879854 h 2123065"/>
                <a:gd name="connsiteX17" fmla="*/ 591531 w 2003774"/>
                <a:gd name="connsiteY17" fmla="*/ 1980190 h 2123065"/>
                <a:gd name="connsiteX18" fmla="*/ 491195 w 2003774"/>
                <a:gd name="connsiteY18" fmla="*/ 1879854 h 2123065"/>
                <a:gd name="connsiteX19" fmla="*/ 491195 w 2003774"/>
                <a:gd name="connsiteY19" fmla="*/ 1359618 h 2123065"/>
                <a:gd name="connsiteX20" fmla="*/ 691867 w 2003774"/>
                <a:gd name="connsiteY20" fmla="*/ 1359618 h 2123065"/>
                <a:gd name="connsiteX21" fmla="*/ 1789186 w 2003774"/>
                <a:gd name="connsiteY21" fmla="*/ 142875 h 2123065"/>
                <a:gd name="connsiteX22" fmla="*/ 1860890 w 2003774"/>
                <a:gd name="connsiteY22" fmla="*/ 214589 h 2123065"/>
                <a:gd name="connsiteX23" fmla="*/ 1860890 w 2003774"/>
                <a:gd name="connsiteY23" fmla="*/ 1646053 h 2123065"/>
                <a:gd name="connsiteX24" fmla="*/ 1789186 w 2003774"/>
                <a:gd name="connsiteY24" fmla="*/ 1717758 h 2123065"/>
                <a:gd name="connsiteX25" fmla="*/ 1717481 w 2003774"/>
                <a:gd name="connsiteY25" fmla="*/ 1646053 h 2123065"/>
                <a:gd name="connsiteX26" fmla="*/ 1717481 w 2003774"/>
                <a:gd name="connsiteY26" fmla="*/ 214589 h 2123065"/>
                <a:gd name="connsiteX27" fmla="*/ 1789186 w 2003774"/>
                <a:gd name="connsiteY27" fmla="*/ 142875 h 2123065"/>
                <a:gd name="connsiteX28" fmla="*/ 1574606 w 2003774"/>
                <a:gd name="connsiteY28" fmla="*/ 1530458 h 2123065"/>
                <a:gd name="connsiteX29" fmla="*/ 1001744 w 2003774"/>
                <a:gd name="connsiteY29" fmla="*/ 1244032 h 2123065"/>
                <a:gd name="connsiteX30" fmla="*/ 1001744 w 2003774"/>
                <a:gd name="connsiteY30" fmla="*/ 616601 h 2123065"/>
                <a:gd name="connsiteX31" fmla="*/ 1574606 w 2003774"/>
                <a:gd name="connsiteY31" fmla="*/ 330175 h 2123065"/>
                <a:gd name="connsiteX32" fmla="*/ 142875 w 2003774"/>
                <a:gd name="connsiteY32" fmla="*/ 930316 h 2123065"/>
                <a:gd name="connsiteX33" fmla="*/ 429301 w 2003774"/>
                <a:gd name="connsiteY33" fmla="*/ 643890 h 2123065"/>
                <a:gd name="connsiteX34" fmla="*/ 858879 w 2003774"/>
                <a:gd name="connsiteY34" fmla="*/ 643890 h 2123065"/>
                <a:gd name="connsiteX35" fmla="*/ 858879 w 2003774"/>
                <a:gd name="connsiteY35" fmla="*/ 1216752 h 2123065"/>
                <a:gd name="connsiteX36" fmla="*/ 763314 w 2003774"/>
                <a:gd name="connsiteY36" fmla="*/ 1216752 h 2123065"/>
                <a:gd name="connsiteX37" fmla="*/ 429311 w 2003774"/>
                <a:gd name="connsiteY37" fmla="*/ 1216752 h 2123065"/>
                <a:gd name="connsiteX38" fmla="*/ 142875 w 2003774"/>
                <a:gd name="connsiteY38" fmla="*/ 930316 h 212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3774" h="2123065">
                  <a:moveTo>
                    <a:pt x="591531" y="2123065"/>
                  </a:moveTo>
                  <a:cubicBezTo>
                    <a:pt x="725634" y="2123065"/>
                    <a:pt x="834742" y="2013957"/>
                    <a:pt x="834742" y="1879854"/>
                  </a:cubicBezTo>
                  <a:lnTo>
                    <a:pt x="834742" y="1359618"/>
                  </a:lnTo>
                  <a:lnTo>
                    <a:pt x="913447" y="1359618"/>
                  </a:lnTo>
                  <a:lnTo>
                    <a:pt x="1579798" y="1692793"/>
                  </a:lnTo>
                  <a:cubicBezTo>
                    <a:pt x="1601200" y="1788700"/>
                    <a:pt x="1686925" y="1860633"/>
                    <a:pt x="1789195" y="1860633"/>
                  </a:cubicBezTo>
                  <a:cubicBezTo>
                    <a:pt x="1907515" y="1860633"/>
                    <a:pt x="2003774" y="1764373"/>
                    <a:pt x="2003774" y="1646053"/>
                  </a:cubicBezTo>
                  <a:lnTo>
                    <a:pt x="2003774" y="214589"/>
                  </a:lnTo>
                  <a:cubicBezTo>
                    <a:pt x="2003774" y="96269"/>
                    <a:pt x="1907515" y="0"/>
                    <a:pt x="1789195" y="0"/>
                  </a:cubicBezTo>
                  <a:cubicBezTo>
                    <a:pt x="1686935" y="0"/>
                    <a:pt x="1601200" y="71933"/>
                    <a:pt x="1579798" y="167840"/>
                  </a:cubicBezTo>
                  <a:lnTo>
                    <a:pt x="913447" y="501015"/>
                  </a:lnTo>
                  <a:lnTo>
                    <a:pt x="429301" y="501015"/>
                  </a:lnTo>
                  <a:cubicBezTo>
                    <a:pt x="192576" y="501015"/>
                    <a:pt x="0" y="693601"/>
                    <a:pt x="0" y="930316"/>
                  </a:cubicBezTo>
                  <a:cubicBezTo>
                    <a:pt x="0" y="1139352"/>
                    <a:pt x="150200" y="1313869"/>
                    <a:pt x="348320" y="1351855"/>
                  </a:cubicBezTo>
                  <a:lnTo>
                    <a:pt x="348320" y="1879854"/>
                  </a:lnTo>
                  <a:cubicBezTo>
                    <a:pt x="348320" y="2013966"/>
                    <a:pt x="457429" y="2123065"/>
                    <a:pt x="591531" y="2123065"/>
                  </a:cubicBezTo>
                  <a:close/>
                  <a:moveTo>
                    <a:pt x="691867" y="1879854"/>
                  </a:moveTo>
                  <a:cubicBezTo>
                    <a:pt x="691867" y="1935185"/>
                    <a:pt x="646852" y="1980190"/>
                    <a:pt x="591531" y="1980190"/>
                  </a:cubicBezTo>
                  <a:cubicBezTo>
                    <a:pt x="536210" y="1980190"/>
                    <a:pt x="491195" y="1935175"/>
                    <a:pt x="491195" y="1879854"/>
                  </a:cubicBezTo>
                  <a:lnTo>
                    <a:pt x="491195" y="1359618"/>
                  </a:lnTo>
                  <a:lnTo>
                    <a:pt x="691867" y="1359618"/>
                  </a:lnTo>
                  <a:close/>
                  <a:moveTo>
                    <a:pt x="1789186" y="142875"/>
                  </a:moveTo>
                  <a:cubicBezTo>
                    <a:pt x="1828724" y="142875"/>
                    <a:pt x="1860890" y="175041"/>
                    <a:pt x="1860890" y="214589"/>
                  </a:cubicBezTo>
                  <a:lnTo>
                    <a:pt x="1860890" y="1646053"/>
                  </a:lnTo>
                  <a:cubicBezTo>
                    <a:pt x="1860890" y="1685592"/>
                    <a:pt x="1828724" y="1717758"/>
                    <a:pt x="1789186" y="1717758"/>
                  </a:cubicBezTo>
                  <a:cubicBezTo>
                    <a:pt x="1749647" y="1717758"/>
                    <a:pt x="1717481" y="1685592"/>
                    <a:pt x="1717481" y="1646053"/>
                  </a:cubicBezTo>
                  <a:lnTo>
                    <a:pt x="1717481" y="214589"/>
                  </a:lnTo>
                  <a:cubicBezTo>
                    <a:pt x="1717481" y="175041"/>
                    <a:pt x="1749647" y="142875"/>
                    <a:pt x="1789186" y="142875"/>
                  </a:cubicBezTo>
                  <a:close/>
                  <a:moveTo>
                    <a:pt x="1574606" y="1530458"/>
                  </a:moveTo>
                  <a:lnTo>
                    <a:pt x="1001744" y="1244032"/>
                  </a:lnTo>
                  <a:lnTo>
                    <a:pt x="1001744" y="616601"/>
                  </a:lnTo>
                  <a:lnTo>
                    <a:pt x="1574606" y="330175"/>
                  </a:lnTo>
                  <a:close/>
                  <a:moveTo>
                    <a:pt x="142875" y="930316"/>
                  </a:moveTo>
                  <a:cubicBezTo>
                    <a:pt x="142875" y="772373"/>
                    <a:pt x="271367" y="643890"/>
                    <a:pt x="429301" y="643890"/>
                  </a:cubicBezTo>
                  <a:lnTo>
                    <a:pt x="858879" y="643890"/>
                  </a:lnTo>
                  <a:lnTo>
                    <a:pt x="858879" y="1216752"/>
                  </a:lnTo>
                  <a:lnTo>
                    <a:pt x="763314" y="1216752"/>
                  </a:lnTo>
                  <a:lnTo>
                    <a:pt x="429311" y="1216752"/>
                  </a:lnTo>
                  <a:cubicBezTo>
                    <a:pt x="271367" y="1216743"/>
                    <a:pt x="142875" y="1088260"/>
                    <a:pt x="142875" y="930316"/>
                  </a:cubicBezTo>
                  <a:close/>
                </a:path>
              </a:pathLst>
            </a:custGeom>
            <a:grpFill/>
            <a:ln w="3175" cap="flat">
              <a:solidFill>
                <a:schemeClr val="bg1"/>
              </a:solidFill>
              <a:prstDash val="solid"/>
              <a:miter/>
            </a:ln>
          </p:spPr>
          <p:txBody>
            <a:bodyPr rtlCol="0" anchor="ctr"/>
            <a:lstStyle/>
            <a:p>
              <a:endParaRPr lang="en-US"/>
            </a:p>
          </p:txBody>
        </p:sp>
        <p:sp>
          <p:nvSpPr>
            <p:cNvPr id="176" name="Graphic 43">
              <a:extLst>
                <a:ext uri="{FF2B5EF4-FFF2-40B4-BE49-F238E27FC236}">
                  <a16:creationId xmlns:a16="http://schemas.microsoft.com/office/drawing/2014/main" id="{92D34449-BA00-F449-8E19-DC029F1708B4}"/>
                </a:ext>
              </a:extLst>
            </p:cNvPr>
            <p:cNvSpPr/>
            <p:nvPr/>
          </p:nvSpPr>
          <p:spPr>
            <a:xfrm>
              <a:off x="5393731" y="1331978"/>
              <a:ext cx="410085" cy="410077"/>
            </a:xfrm>
            <a:custGeom>
              <a:avLst/>
              <a:gdLst>
                <a:gd name="connsiteX0" fmla="*/ 389160 w 410085"/>
                <a:gd name="connsiteY0" fmla="*/ 20924 h 410077"/>
                <a:gd name="connsiteX1" fmla="*/ 288129 w 410085"/>
                <a:gd name="connsiteY1" fmla="*/ 20924 h 410077"/>
                <a:gd name="connsiteX2" fmla="*/ 20924 w 410085"/>
                <a:gd name="connsiteY2" fmla="*/ 288129 h 410077"/>
                <a:gd name="connsiteX3" fmla="*/ 20924 w 410085"/>
                <a:gd name="connsiteY3" fmla="*/ 389151 h 410077"/>
                <a:gd name="connsiteX4" fmla="*/ 71445 w 410085"/>
                <a:gd name="connsiteY4" fmla="*/ 410077 h 410077"/>
                <a:gd name="connsiteX5" fmla="*/ 121965 w 410085"/>
                <a:gd name="connsiteY5" fmla="*/ 389151 h 410077"/>
                <a:gd name="connsiteX6" fmla="*/ 389170 w 410085"/>
                <a:gd name="connsiteY6" fmla="*/ 121946 h 410077"/>
                <a:gd name="connsiteX7" fmla="*/ 389160 w 410085"/>
                <a:gd name="connsiteY7" fmla="*/ 20924 h 4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85" h="410077">
                  <a:moveTo>
                    <a:pt x="389160" y="20924"/>
                  </a:moveTo>
                  <a:cubicBezTo>
                    <a:pt x="361252" y="-6975"/>
                    <a:pt x="316028" y="-6975"/>
                    <a:pt x="288129" y="20924"/>
                  </a:cubicBezTo>
                  <a:lnTo>
                    <a:pt x="20924" y="288129"/>
                  </a:lnTo>
                  <a:cubicBezTo>
                    <a:pt x="-6975" y="316028"/>
                    <a:pt x="-6975" y="361262"/>
                    <a:pt x="20924" y="389151"/>
                  </a:cubicBezTo>
                  <a:cubicBezTo>
                    <a:pt x="34878" y="403096"/>
                    <a:pt x="53166" y="410077"/>
                    <a:pt x="71445" y="410077"/>
                  </a:cubicBezTo>
                  <a:cubicBezTo>
                    <a:pt x="89723" y="410077"/>
                    <a:pt x="108011" y="403105"/>
                    <a:pt x="121965" y="389151"/>
                  </a:cubicBezTo>
                  <a:lnTo>
                    <a:pt x="389170" y="121946"/>
                  </a:lnTo>
                  <a:cubicBezTo>
                    <a:pt x="417059" y="94057"/>
                    <a:pt x="417059" y="48823"/>
                    <a:pt x="389160" y="20924"/>
                  </a:cubicBezTo>
                  <a:close/>
                </a:path>
              </a:pathLst>
            </a:custGeom>
            <a:grpFill/>
            <a:ln w="3175" cap="flat">
              <a:solidFill>
                <a:schemeClr val="bg1"/>
              </a:solidFill>
              <a:prstDash val="solid"/>
              <a:miter/>
            </a:ln>
          </p:spPr>
          <p:txBody>
            <a:bodyPr rtlCol="0" anchor="ctr"/>
            <a:lstStyle/>
            <a:p>
              <a:endParaRPr lang="en-US"/>
            </a:p>
          </p:txBody>
        </p:sp>
        <p:sp>
          <p:nvSpPr>
            <p:cNvPr id="177" name="Graphic 43">
              <a:extLst>
                <a:ext uri="{FF2B5EF4-FFF2-40B4-BE49-F238E27FC236}">
                  <a16:creationId xmlns:a16="http://schemas.microsoft.com/office/drawing/2014/main" id="{63FDF9D0-A7D7-4D47-BFA1-03D0B9FCE255}"/>
                </a:ext>
              </a:extLst>
            </p:cNvPr>
            <p:cNvSpPr/>
            <p:nvPr/>
          </p:nvSpPr>
          <p:spPr>
            <a:xfrm>
              <a:off x="5393732" y="2424467"/>
              <a:ext cx="410092" cy="410077"/>
            </a:xfrm>
            <a:custGeom>
              <a:avLst/>
              <a:gdLst>
                <a:gd name="connsiteX0" fmla="*/ 20923 w 410092"/>
                <a:gd name="connsiteY0" fmla="*/ 121946 h 410077"/>
                <a:gd name="connsiteX1" fmla="*/ 288128 w 410092"/>
                <a:gd name="connsiteY1" fmla="*/ 389151 h 410077"/>
                <a:gd name="connsiteX2" fmla="*/ 338648 w 410092"/>
                <a:gd name="connsiteY2" fmla="*/ 410077 h 410077"/>
                <a:gd name="connsiteX3" fmla="*/ 389169 w 410092"/>
                <a:gd name="connsiteY3" fmla="*/ 389151 h 410077"/>
                <a:gd name="connsiteX4" fmla="*/ 389169 w 410092"/>
                <a:gd name="connsiteY4" fmla="*/ 288129 h 410077"/>
                <a:gd name="connsiteX5" fmla="*/ 121964 w 410092"/>
                <a:gd name="connsiteY5" fmla="*/ 20924 h 410077"/>
                <a:gd name="connsiteX6" fmla="*/ 20932 w 410092"/>
                <a:gd name="connsiteY6" fmla="*/ 20924 h 410077"/>
                <a:gd name="connsiteX7" fmla="*/ 20923 w 410092"/>
                <a:gd name="connsiteY7" fmla="*/ 121946 h 4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92" h="410077">
                  <a:moveTo>
                    <a:pt x="20923" y="121946"/>
                  </a:moveTo>
                  <a:lnTo>
                    <a:pt x="288128" y="389151"/>
                  </a:lnTo>
                  <a:cubicBezTo>
                    <a:pt x="302082" y="403105"/>
                    <a:pt x="320360" y="410077"/>
                    <a:pt x="338648" y="410077"/>
                  </a:cubicBezTo>
                  <a:cubicBezTo>
                    <a:pt x="356927" y="410077"/>
                    <a:pt x="375215" y="403105"/>
                    <a:pt x="389169" y="389151"/>
                  </a:cubicBezTo>
                  <a:cubicBezTo>
                    <a:pt x="417068" y="361252"/>
                    <a:pt x="417068" y="316018"/>
                    <a:pt x="389169" y="288129"/>
                  </a:cubicBezTo>
                  <a:lnTo>
                    <a:pt x="121964" y="20924"/>
                  </a:lnTo>
                  <a:cubicBezTo>
                    <a:pt x="94065" y="-6975"/>
                    <a:pt x="48841" y="-6975"/>
                    <a:pt x="20932" y="20924"/>
                  </a:cubicBezTo>
                  <a:cubicBezTo>
                    <a:pt x="-6976" y="48823"/>
                    <a:pt x="-6976" y="94057"/>
                    <a:pt x="20923" y="121946"/>
                  </a:cubicBezTo>
                  <a:close/>
                </a:path>
              </a:pathLst>
            </a:custGeom>
            <a:grpFill/>
            <a:ln w="3175" cap="flat">
              <a:solidFill>
                <a:schemeClr val="bg1"/>
              </a:solidFill>
              <a:prstDash val="solid"/>
              <a:miter/>
            </a:ln>
          </p:spPr>
          <p:txBody>
            <a:bodyPr rtlCol="0" anchor="ctr"/>
            <a:lstStyle/>
            <a:p>
              <a:endParaRPr lang="en-US"/>
            </a:p>
          </p:txBody>
        </p:sp>
        <p:sp>
          <p:nvSpPr>
            <p:cNvPr id="178" name="Graphic 43">
              <a:extLst>
                <a:ext uri="{FF2B5EF4-FFF2-40B4-BE49-F238E27FC236}">
                  <a16:creationId xmlns:a16="http://schemas.microsoft.com/office/drawing/2014/main" id="{3B01012F-07BF-3746-8F2D-199E10BB19FC}"/>
                </a:ext>
              </a:extLst>
            </p:cNvPr>
            <p:cNvSpPr/>
            <p:nvPr/>
          </p:nvSpPr>
          <p:spPr>
            <a:xfrm>
              <a:off x="5393728" y="2008746"/>
              <a:ext cx="410079" cy="142875"/>
            </a:xfrm>
            <a:custGeom>
              <a:avLst/>
              <a:gdLst>
                <a:gd name="connsiteX0" fmla="*/ 338642 w 410079"/>
                <a:gd name="connsiteY0" fmla="*/ 0 h 142875"/>
                <a:gd name="connsiteX1" fmla="*/ 71438 w 410079"/>
                <a:gd name="connsiteY1" fmla="*/ 0 h 142875"/>
                <a:gd name="connsiteX2" fmla="*/ 0 w 410079"/>
                <a:gd name="connsiteY2" fmla="*/ 71438 h 142875"/>
                <a:gd name="connsiteX3" fmla="*/ 71438 w 410079"/>
                <a:gd name="connsiteY3" fmla="*/ 142875 h 142875"/>
                <a:gd name="connsiteX4" fmla="*/ 338642 w 410079"/>
                <a:gd name="connsiteY4" fmla="*/ 142875 h 142875"/>
                <a:gd name="connsiteX5" fmla="*/ 410080 w 410079"/>
                <a:gd name="connsiteY5" fmla="*/ 71438 h 142875"/>
                <a:gd name="connsiteX6" fmla="*/ 338642 w 41007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79" h="142875">
                  <a:moveTo>
                    <a:pt x="338642" y="0"/>
                  </a:moveTo>
                  <a:lnTo>
                    <a:pt x="71438" y="0"/>
                  </a:lnTo>
                  <a:cubicBezTo>
                    <a:pt x="31975" y="0"/>
                    <a:pt x="0" y="31985"/>
                    <a:pt x="0" y="71438"/>
                  </a:cubicBezTo>
                  <a:cubicBezTo>
                    <a:pt x="0" y="110890"/>
                    <a:pt x="31975" y="142875"/>
                    <a:pt x="71438" y="142875"/>
                  </a:cubicBezTo>
                  <a:lnTo>
                    <a:pt x="338642" y="142875"/>
                  </a:lnTo>
                  <a:cubicBezTo>
                    <a:pt x="378105" y="142875"/>
                    <a:pt x="410080" y="110890"/>
                    <a:pt x="410080" y="71438"/>
                  </a:cubicBezTo>
                  <a:cubicBezTo>
                    <a:pt x="410080" y="31985"/>
                    <a:pt x="378105" y="0"/>
                    <a:pt x="338642" y="0"/>
                  </a:cubicBezTo>
                  <a:close/>
                </a:path>
              </a:pathLst>
            </a:custGeom>
            <a:grpFill/>
            <a:ln w="3175" cap="flat">
              <a:solidFill>
                <a:schemeClr val="bg1"/>
              </a:solid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B4E1397B-7981-8AEE-E8F1-E06413D9E5A8}"/>
              </a:ext>
            </a:extLst>
          </p:cNvPr>
          <p:cNvSpPr txBox="1"/>
          <p:nvPr/>
        </p:nvSpPr>
        <p:spPr>
          <a:xfrm>
            <a:off x="570482" y="1343262"/>
            <a:ext cx="10545103" cy="13406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Accelerating Success for Print, Design, and Marketing Businesses | Networking, Sales Growth, Education &amp; More | Elevate Your Business Potential, Become A Member Today</a:t>
            </a:r>
            <a:endParaRPr lang="en-US">
              <a:ea typeface="+mn-lt"/>
              <a:cs typeface="+mn-lt"/>
            </a:endParaRPr>
          </a:p>
          <a:p>
            <a:pPr marL="457200" indent="-457200">
              <a:buFont typeface="Arial"/>
              <a:buChar char="•"/>
            </a:pPr>
            <a:endParaRPr lang="en-US" sz="2000">
              <a:ea typeface="Calibri" panose="020F0502020204030204"/>
              <a:cs typeface="Calibri" panose="020F0502020204030204"/>
            </a:endParaRPr>
          </a:p>
          <a:p>
            <a:pPr marL="457200" indent="-457200">
              <a:buFont typeface="Arial"/>
              <a:buChar char="•"/>
            </a:pPr>
            <a:endParaRPr lang="en-US" sz="2000">
              <a:latin typeface="Calibri"/>
              <a:ea typeface="Calibri" panose="020F0502020204030204"/>
              <a:cs typeface="Calibri"/>
            </a:endParaRPr>
          </a:p>
        </p:txBody>
      </p:sp>
      <p:sp>
        <p:nvSpPr>
          <p:cNvPr id="2" name="TextBox 1">
            <a:extLst>
              <a:ext uri="{FF2B5EF4-FFF2-40B4-BE49-F238E27FC236}">
                <a16:creationId xmlns:a16="http://schemas.microsoft.com/office/drawing/2014/main" id="{458B7BD5-1EC2-D0C9-5C2D-56FD462330C8}"/>
              </a:ext>
            </a:extLst>
          </p:cNvPr>
          <p:cNvSpPr txBox="1"/>
          <p:nvPr/>
        </p:nvSpPr>
        <p:spPr>
          <a:xfrm>
            <a:off x="716342" y="3143331"/>
            <a:ext cx="2832886" cy="2862322"/>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Roboto"/>
                <a:ea typeface="+mn-lt"/>
                <a:cs typeface="+mn-lt"/>
              </a:rPr>
              <a:t>Print</a:t>
            </a:r>
            <a:endParaRPr lang="en-US">
              <a:latin typeface="Roboto"/>
              <a:ea typeface="Calibri" panose="020F0502020204030204"/>
              <a:cs typeface="Calibri" panose="020F0502020204030204"/>
            </a:endParaRPr>
          </a:p>
          <a:p>
            <a:pPr marL="285750" indent="-285750">
              <a:buFont typeface="Arial"/>
              <a:buChar char="•"/>
            </a:pPr>
            <a:r>
              <a:rPr lang="en-US">
                <a:latin typeface="Roboto"/>
                <a:ea typeface="+mn-lt"/>
                <a:cs typeface="+mn-lt"/>
              </a:rPr>
              <a:t>Design</a:t>
            </a:r>
            <a:endParaRPr lang="en-US">
              <a:latin typeface="Roboto"/>
              <a:ea typeface="Calibri" panose="020F0502020204030204"/>
              <a:cs typeface="Calibri" panose="020F0502020204030204"/>
            </a:endParaRPr>
          </a:p>
          <a:p>
            <a:pPr marL="285750" indent="-285750">
              <a:buFont typeface="Arial"/>
              <a:buChar char="•"/>
            </a:pPr>
            <a:r>
              <a:rPr lang="en-US">
                <a:latin typeface="Roboto"/>
                <a:ea typeface="+mn-lt"/>
                <a:cs typeface="+mn-lt"/>
              </a:rPr>
              <a:t>Marketing</a:t>
            </a:r>
            <a:endParaRPr lang="en-US">
              <a:latin typeface="Roboto"/>
              <a:ea typeface="Calibri" panose="020F0502020204030204"/>
              <a:cs typeface="Calibri" panose="020F0502020204030204"/>
            </a:endParaRPr>
          </a:p>
          <a:p>
            <a:pPr marL="285750" indent="-285750">
              <a:buFont typeface="Arial"/>
              <a:buChar char="•"/>
            </a:pPr>
            <a:r>
              <a:rPr lang="en-US">
                <a:latin typeface="Roboto"/>
                <a:ea typeface="+mn-lt"/>
                <a:cs typeface="+mn-lt"/>
              </a:rPr>
              <a:t>Businesses</a:t>
            </a:r>
            <a:endParaRPr lang="en-US">
              <a:latin typeface="Roboto"/>
              <a:ea typeface="Calibri" panose="020F0502020204030204"/>
              <a:cs typeface="Calibri" panose="020F0502020204030204"/>
            </a:endParaRPr>
          </a:p>
          <a:p>
            <a:pPr marL="285750" indent="-285750">
              <a:buFont typeface="Arial"/>
              <a:buChar char="•"/>
            </a:pPr>
            <a:r>
              <a:rPr lang="en-US">
                <a:latin typeface="Roboto"/>
                <a:ea typeface="+mn-lt"/>
                <a:cs typeface="+mn-lt"/>
              </a:rPr>
              <a:t>Networking</a:t>
            </a:r>
            <a:endParaRPr lang="en-US">
              <a:latin typeface="Roboto"/>
              <a:ea typeface="Calibri" panose="020F0502020204030204"/>
              <a:cs typeface="Calibri" panose="020F0502020204030204"/>
            </a:endParaRPr>
          </a:p>
          <a:p>
            <a:pPr marL="285750" indent="-285750">
              <a:buFont typeface="Arial"/>
              <a:buChar char="•"/>
            </a:pPr>
            <a:r>
              <a:rPr lang="en-US">
                <a:latin typeface="Roboto"/>
                <a:ea typeface="+mn-lt"/>
                <a:cs typeface="+mn-lt"/>
              </a:rPr>
              <a:t>Sales </a:t>
            </a:r>
          </a:p>
          <a:p>
            <a:pPr marL="285750" indent="-285750">
              <a:buFont typeface="Arial"/>
              <a:buChar char="•"/>
            </a:pPr>
            <a:r>
              <a:rPr lang="en-US">
                <a:latin typeface="Roboto"/>
                <a:ea typeface="+mn-lt"/>
                <a:cs typeface="+mn-lt"/>
              </a:rPr>
              <a:t>Growth</a:t>
            </a:r>
            <a:endParaRPr lang="en-US">
              <a:latin typeface="Roboto"/>
              <a:ea typeface="Calibri" panose="020F0502020204030204"/>
              <a:cs typeface="Calibri" panose="020F0502020204030204"/>
            </a:endParaRPr>
          </a:p>
          <a:p>
            <a:pPr marL="285750" indent="-285750">
              <a:buFont typeface="Arial"/>
              <a:buChar char="•"/>
            </a:pPr>
            <a:r>
              <a:rPr lang="en-US">
                <a:latin typeface="Roboto"/>
                <a:ea typeface="+mn-lt"/>
                <a:cs typeface="+mn-lt"/>
              </a:rPr>
              <a:t>Education</a:t>
            </a:r>
            <a:endParaRPr lang="en-US">
              <a:latin typeface="Roboto"/>
              <a:ea typeface="Calibri" panose="020F0502020204030204"/>
              <a:cs typeface="Calibri" panose="020F0502020204030204"/>
            </a:endParaRPr>
          </a:p>
          <a:p>
            <a:pPr marL="285750" indent="-285750">
              <a:buFont typeface="Arial"/>
              <a:buChar char="•"/>
            </a:pPr>
            <a:r>
              <a:rPr lang="en-US">
                <a:latin typeface="Roboto"/>
                <a:ea typeface="+mn-lt"/>
                <a:cs typeface="+mn-lt"/>
              </a:rPr>
              <a:t>Success</a:t>
            </a:r>
            <a:endParaRPr lang="en-US">
              <a:latin typeface="Roboto"/>
              <a:ea typeface="Calibri" panose="020F0502020204030204"/>
              <a:cs typeface="Calibri" panose="020F0502020204030204"/>
            </a:endParaRPr>
          </a:p>
          <a:p>
            <a:pPr marL="285750" indent="-285750" algn="l">
              <a:buFont typeface="Arial"/>
              <a:buChar char="•"/>
            </a:pPr>
            <a:r>
              <a:rPr lang="en-US">
                <a:latin typeface="Roboto"/>
                <a:ea typeface="+mn-lt"/>
                <a:cs typeface="+mn-lt"/>
              </a:rPr>
              <a:t>Join</a:t>
            </a:r>
            <a:endParaRPr lang="en-US">
              <a:latin typeface="Roboto"/>
              <a:ea typeface="Calibri" panose="020F0502020204030204"/>
              <a:cs typeface="Calibri" panose="020F0502020204030204"/>
            </a:endParaRPr>
          </a:p>
        </p:txBody>
      </p:sp>
      <p:sp>
        <p:nvSpPr>
          <p:cNvPr id="4" name="TextBox 3">
            <a:extLst>
              <a:ext uri="{FF2B5EF4-FFF2-40B4-BE49-F238E27FC236}">
                <a16:creationId xmlns:a16="http://schemas.microsoft.com/office/drawing/2014/main" id="{5721A05B-034F-EB05-A1B3-D9444214372E}"/>
              </a:ext>
            </a:extLst>
          </p:cNvPr>
          <p:cNvSpPr txBox="1"/>
          <p:nvPr/>
        </p:nvSpPr>
        <p:spPr>
          <a:xfrm>
            <a:off x="4369702" y="3138430"/>
            <a:ext cx="2948477" cy="2862322"/>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Roboto"/>
              <a:ea typeface="Calibri" panose="020F0502020204030204"/>
              <a:cs typeface="Calibri" panose="020F0502020204030204"/>
            </a:endParaRPr>
          </a:p>
          <a:p>
            <a:pPr marL="342900" indent="-342900">
              <a:buFont typeface="Arial"/>
              <a:buChar char="•"/>
            </a:pPr>
            <a:r>
              <a:rPr lang="en-US">
                <a:latin typeface="Roboto"/>
                <a:ea typeface="Calibri" panose="020F0502020204030204"/>
                <a:cs typeface="Calibri" panose="020F0502020204030204"/>
              </a:rPr>
              <a:t>Networking</a:t>
            </a:r>
          </a:p>
          <a:p>
            <a:pPr marL="342900" indent="-342900">
              <a:buFont typeface="Arial"/>
              <a:buChar char="•"/>
            </a:pPr>
            <a:r>
              <a:rPr lang="en-US">
                <a:latin typeface="Roboto"/>
                <a:ea typeface="Calibri" panose="020F0502020204030204"/>
                <a:cs typeface="Calibri" panose="020F0502020204030204"/>
              </a:rPr>
              <a:t>Sales Growth</a:t>
            </a:r>
          </a:p>
          <a:p>
            <a:pPr marL="342900" indent="-342900">
              <a:buFont typeface="Arial"/>
              <a:buChar char="•"/>
            </a:pPr>
            <a:r>
              <a:rPr lang="en-US">
                <a:latin typeface="Roboto"/>
                <a:ea typeface="Calibri" panose="020F0502020204030204"/>
                <a:cs typeface="Calibri" panose="020F0502020204030204"/>
              </a:rPr>
              <a:t>Education &amp; More</a:t>
            </a:r>
          </a:p>
          <a:p>
            <a:pPr marL="342900" indent="-342900">
              <a:buFont typeface="Arial"/>
              <a:buChar char="•"/>
            </a:pPr>
            <a:r>
              <a:rPr lang="en-US">
                <a:latin typeface="Roboto"/>
                <a:ea typeface="Calibri" panose="020F0502020204030204"/>
                <a:cs typeface="Calibri" panose="020F0502020204030204"/>
              </a:rPr>
              <a:t>Elevate Your Business Potential</a:t>
            </a:r>
          </a:p>
          <a:p>
            <a:pPr marL="342900" indent="-342900">
              <a:buFont typeface="Arial"/>
              <a:buChar char="•"/>
            </a:pPr>
            <a:endParaRPr lang="en-US">
              <a:latin typeface="Roboto"/>
              <a:ea typeface="Calibri" panose="020F0502020204030204"/>
              <a:cs typeface="Calibri" panose="020F0502020204030204"/>
            </a:endParaRPr>
          </a:p>
          <a:p>
            <a:pPr marL="342900" indent="-342900">
              <a:buFont typeface="Arial"/>
              <a:buChar char="•"/>
            </a:pPr>
            <a:endParaRPr lang="en-US">
              <a:latin typeface="Roboto"/>
              <a:ea typeface="Calibri" panose="020F0502020204030204"/>
              <a:cs typeface="Calibri" panose="020F0502020204030204"/>
            </a:endParaRPr>
          </a:p>
          <a:p>
            <a:pPr marL="342900" indent="-342900">
              <a:buFont typeface="Arial"/>
              <a:buChar char="•"/>
            </a:pPr>
            <a:endParaRPr lang="en-US">
              <a:latin typeface="Roboto"/>
              <a:ea typeface="Calibri" panose="020F0502020204030204"/>
              <a:cs typeface="Calibri" panose="020F0502020204030204"/>
            </a:endParaRPr>
          </a:p>
          <a:p>
            <a:pPr marL="342900" indent="-342900">
              <a:buFont typeface="Arial"/>
              <a:buChar char="•"/>
            </a:pPr>
            <a:endParaRPr lang="en-US">
              <a:latin typeface="Roboto"/>
              <a:ea typeface="Calibri" panose="020F0502020204030204"/>
              <a:cs typeface="Calibri" panose="020F0502020204030204"/>
            </a:endParaRPr>
          </a:p>
        </p:txBody>
      </p:sp>
      <p:sp>
        <p:nvSpPr>
          <p:cNvPr id="7" name="TextBox 6">
            <a:extLst>
              <a:ext uri="{FF2B5EF4-FFF2-40B4-BE49-F238E27FC236}">
                <a16:creationId xmlns:a16="http://schemas.microsoft.com/office/drawing/2014/main" id="{0DD72F38-C7D9-4EFD-D1E9-42EE707059D9}"/>
              </a:ext>
            </a:extLst>
          </p:cNvPr>
          <p:cNvSpPr txBox="1"/>
          <p:nvPr/>
        </p:nvSpPr>
        <p:spPr>
          <a:xfrm>
            <a:off x="8092946" y="3015348"/>
            <a:ext cx="2743200" cy="2862322"/>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ea typeface="Calibri"/>
              <a:cs typeface="Calibri"/>
            </a:endParaRPr>
          </a:p>
          <a:p>
            <a:pPr marL="342900" indent="-342900">
              <a:buFont typeface="Arial"/>
              <a:buChar char="•"/>
            </a:pPr>
            <a:r>
              <a:rPr lang="en-US" sz="2000">
                <a:ea typeface="Calibri"/>
                <a:cs typeface="Calibri"/>
              </a:rPr>
              <a:t>Become a Member</a:t>
            </a:r>
          </a:p>
          <a:p>
            <a:pPr marL="342900" indent="-342900">
              <a:buFont typeface="Arial"/>
              <a:buChar char="•"/>
            </a:pPr>
            <a:r>
              <a:rPr lang="en-US" sz="2000">
                <a:ea typeface="Calibri"/>
                <a:cs typeface="Calibri"/>
              </a:rPr>
              <a:t>Urgency: today</a:t>
            </a:r>
          </a:p>
          <a:p>
            <a:pPr marL="342900" indent="-342900">
              <a:buFont typeface="Arial"/>
              <a:buChar char="•"/>
            </a:pPr>
            <a:endParaRPr lang="en-US" sz="2000">
              <a:ea typeface="Calibri"/>
              <a:cs typeface="Calibri"/>
            </a:endParaRPr>
          </a:p>
          <a:p>
            <a:pPr marL="342900" indent="-342900">
              <a:buFont typeface="Arial"/>
              <a:buChar char="•"/>
            </a:pPr>
            <a:endParaRPr lang="en-US" sz="2000">
              <a:ea typeface="Calibri"/>
              <a:cs typeface="Calibri"/>
            </a:endParaRPr>
          </a:p>
          <a:p>
            <a:pPr marL="342900" indent="-342900">
              <a:buFont typeface="Arial"/>
              <a:buChar char="•"/>
            </a:pPr>
            <a:endParaRPr lang="en-US" sz="2000">
              <a:ea typeface="Calibri"/>
              <a:cs typeface="Calibri"/>
            </a:endParaRPr>
          </a:p>
          <a:p>
            <a:pPr marL="342900" indent="-342900">
              <a:buFont typeface="Arial"/>
              <a:buChar char="•"/>
            </a:pPr>
            <a:endParaRPr lang="en-US" sz="2000">
              <a:ea typeface="Calibri"/>
              <a:cs typeface="Calibri"/>
            </a:endParaRPr>
          </a:p>
          <a:p>
            <a:pPr marL="342900" indent="-342900">
              <a:buFont typeface="Arial"/>
              <a:buChar char="•"/>
            </a:pPr>
            <a:endParaRPr lang="en-US" sz="2000">
              <a:ea typeface="Calibri"/>
              <a:cs typeface="Calibri"/>
            </a:endParaRPr>
          </a:p>
          <a:p>
            <a:pPr marL="342900" indent="-342900">
              <a:buFont typeface="Arial"/>
              <a:buChar char="•"/>
            </a:pPr>
            <a:endParaRPr lang="en-US" sz="2000">
              <a:ea typeface="Calibri"/>
              <a:cs typeface="Calibri"/>
            </a:endParaRPr>
          </a:p>
        </p:txBody>
      </p:sp>
      <p:sp>
        <p:nvSpPr>
          <p:cNvPr id="13" name="Rounded Rectangle 9">
            <a:extLst>
              <a:ext uri="{FF2B5EF4-FFF2-40B4-BE49-F238E27FC236}">
                <a16:creationId xmlns:a16="http://schemas.microsoft.com/office/drawing/2014/main" id="{00B3ED07-87CA-E28C-A305-89C904211F97}"/>
              </a:ext>
            </a:extLst>
          </p:cNvPr>
          <p:cNvSpPr/>
          <p:nvPr/>
        </p:nvSpPr>
        <p:spPr>
          <a:xfrm>
            <a:off x="8046887" y="2525480"/>
            <a:ext cx="2934482" cy="3438642"/>
          </a:xfrm>
          <a:prstGeom prst="roundRect">
            <a:avLst>
              <a:gd name="adj" fmla="val 2868"/>
            </a:avLst>
          </a:prstGeom>
          <a:noFill/>
          <a:ln w="28575">
            <a:solidFill>
              <a:srgbClr val="0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D1B55704-7A88-A2A2-B826-247B15886F68}"/>
              </a:ext>
            </a:extLst>
          </p:cNvPr>
          <p:cNvSpPr/>
          <p:nvPr/>
        </p:nvSpPr>
        <p:spPr>
          <a:xfrm>
            <a:off x="4366890" y="2514847"/>
            <a:ext cx="2945940" cy="3450102"/>
          </a:xfrm>
          <a:prstGeom prst="roundRect">
            <a:avLst>
              <a:gd name="adj" fmla="val 2868"/>
            </a:avLst>
          </a:prstGeom>
          <a:noFill/>
          <a:ln w="28575">
            <a:solidFill>
              <a:srgbClr val="0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ounded Rectangle 9">
            <a:extLst>
              <a:ext uri="{FF2B5EF4-FFF2-40B4-BE49-F238E27FC236}">
                <a16:creationId xmlns:a16="http://schemas.microsoft.com/office/drawing/2014/main" id="{79CB9156-9D52-D779-AC7C-E76CCA36EB37}"/>
              </a:ext>
            </a:extLst>
          </p:cNvPr>
          <p:cNvSpPr/>
          <p:nvPr/>
        </p:nvSpPr>
        <p:spPr>
          <a:xfrm>
            <a:off x="694689" y="2532686"/>
            <a:ext cx="2879492" cy="3397237"/>
          </a:xfrm>
          <a:prstGeom prst="roundRect">
            <a:avLst>
              <a:gd name="adj" fmla="val 2868"/>
            </a:avLst>
          </a:prstGeom>
          <a:noFill/>
          <a:ln w="28575">
            <a:solidFill>
              <a:srgbClr val="0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C74FE51-E5FC-B60D-68E1-D301962921ED}"/>
              </a:ext>
            </a:extLst>
          </p:cNvPr>
          <p:cNvSpPr txBox="1"/>
          <p:nvPr/>
        </p:nvSpPr>
        <p:spPr>
          <a:xfrm>
            <a:off x="793422" y="2686638"/>
            <a:ext cx="27180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a:latin typeface="Roboto"/>
                <a:ea typeface="Roboto"/>
                <a:cs typeface="Roboto"/>
              </a:rPr>
              <a:t>Keywords:</a:t>
            </a:r>
          </a:p>
        </p:txBody>
      </p:sp>
      <p:sp>
        <p:nvSpPr>
          <p:cNvPr id="6" name="TextBox 5">
            <a:extLst>
              <a:ext uri="{FF2B5EF4-FFF2-40B4-BE49-F238E27FC236}">
                <a16:creationId xmlns:a16="http://schemas.microsoft.com/office/drawing/2014/main" id="{D1AE8830-DB93-5AD1-44E0-207B06A278B4}"/>
              </a:ext>
            </a:extLst>
          </p:cNvPr>
          <p:cNvSpPr txBox="1"/>
          <p:nvPr/>
        </p:nvSpPr>
        <p:spPr>
          <a:xfrm>
            <a:off x="4462020" y="2678783"/>
            <a:ext cx="27494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a:latin typeface="Roboto"/>
                <a:ea typeface="Roboto"/>
                <a:cs typeface="Roboto"/>
              </a:rPr>
              <a:t>Benefit to customer and prospect:</a:t>
            </a:r>
            <a:endParaRPr lang="en-US"/>
          </a:p>
          <a:p>
            <a:pPr algn="l"/>
            <a:endParaRPr lang="en-US">
              <a:ea typeface="Calibri"/>
              <a:cs typeface="Calibri"/>
            </a:endParaRPr>
          </a:p>
        </p:txBody>
      </p:sp>
      <p:sp>
        <p:nvSpPr>
          <p:cNvPr id="10" name="TextBox 9">
            <a:extLst>
              <a:ext uri="{FF2B5EF4-FFF2-40B4-BE49-F238E27FC236}">
                <a16:creationId xmlns:a16="http://schemas.microsoft.com/office/drawing/2014/main" id="{541A29F5-CA50-EA40-993A-4349764AA604}"/>
              </a:ext>
            </a:extLst>
          </p:cNvPr>
          <p:cNvSpPr txBox="1"/>
          <p:nvPr/>
        </p:nvSpPr>
        <p:spPr>
          <a:xfrm>
            <a:off x="8114908" y="2686638"/>
            <a:ext cx="27023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en-US" sz="2000">
                <a:ea typeface="Calibri"/>
                <a:cs typeface="Calibri"/>
              </a:rPr>
              <a:t>Strong Call to Action:</a:t>
            </a:r>
            <a:endParaRPr lang="en-US">
              <a:ea typeface="Calibri" panose="020F0502020204030204"/>
              <a:cs typeface="Calibri" panose="020F0502020204030204"/>
            </a:endParaRPr>
          </a:p>
        </p:txBody>
      </p:sp>
    </p:spTree>
    <p:extLst>
      <p:ext uri="{BB962C8B-B14F-4D97-AF65-F5344CB8AC3E}">
        <p14:creationId xmlns:p14="http://schemas.microsoft.com/office/powerpoint/2010/main" val="221330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04A1-CFE6-8B13-0308-2A26C89E277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CD0602-CBE8-2638-BF78-114B21C48DF1}"/>
              </a:ext>
            </a:extLst>
          </p:cNvPr>
          <p:cNvSpPr txBox="1">
            <a:spLocks/>
          </p:cNvSpPr>
          <p:nvPr/>
        </p:nvSpPr>
        <p:spPr>
          <a:xfrm>
            <a:off x="568387" y="330681"/>
            <a:ext cx="10058400" cy="703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a:solidFill>
                  <a:srgbClr val="54575A"/>
                </a:solidFill>
                <a:latin typeface="Roboto"/>
                <a:ea typeface="Roboto"/>
                <a:cs typeface="Roboto"/>
              </a:rPr>
              <a:t>2. </a:t>
            </a:r>
            <a:r>
              <a:rPr lang="en-US" sz="3800">
                <a:solidFill>
                  <a:srgbClr val="54575A"/>
                </a:solidFill>
                <a:latin typeface="Roboto"/>
                <a:ea typeface="+mj-lt"/>
                <a:cs typeface="+mj-lt"/>
              </a:rPr>
              <a:t>Add a Custom CTA to Your Profile</a:t>
            </a:r>
            <a:endParaRPr lang="en-US">
              <a:latin typeface="Roboto"/>
            </a:endParaRPr>
          </a:p>
        </p:txBody>
      </p:sp>
      <p:sp>
        <p:nvSpPr>
          <p:cNvPr id="184" name="Rectangle 183">
            <a:extLst>
              <a:ext uri="{FF2B5EF4-FFF2-40B4-BE49-F238E27FC236}">
                <a16:creationId xmlns:a16="http://schemas.microsoft.com/office/drawing/2014/main" id="{2EF40D3A-AB9C-92E5-1885-F79D98777DF9}"/>
              </a:ext>
            </a:extLst>
          </p:cNvPr>
          <p:cNvSpPr/>
          <p:nvPr/>
        </p:nvSpPr>
        <p:spPr>
          <a:xfrm>
            <a:off x="0" y="-5986"/>
            <a:ext cx="12192000" cy="111656"/>
          </a:xfrm>
          <a:prstGeom prst="rect">
            <a:avLst/>
          </a:prstGeom>
          <a:solidFill>
            <a:srgbClr val="0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F044D-52C1-B799-39E6-A12B99F2981F}"/>
              </a:ext>
            </a:extLst>
          </p:cNvPr>
          <p:cNvSpPr txBox="1"/>
          <p:nvPr/>
        </p:nvSpPr>
        <p:spPr>
          <a:xfrm>
            <a:off x="681276" y="618098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Roboto"/>
              <a:ea typeface="Roboto"/>
              <a:cs typeface="Calibri"/>
            </a:endParaRPr>
          </a:p>
        </p:txBody>
      </p:sp>
      <p:sp>
        <p:nvSpPr>
          <p:cNvPr id="10" name="TextBox 9">
            <a:extLst>
              <a:ext uri="{FF2B5EF4-FFF2-40B4-BE49-F238E27FC236}">
                <a16:creationId xmlns:a16="http://schemas.microsoft.com/office/drawing/2014/main" id="{F004C88F-13F6-A66C-3076-AA0DFCC3B305}"/>
              </a:ext>
            </a:extLst>
          </p:cNvPr>
          <p:cNvSpPr txBox="1"/>
          <p:nvPr/>
        </p:nvSpPr>
        <p:spPr>
          <a:xfrm>
            <a:off x="679339" y="1193019"/>
            <a:ext cx="4676691"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The Why: </a:t>
            </a:r>
            <a:endParaRPr lang="en-US" b="1">
              <a:ea typeface="+mn-lt"/>
              <a:cs typeface="+mn-lt"/>
            </a:endParaRPr>
          </a:p>
          <a:p>
            <a:pPr>
              <a:buFont typeface="Arial"/>
              <a:buChar char="•"/>
            </a:pPr>
            <a:endParaRPr lang="en-US"/>
          </a:p>
          <a:p>
            <a:pPr marL="285750" indent="-285750">
              <a:buFont typeface="Arial"/>
              <a:buChar char="•"/>
            </a:pPr>
            <a:r>
              <a:rPr lang="en-US" b="1">
                <a:ea typeface="+mn-lt"/>
                <a:cs typeface="+mn-lt"/>
              </a:rPr>
              <a:t>Drive Traffic. </a:t>
            </a:r>
            <a:r>
              <a:rPr lang="en-US">
                <a:ea typeface="+mn-lt"/>
                <a:cs typeface="+mn-lt"/>
              </a:rPr>
              <a:t>Adding a CTA button like “Contact Us” or “View Portfolio” directs visitors to your website or contact form, making it easy for them to engage with your business.</a:t>
            </a:r>
            <a:endParaRPr lang="en-US">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a:p>
            <a:pPr marL="285750" indent="-285750">
              <a:buFont typeface="Arial"/>
              <a:buChar char="•"/>
            </a:pPr>
            <a:r>
              <a:rPr lang="en-US" b="1">
                <a:ea typeface="+mn-lt"/>
                <a:cs typeface="+mn-lt"/>
              </a:rPr>
              <a:t>Minimal Setup, Big Impact.</a:t>
            </a:r>
            <a:r>
              <a:rPr lang="en-US">
                <a:ea typeface="+mn-lt"/>
                <a:cs typeface="+mn-lt"/>
              </a:rPr>
              <a:t> LinkedIn’s CTA feature is simple to add and can immediately boost traffic to key pages without much effort.</a:t>
            </a:r>
            <a:endParaRPr lang="en-US">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a:p>
            <a:pPr marL="285750" indent="-285750">
              <a:buFont typeface="Arial"/>
              <a:buChar char="•"/>
            </a:pPr>
            <a:r>
              <a:rPr lang="en-US" b="1">
                <a:ea typeface="+mn-lt"/>
                <a:cs typeface="+mn-lt"/>
              </a:rPr>
              <a:t>Improve Conversion.</a:t>
            </a:r>
            <a:r>
              <a:rPr lang="en-US">
                <a:ea typeface="+mn-lt"/>
                <a:cs typeface="+mn-lt"/>
              </a:rPr>
              <a:t> A clear CTA encourages immediate action, making it easier for potential clients to connect with you.</a:t>
            </a:r>
            <a:endParaRPr lang="en-US">
              <a:ea typeface="Calibri" panose="020F0502020204030204"/>
              <a:cs typeface="Calibri" panose="020F0502020204030204"/>
            </a:endParaRPr>
          </a:p>
          <a:p>
            <a:pPr marL="342900" indent="-342900">
              <a:buFont typeface="Arial"/>
              <a:buChar char="•"/>
            </a:pPr>
            <a:endParaRPr lang="en-US" sz="2000">
              <a:latin typeface="Roboto"/>
              <a:ea typeface="Calibri" panose="020F0502020204030204"/>
              <a:cs typeface="Calibri" panose="020F0502020204030204"/>
            </a:endParaRPr>
          </a:p>
        </p:txBody>
      </p:sp>
      <p:sp>
        <p:nvSpPr>
          <p:cNvPr id="5" name="TextBox 4">
            <a:extLst>
              <a:ext uri="{FF2B5EF4-FFF2-40B4-BE49-F238E27FC236}">
                <a16:creationId xmlns:a16="http://schemas.microsoft.com/office/drawing/2014/main" id="{8D72BB06-1C70-79CB-869B-799E70BB8998}"/>
              </a:ext>
            </a:extLst>
          </p:cNvPr>
          <p:cNvSpPr txBox="1"/>
          <p:nvPr/>
        </p:nvSpPr>
        <p:spPr>
          <a:xfrm>
            <a:off x="5867399" y="1197429"/>
            <a:ext cx="564968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The Where:</a:t>
            </a:r>
            <a:br>
              <a:rPr lang="en-US" b="1"/>
            </a:br>
            <a:r>
              <a:rPr lang="en-US">
                <a:ea typeface="+mn-lt"/>
                <a:cs typeface="+mn-lt"/>
              </a:rPr>
              <a:t>The CTA goes in the "Contact Info" section or headline of your profile. It’s a clear, clickable button that can be customized to suit your business needs.</a:t>
            </a:r>
            <a:endParaRPr lang="en-US">
              <a:ea typeface="Calibri" panose="020F0502020204030204"/>
              <a:cs typeface="Calibri" panose="020F0502020204030204"/>
            </a:endParaRPr>
          </a:p>
        </p:txBody>
      </p:sp>
      <p:sp>
        <p:nvSpPr>
          <p:cNvPr id="9" name="TextBox 8">
            <a:extLst>
              <a:ext uri="{FF2B5EF4-FFF2-40B4-BE49-F238E27FC236}">
                <a16:creationId xmlns:a16="http://schemas.microsoft.com/office/drawing/2014/main" id="{8CC44DEB-E443-E183-BB36-0B9058FEA7B2}"/>
              </a:ext>
            </a:extLst>
          </p:cNvPr>
          <p:cNvSpPr txBox="1"/>
          <p:nvPr/>
        </p:nvSpPr>
        <p:spPr>
          <a:xfrm>
            <a:off x="5998027" y="2732314"/>
            <a:ext cx="5649686" cy="3139321"/>
          </a:xfrm>
          <a:prstGeom prst="rect">
            <a:avLst/>
          </a:prstGeom>
          <a:noFill/>
          <a:ln w="28575">
            <a:solidFill>
              <a:srgbClr val="0094B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The How for the "Content Info" Section:</a:t>
            </a:r>
            <a:br>
              <a:rPr lang="en-US" b="1">
                <a:ea typeface="+mn-lt"/>
                <a:cs typeface="+mn-lt"/>
              </a:rPr>
            </a:br>
            <a:br>
              <a:rPr lang="en-US">
                <a:ea typeface="+mn-lt"/>
                <a:cs typeface="+mn-lt"/>
              </a:rPr>
            </a:br>
            <a:r>
              <a:rPr lang="en-US" b="1">
                <a:ea typeface="+mn-lt"/>
                <a:cs typeface="+mn-lt"/>
              </a:rPr>
              <a:t>Log in to LinkedIn</a:t>
            </a:r>
            <a:r>
              <a:rPr lang="en-US">
                <a:ea typeface="+mn-lt"/>
                <a:cs typeface="+mn-lt"/>
              </a:rPr>
              <a:t> and go to your profile.</a:t>
            </a:r>
            <a:endParaRPr lang="en-US">
              <a:ea typeface="Calibri"/>
              <a:cs typeface="Calibri"/>
            </a:endParaRPr>
          </a:p>
          <a:p>
            <a:pPr marL="342900" indent="-342900">
              <a:buAutoNum type="arabicPeriod"/>
            </a:pPr>
            <a:r>
              <a:rPr lang="en-US" b="1">
                <a:ea typeface="+mn-lt"/>
                <a:cs typeface="+mn-lt"/>
              </a:rPr>
              <a:t>Click "Edit Profile"</a:t>
            </a:r>
            <a:r>
              <a:rPr lang="en-US">
                <a:ea typeface="+mn-lt"/>
                <a:cs typeface="+mn-lt"/>
              </a:rPr>
              <a:t> (the pencil icon).</a:t>
            </a:r>
            <a:endParaRPr lang="en-US">
              <a:ea typeface="Calibri" panose="020F0502020204030204"/>
              <a:cs typeface="Calibri" panose="020F0502020204030204"/>
            </a:endParaRPr>
          </a:p>
          <a:p>
            <a:pPr marL="342900" indent="-342900">
              <a:buAutoNum type="arabicPeriod"/>
            </a:pPr>
            <a:r>
              <a:rPr lang="en-US" b="1">
                <a:ea typeface="+mn-lt"/>
                <a:cs typeface="+mn-lt"/>
              </a:rPr>
              <a:t>Scroll to "Contact Info"</a:t>
            </a:r>
            <a:r>
              <a:rPr lang="en-US">
                <a:ea typeface="+mn-lt"/>
                <a:cs typeface="+mn-lt"/>
              </a:rPr>
              <a:t> and click the edit icon.</a:t>
            </a:r>
            <a:endParaRPr lang="en-US">
              <a:ea typeface="Calibri" panose="020F0502020204030204"/>
              <a:cs typeface="Calibri" panose="020F0502020204030204"/>
            </a:endParaRPr>
          </a:p>
          <a:p>
            <a:pPr marL="342900" indent="-342900">
              <a:buAutoNum type="arabicPeriod"/>
            </a:pPr>
            <a:r>
              <a:rPr lang="en-US" b="1">
                <a:ea typeface="+mn-lt"/>
                <a:cs typeface="+mn-lt"/>
              </a:rPr>
              <a:t>Add a Custom CTA Button</a:t>
            </a:r>
            <a:r>
              <a:rPr lang="en-US">
                <a:ea typeface="+mn-lt"/>
                <a:cs typeface="+mn-lt"/>
              </a:rPr>
              <a:t>:</a:t>
            </a:r>
            <a:endParaRPr lang="en-US">
              <a:ea typeface="Calibri" panose="020F0502020204030204"/>
              <a:cs typeface="Calibri" panose="020F0502020204030204"/>
            </a:endParaRPr>
          </a:p>
          <a:p>
            <a:pPr marL="800100" lvl="1" indent="-342900">
              <a:buAutoNum type="arabicPeriod"/>
            </a:pPr>
            <a:r>
              <a:rPr lang="en-US">
                <a:ea typeface="+mn-lt"/>
                <a:cs typeface="+mn-lt"/>
              </a:rPr>
              <a:t>Choose from available options like “Contact Us,” “View Portfolio,” or create a custom CTA like "Get a Quote."</a:t>
            </a:r>
            <a:endParaRPr lang="en-US">
              <a:ea typeface="Calibri" panose="020F0502020204030204"/>
              <a:cs typeface="Calibri" panose="020F0502020204030204"/>
            </a:endParaRPr>
          </a:p>
          <a:p>
            <a:pPr marL="342900" indent="-342900">
              <a:buAutoNum type="arabicPeriod"/>
            </a:pPr>
            <a:r>
              <a:rPr lang="en-US" b="1">
                <a:ea typeface="+mn-lt"/>
                <a:cs typeface="+mn-lt"/>
              </a:rPr>
              <a:t>Save Changes</a:t>
            </a:r>
            <a:r>
              <a:rPr lang="en-US">
                <a:ea typeface="+mn-lt"/>
                <a:cs typeface="+mn-lt"/>
              </a:rPr>
              <a:t>.</a:t>
            </a:r>
            <a:endParaRPr lang="en-US">
              <a:ea typeface="Calibri" panose="020F0502020204030204"/>
              <a:cs typeface="Calibri" panose="020F0502020204030204"/>
            </a:endParaRPr>
          </a:p>
          <a:p>
            <a:endParaRPr lang="en-US">
              <a:ea typeface="+mn-lt"/>
              <a:cs typeface="+mn-lt"/>
            </a:endParaRPr>
          </a:p>
        </p:txBody>
      </p:sp>
    </p:spTree>
    <p:extLst>
      <p:ext uri="{BB962C8B-B14F-4D97-AF65-F5344CB8AC3E}">
        <p14:creationId xmlns:p14="http://schemas.microsoft.com/office/powerpoint/2010/main" val="16195407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Collective Conversations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Collective Conversations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Suen</dc:creator>
  <cp:revision>18</cp:revision>
  <cp:lastPrinted>2022-02-01T05:30:19Z</cp:lastPrinted>
  <dcterms:created xsi:type="dcterms:W3CDTF">2021-03-30T21:15:58Z</dcterms:created>
  <dcterms:modified xsi:type="dcterms:W3CDTF">2025-03-12T20:01:05Z</dcterms:modified>
</cp:coreProperties>
</file>