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98" r:id="rId3"/>
    <p:sldId id="347" r:id="rId4"/>
    <p:sldId id="337" r:id="rId5"/>
    <p:sldId id="338" r:id="rId6"/>
    <p:sldId id="368" r:id="rId7"/>
    <p:sldId id="367" r:id="rId8"/>
    <p:sldId id="348" r:id="rId9"/>
    <p:sldId id="349" r:id="rId10"/>
    <p:sldId id="351" r:id="rId11"/>
    <p:sldId id="373" r:id="rId12"/>
    <p:sldId id="353" r:id="rId13"/>
    <p:sldId id="380" r:id="rId14"/>
    <p:sldId id="350" r:id="rId15"/>
    <p:sldId id="356" r:id="rId16"/>
    <p:sldId id="369" r:id="rId17"/>
    <p:sldId id="364" r:id="rId18"/>
    <p:sldId id="355" r:id="rId19"/>
    <p:sldId id="357" r:id="rId20"/>
    <p:sldId id="358" r:id="rId21"/>
    <p:sldId id="352" r:id="rId22"/>
    <p:sldId id="363" r:id="rId23"/>
    <p:sldId id="370" r:id="rId24"/>
    <p:sldId id="372" r:id="rId25"/>
    <p:sldId id="361" r:id="rId26"/>
    <p:sldId id="375" r:id="rId27"/>
    <p:sldId id="376" r:id="rId28"/>
    <p:sldId id="365" r:id="rId29"/>
    <p:sldId id="374" r:id="rId30"/>
    <p:sldId id="362" r:id="rId31"/>
    <p:sldId id="371" r:id="rId32"/>
    <p:sldId id="366" r:id="rId33"/>
    <p:sldId id="378" r:id="rId34"/>
    <p:sldId id="379" r:id="rId35"/>
    <p:sldId id="381"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08" userDrawn="1">
          <p15:clr>
            <a:srgbClr val="A4A3A4"/>
          </p15:clr>
        </p15:guide>
        <p15:guide id="3" pos="3840" userDrawn="1">
          <p15:clr>
            <a:srgbClr val="A4A3A4"/>
          </p15:clr>
        </p15:guide>
        <p15:guide id="4" orient="horz" pos="312" userDrawn="1">
          <p15:clr>
            <a:srgbClr val="A4A3A4"/>
          </p15:clr>
        </p15:guide>
        <p15:guide id="5" orient="horz" pos="768" userDrawn="1">
          <p15:clr>
            <a:srgbClr val="A4A3A4"/>
          </p15:clr>
        </p15:guide>
        <p15:guide id="6" orient="horz" pos="14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D6032-6ADA-9BE6-EFEB-07A85A802BBD}" name="Guest User" initials="GU" userId="S::urn:spo:anon#8b47c600181582a9c23f0d832cbe23e9d1b839cbbbfa52ac93ccfbc7433d69ba::" providerId="AD"/>
  <p188:author id="{32BCFE3A-DF2E-C6C7-390F-24DFA9F7531F}" name="Kathy  Amaral" initials="" userId="S::kathy@vma.bz::70f52729-817a-4950-a133-5599e30d6c15" providerId="AD"/>
  <p188:author id="{B85FAE4E-4E3E-59BC-3966-A189508F9C61}" name="Shannon Wolford" initials="SW" userId="S::shannon@vma.bz::f92f470e-3f3d-42be-9e5b-914e215a011c" providerId="AD"/>
  <p188:author id="{782642A4-8894-E534-4A16-BC51E6B6850F}" name="Sonali Shah" initials="SS" userId="S::sonali@vma.bz::6f193121-e183-47e9-8fef-3cacc6fb75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nnon Wolford" initials="SW" lastIdx="1" clrIdx="0">
    <p:extLst>
      <p:ext uri="{19B8F6BF-5375-455C-9EA6-DF929625EA0E}">
        <p15:presenceInfo xmlns:p15="http://schemas.microsoft.com/office/powerpoint/2012/main" userId="S::shannon@vma.bz::f92f470e-3f3d-42be-9e5b-914e215a01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C6"/>
    <a:srgbClr val="ED7D31"/>
    <a:srgbClr val="030303"/>
    <a:srgbClr val="F8B020"/>
    <a:srgbClr val="0095B6"/>
    <a:srgbClr val="00AEB4"/>
    <a:srgbClr val="014E92"/>
    <a:srgbClr val="0094B6"/>
    <a:srgbClr val="F57E24"/>
    <a:srgbClr val="FA9D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91"/>
    <p:restoredTop sz="68098"/>
  </p:normalViewPr>
  <p:slideViewPr>
    <p:cSldViewPr snapToGrid="0">
      <p:cViewPr>
        <p:scale>
          <a:sx n="75" d="100"/>
          <a:sy n="75" d="100"/>
        </p:scale>
        <p:origin x="2248" y="600"/>
      </p:cViewPr>
      <p:guideLst>
        <p:guide orient="horz" pos="2160"/>
        <p:guide pos="408"/>
        <p:guide pos="3840"/>
        <p:guide orient="horz" pos="312"/>
        <p:guide orient="horz" pos="768"/>
        <p:guide orient="horz" pos="1464"/>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2C90A-D373-4908-B5F4-5E60A822F789}" type="datetimeFigureOut">
              <a:rPr lang="en-US"/>
              <a:t>5/19/24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ED727-C9E5-434B-AD0B-43EDBE277DED}" type="slidenum">
              <a:rPr lang="en-US"/>
              <a:t>‹#›</a:t>
            </a:fld>
            <a:endParaRPr lang="en-US"/>
          </a:p>
        </p:txBody>
      </p:sp>
    </p:spTree>
    <p:extLst>
      <p:ext uri="{BB962C8B-B14F-4D97-AF65-F5344CB8AC3E}">
        <p14:creationId xmlns:p14="http://schemas.microsoft.com/office/powerpoint/2010/main" val="252738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744ED727-C9E5-434B-AD0B-43EDBE277DED}" type="slidenum">
              <a:rPr lang="en-US" smtClean="0"/>
              <a:t>1</a:t>
            </a:fld>
            <a:endParaRPr lang="en-US"/>
          </a:p>
        </p:txBody>
      </p:sp>
    </p:spTree>
    <p:extLst>
      <p:ext uri="{BB962C8B-B14F-4D97-AF65-F5344CB8AC3E}">
        <p14:creationId xmlns:p14="http://schemas.microsoft.com/office/powerpoint/2010/main" val="3742901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navigation. Can you tell me what you think can be improved with each? Lets start with #1</a:t>
            </a:r>
          </a:p>
          <a:p>
            <a:endParaRPr lang="en-US" dirty="0"/>
          </a:p>
          <a:p>
            <a:r>
              <a:rPr lang="en-US" dirty="0"/>
              <a:t>This is from the Coldplay website -  Menu location not where the user would expect</a:t>
            </a:r>
          </a:p>
          <a:p>
            <a:r>
              <a:rPr lang="en-US" dirty="0"/>
              <a:t> </a:t>
            </a:r>
          </a:p>
          <a:p>
            <a:r>
              <a:rPr lang="en-US" dirty="0"/>
              <a:t> How about #2 the Zara menu : Menu location, Color contrast, Ease of use if you cant see the menu you cant use it can you!</a:t>
            </a:r>
          </a:p>
          <a:p>
            <a:endParaRPr lang="en-US" dirty="0"/>
          </a:p>
          <a:p>
            <a:r>
              <a:rPr lang="en-US" dirty="0"/>
              <a:t>Now #3 is from a local department store here in the bay area. What are your thoughts on this one?– Overly complicated menu- This menu could be simplified making it easier to use and </a:t>
            </a:r>
            <a:r>
              <a:rPr lang="en-US" dirty="0" err="1"/>
              <a:t>naviagate</a:t>
            </a:r>
            <a:r>
              <a:rPr lang="en-US" dirty="0"/>
              <a:t> through. To be honest its like looking at amazon in 1999</a:t>
            </a:r>
          </a:p>
          <a:p>
            <a:endParaRPr lang="en-US" dirty="0"/>
          </a:p>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10</a:t>
            </a:fld>
            <a:endParaRPr lang="en-US"/>
          </a:p>
        </p:txBody>
      </p:sp>
    </p:spTree>
    <p:extLst>
      <p:ext uri="{BB962C8B-B14F-4D97-AF65-F5344CB8AC3E}">
        <p14:creationId xmlns:p14="http://schemas.microsoft.com/office/powerpoint/2010/main" val="212661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great navigation. What these all have in common is the navigation is where the target audience would expect it to be, it is clear and easy to read with no accessibility issues.</a:t>
            </a:r>
          </a:p>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11</a:t>
            </a:fld>
            <a:endParaRPr lang="en-US"/>
          </a:p>
        </p:txBody>
      </p:sp>
    </p:spTree>
    <p:extLst>
      <p:ext uri="{BB962C8B-B14F-4D97-AF65-F5344CB8AC3E}">
        <p14:creationId xmlns:p14="http://schemas.microsoft.com/office/powerpoint/2010/main" val="3230235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Font typeface="Arial,Sans-Serif"/>
              <a:buNone/>
            </a:pPr>
            <a:r>
              <a:rPr lang="en-US" sz="1200" dirty="0">
                <a:latin typeface="Roboto"/>
                <a:ea typeface="Roboto"/>
                <a:cs typeface="Arial"/>
              </a:rPr>
              <a:t>Now that we have defined the the page goal and have our user in mind we are going to move on to creating our main CTA for the page we are working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effectLst/>
              <a:highlight>
                <a:srgbClr val="FFFFFF"/>
              </a:highlight>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highlight>
                  <a:srgbClr val="FFFFFF"/>
                </a:highlight>
                <a:latin typeface="Roboto"/>
                <a:ea typeface="Roboto"/>
                <a:cs typeface="Arial"/>
              </a:rPr>
              <a:t>The CTA </a:t>
            </a:r>
            <a:r>
              <a:rPr lang="en-US" b="0" i="0" dirty="0">
                <a:solidFill>
                  <a:srgbClr val="0D0D0D"/>
                </a:solidFill>
                <a:effectLst/>
                <a:highlight>
                  <a:srgbClr val="FFFFFF"/>
                </a:highlight>
                <a:latin typeface="Söhne"/>
              </a:rPr>
              <a:t>is a prompt on the webpage that encourages users to take a specific action, This can be anything from having the user request a quote, download a resource, fill out a form or subscribe to an email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a:ea typeface="Roboto"/>
                <a:cs typeface="Arial"/>
              </a:rPr>
              <a:t>Defining the call to action will help guide the pages content and copy. </a:t>
            </a:r>
            <a:r>
              <a:rPr lang="en-US" sz="1200" b="0" i="0" dirty="0">
                <a:solidFill>
                  <a:srgbClr val="0D0D0D"/>
                </a:solidFill>
                <a:effectLst/>
                <a:highlight>
                  <a:srgbClr val="FFFFFF"/>
                </a:highlight>
                <a:latin typeface="Söhne"/>
                <a:ea typeface="Roboto"/>
                <a:cs typeface="Arial"/>
              </a:rPr>
              <a:t>E</a:t>
            </a:r>
            <a:r>
              <a:rPr lang="en-US" b="0" i="0" dirty="0">
                <a:solidFill>
                  <a:srgbClr val="0D0D0D"/>
                </a:solidFill>
                <a:effectLst/>
                <a:highlight>
                  <a:srgbClr val="FFFFFF"/>
                </a:highlight>
                <a:latin typeface="Söhne"/>
              </a:rPr>
              <a:t>nsures that all elements of the page work together to lead the user towards the desired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0D0D0D"/>
                </a:solidFill>
                <a:effectLst/>
                <a:highlight>
                  <a:srgbClr val="FFFFFF"/>
                </a:highlight>
                <a:latin typeface="Söhne"/>
              </a:rPr>
              <a:t>While there are no set in stone rules on how many CTA’s a page can have, we want to keep in mind when there are too many options competing for attention it can overwhelm user, leading them to miss the main CTA</a:t>
            </a:r>
          </a:p>
          <a:p>
            <a:endParaRPr lang="en-US" dirty="0"/>
          </a:p>
          <a:p>
            <a:r>
              <a:rPr lang="en-US" dirty="0"/>
              <a:t>One rule of thumb which I use when designing is to only have one CTA showing on the viewport at any given time. This does not include the top navigation bar and you can also have secondary call to actions but keeping one main clear CTA helps to ensure we are leading the user to the action or task we would like them to complete.</a:t>
            </a:r>
          </a:p>
          <a:p>
            <a:endParaRPr lang="en-US" dirty="0"/>
          </a:p>
          <a:p>
            <a:r>
              <a:rPr lang="en-US" b="0" i="0" dirty="0">
                <a:solidFill>
                  <a:srgbClr val="0D0D0D"/>
                </a:solidFill>
                <a:effectLst/>
                <a:highlight>
                  <a:srgbClr val="FFFFFF"/>
                </a:highlight>
                <a:latin typeface="Söhne"/>
              </a:rPr>
              <a:t>Make your CTA stand out visually by using contrasting colors, bold typography, or distinctive button styles and color blocks.</a:t>
            </a:r>
          </a:p>
          <a:p>
            <a:endParaRPr lang="en-US" dirty="0"/>
          </a:p>
          <a:p>
            <a:r>
              <a:rPr lang="en-US" b="0" i="0" dirty="0">
                <a:solidFill>
                  <a:srgbClr val="0D0D0D"/>
                </a:solidFill>
                <a:effectLst/>
                <a:highlight>
                  <a:srgbClr val="FFFFFF"/>
                </a:highlight>
                <a:latin typeface="Söhne"/>
              </a:rPr>
              <a:t>Keep your CTA simple and to the point. Try to be concise with your messaging to make it easy for users to understand and digest quickly. </a:t>
            </a:r>
          </a:p>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12</a:t>
            </a:fld>
            <a:endParaRPr lang="en-US"/>
          </a:p>
        </p:txBody>
      </p:sp>
    </p:spTree>
    <p:extLst>
      <p:ext uri="{BB962C8B-B14F-4D97-AF65-F5344CB8AC3E}">
        <p14:creationId xmlns:p14="http://schemas.microsoft.com/office/powerpoint/2010/main" val="422988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Font typeface="Arial,Sans-Serif"/>
              <a:buNone/>
            </a:pPr>
            <a:r>
              <a:rPr lang="en-US" sz="1200" dirty="0">
                <a:latin typeface="Roboto"/>
                <a:ea typeface="Roboto"/>
                <a:cs typeface="Arial"/>
              </a:rPr>
              <a:t>Here are some good examples of call to actions on a website. They both are using the principles of design to draw the user in and lead them to take an action.</a:t>
            </a: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13</a:t>
            </a:fld>
            <a:endParaRPr lang="en-US"/>
          </a:p>
        </p:txBody>
      </p:sp>
    </p:spTree>
    <p:extLst>
      <p:ext uri="{BB962C8B-B14F-4D97-AF65-F5344CB8AC3E}">
        <p14:creationId xmlns:p14="http://schemas.microsoft.com/office/powerpoint/2010/main" val="118259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Roboto"/>
                <a:ea typeface="Roboto"/>
                <a:cs typeface="Arial"/>
              </a:rPr>
              <a:t>Once we have defined our call to action and are ready to move on to visual design we want to keep accessibility in mind. This is not just important for user experience but it is also the 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Roboto"/>
                <a:ea typeface="Roboto"/>
                <a:cs typeface="Arial"/>
              </a:rPr>
              <a:t>The ADA American Disability Act r</a:t>
            </a:r>
            <a:r>
              <a:rPr lang="en-US" b="0" i="0" dirty="0">
                <a:solidFill>
                  <a:srgbClr val="001D35"/>
                </a:solidFill>
                <a:effectLst/>
                <a:highlight>
                  <a:srgbClr val="FFFFFF"/>
                </a:highlight>
                <a:latin typeface="Google Sans"/>
              </a:rPr>
              <a:t>equires that websites be accessible to people with disabilities.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1D35"/>
              </a:solidFill>
              <a:effectLst/>
              <a:highlight>
                <a:srgbClr val="FFFFFF"/>
              </a:highligh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1D35"/>
                </a:solidFill>
                <a:effectLst/>
                <a:highlight>
                  <a:srgbClr val="FFFFFF"/>
                </a:highlight>
                <a:latin typeface="Google Sans"/>
                <a:ea typeface="Roboto"/>
                <a:cs typeface="Arial"/>
              </a:rPr>
              <a:t>Basic accessibility standards for web design are to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1D35"/>
                </a:solidFill>
                <a:effectLst/>
                <a:highlight>
                  <a:srgbClr val="FFFFFF"/>
                </a:highlight>
                <a:latin typeface="Google Sans"/>
                <a:ea typeface="Roboto"/>
                <a:cs typeface="Arial"/>
              </a:rPr>
              <a:t>Alternative text for images and icons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1D35"/>
                </a:solidFill>
                <a:effectLst/>
                <a:highlight>
                  <a:srgbClr val="FFFFFF"/>
                </a:highlight>
                <a:latin typeface="Google Sans"/>
                <a:ea typeface="Roboto"/>
                <a:cs typeface="Arial"/>
              </a:rPr>
              <a:t>Captions for videos and </a:t>
            </a:r>
            <a:r>
              <a:rPr lang="en-US" sz="1200" b="0" i="0" dirty="0" err="1">
                <a:solidFill>
                  <a:srgbClr val="001D35"/>
                </a:solidFill>
                <a:effectLst/>
                <a:highlight>
                  <a:srgbClr val="FFFFFF"/>
                </a:highlight>
                <a:latin typeface="Google Sans"/>
                <a:ea typeface="Roboto"/>
                <a:cs typeface="Arial"/>
              </a:rPr>
              <a:t>audo</a:t>
            </a:r>
            <a:endParaRPr lang="en-US" sz="1200" b="0" i="0" dirty="0">
              <a:solidFill>
                <a:srgbClr val="001D35"/>
              </a:solidFill>
              <a:effectLst/>
              <a:highlight>
                <a:srgbClr val="FFFFFF"/>
              </a:highlight>
              <a:latin typeface="Google Sans"/>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1D35"/>
                </a:solidFill>
                <a:effectLst/>
                <a:highlight>
                  <a:srgbClr val="FFFFFF"/>
                </a:highlight>
                <a:latin typeface="Google Sans"/>
                <a:ea typeface="Roboto"/>
                <a:cs typeface="Arial"/>
              </a:rPr>
              <a:t>Clear labels on 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1D35"/>
                </a:solidFill>
                <a:effectLst/>
                <a:highlight>
                  <a:srgbClr val="FFFFFF"/>
                </a:highlight>
                <a:latin typeface="Google Sans"/>
                <a:ea typeface="Roboto"/>
                <a:cs typeface="Arial"/>
              </a:rPr>
              <a:t>Error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1D35"/>
                </a:solidFill>
                <a:effectLst/>
                <a:highlight>
                  <a:srgbClr val="FFFFFF"/>
                </a:highlight>
                <a:latin typeface="Google Sans"/>
                <a:ea typeface="Roboto"/>
                <a:cs typeface="Arial"/>
              </a:rPr>
              <a:t>And Color contrast </a:t>
            </a:r>
            <a:endParaRPr lang="en-US" sz="1200" dirty="0">
              <a:solidFill>
                <a:schemeClr val="tx1">
                  <a:lumMod val="65000"/>
                  <a:lumOff val="35000"/>
                </a:schemeClr>
              </a:solidFill>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Roboto"/>
                <a:ea typeface="Roboto"/>
                <a:cs typeface="Arial"/>
              </a:rPr>
              <a:t>We want to make sure that users don’t have any issues with readability to ensure that we want to use high contrast colors for buttons and body text. This will not only boost </a:t>
            </a:r>
            <a:r>
              <a:rPr lang="en-US" sz="1200" dirty="0" err="1">
                <a:solidFill>
                  <a:schemeClr val="tx1">
                    <a:lumMod val="65000"/>
                    <a:lumOff val="35000"/>
                  </a:schemeClr>
                </a:solidFill>
                <a:latin typeface="Roboto"/>
                <a:ea typeface="Roboto"/>
                <a:cs typeface="Arial"/>
              </a:rPr>
              <a:t>ux</a:t>
            </a:r>
            <a:r>
              <a:rPr lang="en-US" sz="1200" dirty="0">
                <a:solidFill>
                  <a:schemeClr val="tx1">
                    <a:lumMod val="65000"/>
                    <a:lumOff val="35000"/>
                  </a:schemeClr>
                </a:solidFill>
                <a:latin typeface="Roboto"/>
                <a:ea typeface="Roboto"/>
                <a:cs typeface="Arial"/>
              </a:rPr>
              <a:t> but it will also ensure you are WCAG compliant. You can utilize a color checker to be on the safe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14</a:t>
            </a:fld>
            <a:endParaRPr lang="en-US"/>
          </a:p>
        </p:txBody>
      </p:sp>
    </p:spTree>
    <p:extLst>
      <p:ext uri="{BB962C8B-B14F-4D97-AF65-F5344CB8AC3E}">
        <p14:creationId xmlns:p14="http://schemas.microsoft.com/office/powerpoint/2010/main" val="29042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D0D0D"/>
                </a:solidFill>
                <a:effectLst/>
                <a:highlight>
                  <a:srgbClr val="FFFFFF"/>
                </a:highlight>
                <a:latin typeface="Söhne"/>
              </a:rPr>
              <a:t>I mentioned WCAG on the slide before and I want to make sure I explain what this is. WCAG is the Web Content Accessibility Guidelines. These guidelines were created to make the web more accessible to everyone, including people with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WCAG has different levels of conformance: A, AA, and AAA. These levels indicate the degree to which a website meets the accessibility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Level A Ensures basic web accessibility and includes the most critical accessibility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Level AA is the industry standard is the most commonly targeted level and deals with the biggest and most common barriers for disabled users, providing a medium level of accessibility.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Roboto" pitchFamily="2" charset="0"/>
                <a:ea typeface="Roboto" pitchFamily="2" charset="0"/>
                <a:cs typeface="Arial"/>
              </a:rPr>
              <a:t>AAA </a:t>
            </a:r>
            <a:r>
              <a:rPr lang="en-US" b="0" i="0" dirty="0">
                <a:solidFill>
                  <a:srgbClr val="0D0D0D"/>
                </a:solidFill>
                <a:effectLst/>
                <a:highlight>
                  <a:srgbClr val="FFFFFF"/>
                </a:highlight>
                <a:latin typeface="Söhne"/>
              </a:rPr>
              <a:t>is the highest level of conformance, focusing on the most advanced accessibility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D0D0D"/>
              </a:solidFill>
              <a:effectLst/>
              <a:highlight>
                <a:srgbClr val="FFFFFF"/>
              </a:highlight>
              <a:latin typeface="Söhne"/>
              <a:ea typeface="Roboto" pitchFamily="2"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D0D0D"/>
                </a:solidFill>
                <a:effectLst/>
                <a:highlight>
                  <a:srgbClr val="FFFFFF"/>
                </a:highlight>
                <a:latin typeface="Söhne"/>
              </a:rPr>
              <a:t>This is a very high level overview of the guidelines you can learn more at W3.org. In general if you are meeting all of the items listed on the previous screen your site will be in good shape. If anyone is concerned I can run an accessibility on the homepage of you site for free and this can give you a good overview of where your site is at and what needs improving.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Roboto" pitchFamily="2" charset="0"/>
              <a:ea typeface="Roboto" pitchFamily="2" charset="0"/>
              <a:cs typeface="Arial"/>
            </a:endParaRP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Level AA Conformance:</a:t>
            </a:r>
          </a:p>
          <a:p>
            <a:pPr algn="l">
              <a:buFont typeface="Arial" panose="020B0604020202020204" pitchFamily="34" charset="0"/>
              <a:buChar char="•"/>
            </a:pPr>
            <a:r>
              <a:rPr lang="en-US" b="1" i="0" dirty="0">
                <a:solidFill>
                  <a:srgbClr val="0D0D0D"/>
                </a:solidFill>
                <a:effectLst/>
                <a:highlight>
                  <a:srgbClr val="FFFFFF"/>
                </a:highlight>
                <a:latin typeface="Söhne"/>
              </a:rPr>
              <a:t>Contrast (1.4.3)</a:t>
            </a:r>
            <a:r>
              <a:rPr lang="en-US" b="0" i="0" dirty="0">
                <a:solidFill>
                  <a:srgbClr val="0D0D0D"/>
                </a:solidFill>
                <a:effectLst/>
                <a:highlight>
                  <a:srgbClr val="FFFFFF"/>
                </a:highlight>
                <a:latin typeface="Söhne"/>
              </a:rPr>
              <a:t>: Ensure that text and images of text have a contrast ratio of at least 4.5:1, except for large text (18pt and bold) which should have a ratio of at least 3:1.</a:t>
            </a:r>
          </a:p>
          <a:p>
            <a:pPr algn="l">
              <a:buFont typeface="Arial" panose="020B0604020202020204" pitchFamily="34" charset="0"/>
              <a:buChar char="•"/>
            </a:pPr>
            <a:r>
              <a:rPr lang="en-US" b="1" i="0" dirty="0">
                <a:solidFill>
                  <a:srgbClr val="0D0D0D"/>
                </a:solidFill>
                <a:effectLst/>
                <a:highlight>
                  <a:srgbClr val="FFFFFF"/>
                </a:highlight>
                <a:latin typeface="Söhne"/>
              </a:rPr>
              <a:t>Keyboard Accessible (2.1.1)</a:t>
            </a:r>
            <a:r>
              <a:rPr lang="en-US" b="0" i="0" dirty="0">
                <a:solidFill>
                  <a:srgbClr val="0D0D0D"/>
                </a:solidFill>
                <a:effectLst/>
                <a:highlight>
                  <a:srgbClr val="FFFFFF"/>
                </a:highlight>
                <a:latin typeface="Söhne"/>
              </a:rPr>
              <a:t>: All functionality of the content is operable through a keyboard interface without requiring specific timings for individual keystrokes.</a:t>
            </a:r>
          </a:p>
          <a:p>
            <a:pPr algn="l">
              <a:buFont typeface="Arial" panose="020B0604020202020204" pitchFamily="34" charset="0"/>
              <a:buChar char="•"/>
            </a:pPr>
            <a:r>
              <a:rPr lang="en-US" b="1" i="0" dirty="0">
                <a:solidFill>
                  <a:srgbClr val="0D0D0D"/>
                </a:solidFill>
                <a:effectLst/>
                <a:highlight>
                  <a:srgbClr val="FFFFFF"/>
                </a:highlight>
                <a:latin typeface="Söhne"/>
              </a:rPr>
              <a:t>Error Identification (3.3.1)</a:t>
            </a:r>
            <a:r>
              <a:rPr lang="en-US" b="0" i="0" dirty="0">
                <a:solidFill>
                  <a:srgbClr val="0D0D0D"/>
                </a:solidFill>
                <a:effectLst/>
                <a:highlight>
                  <a:srgbClr val="FFFFFF"/>
                </a:highlight>
                <a:latin typeface="Söhne"/>
              </a:rPr>
              <a:t>: Provide descriptive error messages and suggest solutions to help users correct input errors.</a:t>
            </a:r>
          </a:p>
          <a:p>
            <a:pPr algn="l">
              <a:buFont typeface="Arial" panose="020B0604020202020204" pitchFamily="34" charset="0"/>
              <a:buChar char="•"/>
            </a:pPr>
            <a:r>
              <a:rPr lang="en-US" b="1" i="0" dirty="0">
                <a:solidFill>
                  <a:srgbClr val="0D0D0D"/>
                </a:solidFill>
                <a:effectLst/>
                <a:highlight>
                  <a:srgbClr val="FFFFFF"/>
                </a:highlight>
                <a:latin typeface="Söhne"/>
              </a:rPr>
              <a:t>Language of Page (3.1.1)</a:t>
            </a:r>
            <a:r>
              <a:rPr lang="en-US" b="0" i="0" dirty="0">
                <a:solidFill>
                  <a:srgbClr val="0D0D0D"/>
                </a:solidFill>
                <a:effectLst/>
                <a:highlight>
                  <a:srgbClr val="FFFFFF"/>
                </a:highlight>
                <a:latin typeface="Söhne"/>
              </a:rPr>
              <a:t>: Identify the primary natural language of the page to assist screen readers and other language processing technologies.</a:t>
            </a:r>
          </a:p>
          <a:p>
            <a:pPr algn="l"/>
            <a:endParaRPr lang="en-US" b="0" i="0" dirty="0">
              <a:solidFill>
                <a:srgbClr val="0D0D0D"/>
              </a:solidFill>
              <a:effectLst/>
              <a:highlight>
                <a:srgbClr val="FFFFFF"/>
              </a:highlight>
              <a:latin typeface="Söhne"/>
            </a:endParaRPr>
          </a:p>
          <a:p>
            <a:pPr algn="l"/>
            <a:endParaRPr lang="en-US" b="0" i="0" dirty="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15</a:t>
            </a:fld>
            <a:endParaRPr lang="en-US"/>
          </a:p>
        </p:txBody>
      </p:sp>
    </p:spTree>
    <p:extLst>
      <p:ext uri="{BB962C8B-B14F-4D97-AF65-F5344CB8AC3E}">
        <p14:creationId xmlns:p14="http://schemas.microsoft.com/office/powerpoint/2010/main" val="26281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16</a:t>
            </a:fld>
            <a:endParaRPr lang="en-US"/>
          </a:p>
        </p:txBody>
      </p:sp>
    </p:spTree>
    <p:extLst>
      <p:ext uri="{BB962C8B-B14F-4D97-AF65-F5344CB8AC3E}">
        <p14:creationId xmlns:p14="http://schemas.microsoft.com/office/powerpoint/2010/main" val="2289456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Söhne"/>
              </a:rPr>
              <a:t>Here we have the results of running the color combination through the accessibility checker. </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You can see on the tests checks three elements how the color contrast is on small text, which would be 14px or smaller and considered body copy on the page, </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large text that is 24px or more so this would be titles on the page </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and </a:t>
            </a:r>
            <a:r>
              <a:rPr lang="en-US" b="0" i="0" dirty="0" err="1">
                <a:solidFill>
                  <a:srgbClr val="0D0D0D"/>
                </a:solidFill>
                <a:effectLst/>
                <a:highlight>
                  <a:srgbClr val="FFFFFF"/>
                </a:highlight>
                <a:latin typeface="Söhne"/>
              </a:rPr>
              <a:t>ui</a:t>
            </a:r>
            <a:r>
              <a:rPr lang="en-US" b="0" i="0" dirty="0">
                <a:solidFill>
                  <a:srgbClr val="0D0D0D"/>
                </a:solidFill>
                <a:effectLst/>
                <a:highlight>
                  <a:srgbClr val="FFFFFF"/>
                </a:highlight>
                <a:latin typeface="Söhne"/>
              </a:rPr>
              <a:t> components these are icons that may be shown on the website, like links to social media. </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This test runs the color combination through both the AA and AAA standards and you can see that the top combination failed both. So sometimes when we have a vision in mind for what we are going to use we need to be flexible in order to meet accessibility standards</a:t>
            </a:r>
          </a:p>
          <a:p>
            <a:pPr algn="l"/>
            <a:endParaRPr lang="en-US" b="0" i="0" dirty="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17</a:t>
            </a:fld>
            <a:endParaRPr lang="en-US"/>
          </a:p>
        </p:txBody>
      </p:sp>
    </p:spTree>
    <p:extLst>
      <p:ext uri="{BB962C8B-B14F-4D97-AF65-F5344CB8AC3E}">
        <p14:creationId xmlns:p14="http://schemas.microsoft.com/office/powerpoint/2010/main" val="3647932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start talking about individual pages. You want to take a moment to organize your content. Think about it as a way to guide the user through the page. As you scroll you want the most important at the top and the least important at the bottom. It is terrible user experience to have to scroll to the bottom of a long page to get to the main content or to compete a task.</a:t>
            </a:r>
            <a:endParaRPr lang="en-US"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You are going to want to </a:t>
            </a:r>
            <a:r>
              <a:rPr lang="en-US" sz="1200" dirty="0">
                <a:solidFill>
                  <a:schemeClr val="tx1">
                    <a:lumMod val="65000"/>
                    <a:lumOff val="35000"/>
                  </a:schemeClr>
                </a:solidFill>
                <a:latin typeface="Roboto"/>
                <a:ea typeface="Roboto"/>
                <a:cs typeface="Arial"/>
              </a:rPr>
              <a:t>Create hierarchy on the page. </a:t>
            </a:r>
            <a:r>
              <a:rPr lang="en-US" sz="1200" b="0" i="0" dirty="0">
                <a:solidFill>
                  <a:srgbClr val="0D0D0D"/>
                </a:solidFill>
                <a:effectLst/>
                <a:highlight>
                  <a:srgbClr val="FFFFFF"/>
                </a:highlight>
                <a:latin typeface="Söhne"/>
                <a:ea typeface="Roboto"/>
                <a:cs typeface="Arial"/>
              </a:rPr>
              <a:t>Much like print design t</a:t>
            </a:r>
            <a:r>
              <a:rPr lang="en-US" b="0" i="0" dirty="0">
                <a:solidFill>
                  <a:srgbClr val="0D0D0D"/>
                </a:solidFill>
                <a:effectLst/>
                <a:highlight>
                  <a:srgbClr val="FFFFFF"/>
                </a:highlight>
                <a:latin typeface="Söhne"/>
              </a:rPr>
              <a:t>his helps the guide the user through the page by </a:t>
            </a:r>
            <a:r>
              <a:rPr lang="en-US" sz="1200" dirty="0">
                <a:solidFill>
                  <a:schemeClr val="tx1">
                    <a:lumMod val="65000"/>
                    <a:lumOff val="35000"/>
                  </a:schemeClr>
                </a:solidFill>
                <a:latin typeface="Roboto"/>
                <a:ea typeface="Roboto"/>
                <a:cs typeface="Arial"/>
              </a:rPr>
              <a:t>Presenting the most important content more prominently. </a:t>
            </a:r>
            <a:r>
              <a:rPr lang="en-US" b="0" i="0" dirty="0">
                <a:solidFill>
                  <a:srgbClr val="0D0D0D"/>
                </a:solidFill>
                <a:effectLst/>
                <a:highlight>
                  <a:srgbClr val="FFFFFF"/>
                </a:highlight>
                <a:latin typeface="Söhne"/>
              </a:rPr>
              <a:t>Will  improves the readability of the page by making it easier to scan. This can be done a number of ways with use of color, contrast white space, and scale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18</a:t>
            </a:fld>
            <a:endParaRPr lang="en-US"/>
          </a:p>
        </p:txBody>
      </p:sp>
    </p:spTree>
    <p:extLst>
      <p:ext uri="{BB962C8B-B14F-4D97-AF65-F5344CB8AC3E}">
        <p14:creationId xmlns:p14="http://schemas.microsoft.com/office/powerpoint/2010/main" val="1053081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two examples of visual hierarchy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we have the Berkshire Hathaway web page and on the right we have the hip camp webpage.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on the left there is no hierarchy all of the links are the same level so to say. So as a user we are unclear of what the main action we are suppose to take on this page on the right you can see clear visual hierarchy.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things we have talked about are coming together in this example. We  have clear hierarchy with the bold title text drawing us in and that is supported by the sub title text below it all leading to a very clear </a:t>
            </a:r>
            <a:r>
              <a:rPr lang="en-US" dirty="0" err="1"/>
              <a:t>cta</a:t>
            </a:r>
            <a:r>
              <a:rPr lang="en-US" dirty="0"/>
              <a:t>.</a:t>
            </a:r>
          </a:p>
        </p:txBody>
      </p:sp>
      <p:sp>
        <p:nvSpPr>
          <p:cNvPr id="4" name="Slide Number Placeholder 3"/>
          <p:cNvSpPr>
            <a:spLocks noGrp="1"/>
          </p:cNvSpPr>
          <p:nvPr>
            <p:ph type="sldNum" sz="quarter" idx="5"/>
          </p:nvPr>
        </p:nvSpPr>
        <p:spPr/>
        <p:txBody>
          <a:bodyPr/>
          <a:lstStyle/>
          <a:p>
            <a:fld id="{744ED727-C9E5-434B-AD0B-43EDBE277DED}" type="slidenum">
              <a:rPr lang="en-US" smtClean="0"/>
              <a:t>19</a:t>
            </a:fld>
            <a:endParaRPr lang="en-US"/>
          </a:p>
        </p:txBody>
      </p:sp>
    </p:spTree>
    <p:extLst>
      <p:ext uri="{BB962C8B-B14F-4D97-AF65-F5344CB8AC3E}">
        <p14:creationId xmlns:p14="http://schemas.microsoft.com/office/powerpoint/2010/main" val="203149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Font typeface="Arial,Sans-Serif"/>
              <a:buNone/>
            </a:pPr>
            <a:r>
              <a:rPr lang="en-US" sz="1200" dirty="0">
                <a:solidFill>
                  <a:schemeClr val="tx1">
                    <a:lumMod val="65000"/>
                    <a:lumOff val="35000"/>
                  </a:schemeClr>
                </a:solidFill>
                <a:latin typeface="Roboto"/>
                <a:ea typeface="Roboto"/>
                <a:cs typeface="Arial"/>
              </a:rPr>
              <a:t>Your website is representing your business 24 hours a day 365 days a year</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It can serve central platform for your business to showcase services, interact with customers, generate leads, and ultimately drive sales, all around the clock. It's like having a storefront that never closes, and accessible to potential customers anytime, anywhere with an internet connection. </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This why being thoughtful strategic with you web design is important, it not only can drive engagement sales but it may be the first interaction a  potential customer has with your business which is why we want to make sure that we are putting our best foot forward.</a:t>
            </a:r>
          </a:p>
          <a:p>
            <a:endParaRPr lang="en-US" b="0" i="0" dirty="0">
              <a:solidFill>
                <a:srgbClr val="0D0D0D"/>
              </a:solidFill>
              <a:effectLst/>
              <a:highlight>
                <a:srgbClr val="FFFFFF"/>
              </a:highlight>
              <a:latin typeface="Söhne"/>
              <a:ea typeface="Calibri"/>
              <a:cs typeface="Calibri"/>
            </a:endParaRPr>
          </a:p>
          <a:p>
            <a:endParaRPr lang="en-US" dirty="0">
              <a:ea typeface="Calibri"/>
              <a:cs typeface="Calibri"/>
            </a:endParaRPr>
          </a:p>
          <a:p>
            <a:r>
              <a:rPr lang="en-US" dirty="0">
                <a:ea typeface="Calibri"/>
                <a:cs typeface="Calibri"/>
              </a:rPr>
              <a:t>1. https://</a:t>
            </a:r>
            <a:r>
              <a:rPr lang="en-US" dirty="0" err="1">
                <a:ea typeface="Calibri"/>
                <a:cs typeface="Calibri"/>
              </a:rPr>
              <a:t>www.tandfonline.com</a:t>
            </a:r>
            <a:r>
              <a:rPr lang="en-US" dirty="0">
                <a:ea typeface="Calibri"/>
                <a:cs typeface="Calibri"/>
              </a:rPr>
              <a:t>/</a:t>
            </a:r>
            <a:r>
              <a:rPr lang="en-US" dirty="0" err="1">
                <a:ea typeface="Calibri"/>
                <a:cs typeface="Calibri"/>
              </a:rPr>
              <a:t>doi</a:t>
            </a:r>
            <a:r>
              <a:rPr lang="en-US" dirty="0">
                <a:ea typeface="Calibri"/>
                <a:cs typeface="Calibri"/>
              </a:rPr>
              <a:t>/abs/10.1080/01449290500330448</a:t>
            </a:r>
          </a:p>
        </p:txBody>
      </p:sp>
      <p:sp>
        <p:nvSpPr>
          <p:cNvPr id="4" name="Slide Number Placeholder 3"/>
          <p:cNvSpPr>
            <a:spLocks noGrp="1"/>
          </p:cNvSpPr>
          <p:nvPr>
            <p:ph type="sldNum" sz="quarter" idx="5"/>
          </p:nvPr>
        </p:nvSpPr>
        <p:spPr/>
        <p:txBody>
          <a:bodyPr/>
          <a:lstStyle/>
          <a:p>
            <a:fld id="{744ED727-C9E5-434B-AD0B-43EDBE277DED}" type="slidenum">
              <a:rPr lang="en-US" smtClean="0"/>
              <a:t>2</a:t>
            </a:fld>
            <a:endParaRPr lang="en-US"/>
          </a:p>
        </p:txBody>
      </p:sp>
    </p:spTree>
    <p:extLst>
      <p:ext uri="{BB962C8B-B14F-4D97-AF65-F5344CB8AC3E}">
        <p14:creationId xmlns:p14="http://schemas.microsoft.com/office/powerpoint/2010/main" val="281232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Roboto"/>
                <a:ea typeface="Roboto"/>
                <a:cs typeface="Arial"/>
              </a:rPr>
              <a:t>Another form of visual design is content grouping. I love content grouping! This is where you visually group content that is similar.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Roboto"/>
                <a:ea typeface="Roboto"/>
                <a:cs typeface="Arial"/>
              </a:rPr>
              <a:t>This can be done with the use of color, cards, icons, bullets, color blocks. </a:t>
            </a:r>
            <a:r>
              <a:rPr lang="en-US" b="0" i="0" dirty="0">
                <a:solidFill>
                  <a:srgbClr val="0D0D0D"/>
                </a:solidFill>
                <a:effectLst/>
                <a:highlight>
                  <a:srgbClr val="FFFFFF"/>
                </a:highlight>
                <a:latin typeface="Söhne"/>
              </a:rPr>
              <a:t>These visual elements help organize similar content into distinct groups, making it easier for users to scan.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Here is an example of content grouping I used on a website to highlight and group the the most valuable subpages on the site</a:t>
            </a: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20</a:t>
            </a:fld>
            <a:endParaRPr lang="en-US"/>
          </a:p>
        </p:txBody>
      </p:sp>
    </p:spTree>
    <p:extLst>
      <p:ext uri="{BB962C8B-B14F-4D97-AF65-F5344CB8AC3E}">
        <p14:creationId xmlns:p14="http://schemas.microsoft.com/office/powerpoint/2010/main" val="252771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200" b="0" i="0" dirty="0">
                <a:solidFill>
                  <a:srgbClr val="4F5465"/>
                </a:solidFill>
                <a:effectLst/>
                <a:highlight>
                  <a:srgbClr val="FFFFFF"/>
                </a:highlight>
                <a:latin typeface="proxima-nova"/>
              </a:rPr>
              <a:t>Whitespace does not literally mean white pace it means  the space that it between elements on a page so your images, typography, icons and text.</a:t>
            </a:r>
          </a:p>
          <a:p>
            <a:pPr algn="l"/>
            <a:endParaRPr lang="en-US" sz="3200" b="0" i="0" dirty="0">
              <a:solidFill>
                <a:srgbClr val="4F5465"/>
              </a:solidFill>
              <a:effectLst/>
              <a:highlight>
                <a:srgbClr val="FFFFFF"/>
              </a:highlight>
              <a:latin typeface="proxima-nova"/>
            </a:endParaRPr>
          </a:p>
          <a:p>
            <a:pPr algn="l"/>
            <a:r>
              <a:rPr lang="en-US" sz="3200" b="0" i="0" dirty="0">
                <a:solidFill>
                  <a:srgbClr val="4F5465"/>
                </a:solidFill>
                <a:effectLst/>
                <a:highlight>
                  <a:srgbClr val="FFFFFF"/>
                </a:highlight>
                <a:latin typeface="proxima-nova"/>
              </a:rPr>
              <a:t>It is often used to balance elements on a page by creating a natural flow for the user to navigate through the content. </a:t>
            </a:r>
          </a:p>
          <a:p>
            <a:pPr algn="l"/>
            <a:endParaRPr lang="en-US" sz="3200" b="0" i="0" dirty="0">
              <a:solidFill>
                <a:srgbClr val="4F5465"/>
              </a:solidFill>
              <a:effectLst/>
              <a:highlight>
                <a:srgbClr val="FFFFFF"/>
              </a:highlight>
              <a:latin typeface="proxima-nova"/>
            </a:endParaRPr>
          </a:p>
          <a:p>
            <a:pPr algn="l"/>
            <a:r>
              <a:rPr lang="en-US" sz="3200" b="0" i="0" dirty="0">
                <a:solidFill>
                  <a:srgbClr val="4F5465"/>
                </a:solidFill>
                <a:effectLst/>
                <a:highlight>
                  <a:srgbClr val="FFFFFF"/>
                </a:highlight>
                <a:latin typeface="proxima-nova"/>
              </a:rPr>
              <a:t>Using white space improves the readability of the page by giving the elements and text breathing room. When elements are crowded on the page its makes it much harder for the user to read and scan through the content. </a:t>
            </a:r>
          </a:p>
          <a:p>
            <a:pPr algn="l"/>
            <a:endParaRPr lang="en-US" sz="3200" b="0" i="0" dirty="0">
              <a:solidFill>
                <a:srgbClr val="4F5465"/>
              </a:solidFill>
              <a:effectLst/>
              <a:highlight>
                <a:srgbClr val="FFFFFF"/>
              </a:highlight>
              <a:latin typeface="proxima-nova"/>
            </a:endParaRPr>
          </a:p>
          <a:p>
            <a:pPr algn="l"/>
            <a:r>
              <a:rPr lang="en-US" sz="3200" b="0" i="0" dirty="0">
                <a:solidFill>
                  <a:srgbClr val="4F5465"/>
                </a:solidFill>
                <a:effectLst/>
                <a:highlight>
                  <a:srgbClr val="FFFFFF"/>
                </a:highlight>
                <a:latin typeface="proxima-nova"/>
              </a:rPr>
              <a:t>Having a website that is easy to scan is important. A study done by the </a:t>
            </a:r>
            <a:r>
              <a:rPr lang="en-US" sz="3200" b="0" i="0" dirty="0" err="1">
                <a:solidFill>
                  <a:srgbClr val="4F5465"/>
                </a:solidFill>
                <a:effectLst/>
                <a:highlight>
                  <a:srgbClr val="FFFFFF"/>
                </a:highlight>
                <a:latin typeface="proxima-nova"/>
              </a:rPr>
              <a:t>neilson</a:t>
            </a:r>
            <a:r>
              <a:rPr lang="en-US" sz="3200" b="0" i="0" dirty="0">
                <a:solidFill>
                  <a:srgbClr val="4F5465"/>
                </a:solidFill>
                <a:effectLst/>
                <a:highlight>
                  <a:srgbClr val="FFFFFF"/>
                </a:highlight>
                <a:latin typeface="proxima-nova"/>
              </a:rPr>
              <a:t> group (the god father of user experience) shows that 79% of users scan website content and </a:t>
            </a:r>
            <a:r>
              <a:rPr lang="en-US" sz="4400" b="0" i="0" dirty="0">
                <a:solidFill>
                  <a:srgbClr val="000000"/>
                </a:solidFill>
                <a:effectLst/>
                <a:highlight>
                  <a:srgbClr val="FFFFFF"/>
                </a:highlight>
                <a:latin typeface="Source Serif Pro Variable"/>
              </a:rPr>
              <a:t>only 16 percent read word-by-word. </a:t>
            </a:r>
          </a:p>
          <a:p>
            <a:pPr algn="l"/>
            <a:endParaRPr lang="en-US" sz="4400" b="0" i="0" dirty="0">
              <a:solidFill>
                <a:srgbClr val="000000"/>
              </a:solidFill>
              <a:effectLst/>
              <a:highlight>
                <a:srgbClr val="FFFFFF"/>
              </a:highlight>
              <a:latin typeface="Source Serif Pro Variable"/>
            </a:endParaRPr>
          </a:p>
          <a:p>
            <a:pPr algn="l"/>
            <a:r>
              <a:rPr lang="en-US" sz="3200" b="0" i="0" dirty="0">
                <a:solidFill>
                  <a:srgbClr val="4F5465"/>
                </a:solidFill>
                <a:effectLst/>
                <a:highlight>
                  <a:srgbClr val="FFFFFF"/>
                </a:highlight>
                <a:latin typeface="proxima-nova"/>
              </a:rPr>
              <a:t>https://</a:t>
            </a:r>
            <a:r>
              <a:rPr lang="en-US" sz="3200" b="0" i="0" dirty="0" err="1">
                <a:solidFill>
                  <a:srgbClr val="4F5465"/>
                </a:solidFill>
                <a:effectLst/>
                <a:highlight>
                  <a:srgbClr val="FFFFFF"/>
                </a:highlight>
                <a:latin typeface="proxima-nova"/>
              </a:rPr>
              <a:t>www.nngroup.com</a:t>
            </a:r>
            <a:r>
              <a:rPr lang="en-US" sz="3200" b="0" i="0" dirty="0">
                <a:solidFill>
                  <a:srgbClr val="4F5465"/>
                </a:solidFill>
                <a:effectLst/>
                <a:highlight>
                  <a:srgbClr val="FFFFFF"/>
                </a:highlight>
                <a:latin typeface="proxima-nova"/>
              </a:rPr>
              <a:t>/articles/why-web-users-scan-instead-reading/</a:t>
            </a:r>
          </a:p>
          <a:p>
            <a:pPr algn="l"/>
            <a:endParaRPr lang="en-US" sz="3200" b="0" i="0" dirty="0">
              <a:solidFill>
                <a:srgbClr val="4F5465"/>
              </a:solidFill>
              <a:effectLst/>
              <a:highlight>
                <a:srgbClr val="FFFFFF"/>
              </a:highlight>
              <a:latin typeface="proxima-nova"/>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65000"/>
                    <a:lumOff val="35000"/>
                  </a:schemeClr>
                </a:solidFill>
                <a:latin typeface="Roboto"/>
                <a:ea typeface="Roboto"/>
                <a:cs typeface="Arial"/>
              </a:rPr>
              <a:t>Can be used strategically to draw attention to important elements or calls-to-action (CTAs)</a:t>
            </a:r>
          </a:p>
          <a:p>
            <a:pPr algn="l"/>
            <a:endParaRPr lang="en-US" sz="3200" b="0" i="0" dirty="0">
              <a:solidFill>
                <a:srgbClr val="4F5465"/>
              </a:solidFill>
              <a:effectLst/>
              <a:highlight>
                <a:srgbClr val="FFFFFF"/>
              </a:highlight>
              <a:latin typeface="proxima-nova"/>
              <a:ea typeface="Roboto"/>
              <a:cs typeface="Arial"/>
            </a:endParaRPr>
          </a:p>
          <a:p>
            <a:pPr algn="l"/>
            <a:endParaRPr lang="en-US" sz="2000" dirty="0">
              <a:latin typeface="Roboto"/>
              <a:ea typeface="Roboto"/>
              <a:cs typeface="Arial"/>
            </a:endParaRPr>
          </a:p>
          <a:p>
            <a:pPr marL="342900" indent="-342900">
              <a:spcAft>
                <a:spcPts val="1000"/>
              </a:spcAft>
              <a:buFont typeface="Arial" panose="020B0604020202020204" pitchFamily="34" charset="0"/>
              <a:buChar char="•"/>
            </a:pPr>
            <a:endParaRPr lang="en-US" sz="2000" dirty="0">
              <a:latin typeface="Roboto"/>
              <a:ea typeface="Roboto"/>
              <a:cs typeface="Arial"/>
            </a:endParaRPr>
          </a:p>
          <a:p>
            <a:pPr marL="804545" lvl="1" indent="-347345">
              <a:spcAft>
                <a:spcPts val="1000"/>
              </a:spcAft>
              <a:buFont typeface="Arial,Sans-Serif"/>
              <a:buChar char="•"/>
            </a:pPr>
            <a:endParaRPr lang="en-US" sz="2000" dirty="0">
              <a:latin typeface="Roboto"/>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21</a:t>
            </a:fld>
            <a:endParaRPr lang="en-US"/>
          </a:p>
        </p:txBody>
      </p:sp>
    </p:spTree>
    <p:extLst>
      <p:ext uri="{BB962C8B-B14F-4D97-AF65-F5344CB8AC3E}">
        <p14:creationId xmlns:p14="http://schemas.microsoft.com/office/powerpoint/2010/main" val="229109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3200" b="0" i="0" dirty="0">
              <a:solidFill>
                <a:srgbClr val="4F5465"/>
              </a:solidFill>
              <a:effectLst/>
              <a:highlight>
                <a:srgbClr val="FFFFFF"/>
              </a:highlight>
              <a:latin typeface="proxima-nova"/>
              <a:ea typeface="Roboto"/>
              <a:cs typeface="Arial"/>
            </a:endParaRPr>
          </a:p>
          <a:p>
            <a:pPr algn="l"/>
            <a:endParaRPr lang="en-US" sz="2000" dirty="0">
              <a:latin typeface="Roboto"/>
              <a:ea typeface="Roboto"/>
              <a:cs typeface="Arial"/>
            </a:endParaRPr>
          </a:p>
          <a:p>
            <a:pPr marL="342900" indent="-342900">
              <a:spcAft>
                <a:spcPts val="1000"/>
              </a:spcAft>
              <a:buFont typeface="Arial" panose="020B0604020202020204" pitchFamily="34" charset="0"/>
              <a:buChar char="•"/>
            </a:pPr>
            <a:endParaRPr lang="en-US" sz="2000" dirty="0">
              <a:latin typeface="Roboto"/>
              <a:ea typeface="Roboto"/>
              <a:cs typeface="Arial"/>
            </a:endParaRPr>
          </a:p>
          <a:p>
            <a:pPr marL="804545" lvl="1" indent="-347345">
              <a:spcAft>
                <a:spcPts val="1000"/>
              </a:spcAft>
              <a:buFont typeface="Arial,Sans-Serif"/>
              <a:buChar char="•"/>
            </a:pPr>
            <a:endParaRPr lang="en-US" sz="2000" dirty="0">
              <a:latin typeface="Roboto"/>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22</a:t>
            </a:fld>
            <a:endParaRPr lang="en-US"/>
          </a:p>
        </p:txBody>
      </p:sp>
    </p:spTree>
    <p:extLst>
      <p:ext uri="{BB962C8B-B14F-4D97-AF65-F5344CB8AC3E}">
        <p14:creationId xmlns:p14="http://schemas.microsoft.com/office/powerpoint/2010/main" val="1463265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3200" b="0" i="0" dirty="0">
              <a:solidFill>
                <a:srgbClr val="4F5465"/>
              </a:solidFill>
              <a:effectLst/>
              <a:highlight>
                <a:srgbClr val="FFFFFF"/>
              </a:highlight>
              <a:latin typeface="proxima-nova"/>
              <a:ea typeface="Roboto"/>
              <a:cs typeface="Arial"/>
            </a:endParaRPr>
          </a:p>
          <a:p>
            <a:pPr algn="l"/>
            <a:endParaRPr lang="en-US" sz="2000" dirty="0">
              <a:latin typeface="Roboto"/>
              <a:ea typeface="Roboto"/>
              <a:cs typeface="Arial"/>
            </a:endParaRPr>
          </a:p>
          <a:p>
            <a:pPr marL="342900" indent="-342900">
              <a:spcAft>
                <a:spcPts val="1000"/>
              </a:spcAft>
              <a:buFont typeface="Arial" panose="020B0604020202020204" pitchFamily="34" charset="0"/>
              <a:buChar char="•"/>
            </a:pPr>
            <a:endParaRPr lang="en-US" sz="2000" dirty="0">
              <a:latin typeface="Roboto"/>
              <a:ea typeface="Roboto"/>
              <a:cs typeface="Arial"/>
            </a:endParaRPr>
          </a:p>
          <a:p>
            <a:pPr marL="804545" lvl="1" indent="-347345">
              <a:spcAft>
                <a:spcPts val="1000"/>
              </a:spcAft>
              <a:buFont typeface="Arial,Sans-Serif"/>
              <a:buChar char="•"/>
            </a:pPr>
            <a:endParaRPr lang="en-US" sz="2000" dirty="0">
              <a:latin typeface="Roboto"/>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23</a:t>
            </a:fld>
            <a:endParaRPr lang="en-US"/>
          </a:p>
        </p:txBody>
      </p:sp>
    </p:spTree>
    <p:extLst>
      <p:ext uri="{BB962C8B-B14F-4D97-AF65-F5344CB8AC3E}">
        <p14:creationId xmlns:p14="http://schemas.microsoft.com/office/powerpoint/2010/main" val="317362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2000" dirty="0">
                <a:solidFill>
                  <a:srgbClr val="54575A"/>
                </a:solidFill>
                <a:latin typeface="Roboto"/>
                <a:ea typeface="Roboto"/>
                <a:cs typeface="Roboto" panose="02000000000000000000" pitchFamily="2" charset="0"/>
              </a:rPr>
              <a:t>Now that we have explored the ins and outs of visual </a:t>
            </a:r>
            <a:r>
              <a:rPr lang="en-US" sz="2000" dirty="0" err="1">
                <a:solidFill>
                  <a:srgbClr val="54575A"/>
                </a:solidFill>
                <a:latin typeface="Roboto"/>
                <a:ea typeface="Roboto"/>
                <a:cs typeface="Roboto" panose="02000000000000000000" pitchFamily="2" charset="0"/>
              </a:rPr>
              <a:t>deisgn</a:t>
            </a:r>
            <a:r>
              <a:rPr lang="en-US" sz="2000" dirty="0">
                <a:solidFill>
                  <a:srgbClr val="54575A"/>
                </a:solidFill>
                <a:latin typeface="Roboto"/>
                <a:ea typeface="Roboto"/>
                <a:cs typeface="Roboto" panose="02000000000000000000" pitchFamily="2" charset="0"/>
              </a:rPr>
              <a:t> we are going to talk about Responsive design and why it is essential to have a responsive website that is optimized for mobile.</a:t>
            </a:r>
            <a:endParaRPr lang="en-US" sz="2000" dirty="0">
              <a:solidFill>
                <a:srgbClr val="54575A"/>
              </a:solidFill>
              <a:latin typeface="Roboto"/>
              <a:ea typeface="Roboto" panose="02000000000000000000" pitchFamily="2" charset="0"/>
              <a:cs typeface="Roboto" panose="02000000000000000000" pitchFamily="2" charset="0"/>
            </a:endParaRPr>
          </a:p>
          <a:p>
            <a:pPr marL="0" indent="0">
              <a:spcAft>
                <a:spcPts val="1000"/>
              </a:spcAft>
              <a:buFont typeface="Arial,Sans-Serif"/>
              <a:buNone/>
            </a:pPr>
            <a:endParaRPr lang="en-US" sz="2000" dirty="0">
              <a:latin typeface="Roboto"/>
              <a:ea typeface="Roboto"/>
              <a:cs typeface="Arial"/>
            </a:endParaRPr>
          </a:p>
          <a:p>
            <a:pPr marL="347345" indent="-347345">
              <a:spcAft>
                <a:spcPts val="1000"/>
              </a:spcAft>
              <a:buFont typeface="Arial,Sans-Serif"/>
              <a:buChar char="•"/>
            </a:pPr>
            <a:r>
              <a:rPr lang="en-US" sz="2000" dirty="0">
                <a:latin typeface="Roboto"/>
                <a:ea typeface="Roboto"/>
                <a:cs typeface="Arial"/>
              </a:rPr>
              <a:t>Ensures your site looks great on all size devices</a:t>
            </a:r>
            <a:endParaRPr lang="en-US" sz="2000" baseline="30000" dirty="0">
              <a:latin typeface="Roboto"/>
              <a:ea typeface="Roboto"/>
              <a:cs typeface="Arial"/>
            </a:endParaRPr>
          </a:p>
          <a:p>
            <a:pPr marL="347345" indent="-347345">
              <a:spcAft>
                <a:spcPts val="1000"/>
              </a:spcAft>
              <a:buFont typeface="Arial,Sans-Serif"/>
              <a:buChar char="•"/>
            </a:pPr>
            <a:r>
              <a:rPr lang="en-US" sz="2000" dirty="0">
                <a:latin typeface="Roboto"/>
                <a:ea typeface="Roboto"/>
                <a:cs typeface="Arial"/>
              </a:rPr>
              <a:t>Boosts user experience and keeps users on your site because things will have resized to suit the smaller screen making navigation easier. If your site works well on mobile you are more likely to experience less user drop off</a:t>
            </a:r>
          </a:p>
          <a:p>
            <a:pPr marL="347345" indent="-347345">
              <a:spcAft>
                <a:spcPts val="1000"/>
              </a:spcAft>
              <a:buFont typeface="Arial,Sans-Serif"/>
              <a:buChar char="•"/>
            </a:pPr>
            <a:endParaRPr lang="en-US" sz="2000" dirty="0">
              <a:latin typeface="Roboto"/>
              <a:ea typeface="Roboto"/>
              <a:cs typeface="Arial"/>
            </a:endParaRPr>
          </a:p>
          <a:p>
            <a:pPr marL="342900" indent="-342900">
              <a:spcAft>
                <a:spcPts val="1000"/>
              </a:spcAft>
              <a:buFont typeface="Arial" panose="020B0604020202020204" pitchFamily="34" charset="0"/>
              <a:buChar char="•"/>
            </a:pPr>
            <a:r>
              <a:rPr lang="en-US" sz="2000" dirty="0">
                <a:latin typeface="Roboto"/>
                <a:ea typeface="Roboto"/>
                <a:cs typeface="Arial"/>
              </a:rPr>
              <a:t>There are also </a:t>
            </a:r>
            <a:r>
              <a:rPr lang="en-US" sz="2000" dirty="0" err="1">
                <a:latin typeface="Roboto"/>
                <a:ea typeface="Roboto"/>
                <a:cs typeface="Arial"/>
              </a:rPr>
              <a:t>seo</a:t>
            </a:r>
            <a:r>
              <a:rPr lang="en-US" sz="2000" dirty="0">
                <a:latin typeface="Roboto"/>
                <a:ea typeface="Roboto"/>
                <a:cs typeface="Arial"/>
              </a:rPr>
              <a:t> benefits to responsive design. A responsive site will lead to better </a:t>
            </a:r>
            <a:r>
              <a:rPr lang="en-US" sz="3200" b="0" i="0" dirty="0">
                <a:solidFill>
                  <a:srgbClr val="0D0D0D"/>
                </a:solidFill>
                <a:effectLst/>
                <a:highlight>
                  <a:srgbClr val="FFFFFF"/>
                </a:highlight>
                <a:latin typeface="Söhne"/>
              </a:rPr>
              <a:t>user experience can lead to longer site visits , lower bounce </a:t>
            </a:r>
            <a:r>
              <a:rPr lang="en-US" sz="3200" b="0" i="0" dirty="0" err="1">
                <a:solidFill>
                  <a:srgbClr val="0D0D0D"/>
                </a:solidFill>
                <a:effectLst/>
                <a:highlight>
                  <a:srgbClr val="FFFFFF"/>
                </a:highlight>
                <a:latin typeface="Söhne"/>
              </a:rPr>
              <a:t>rates,and</a:t>
            </a:r>
            <a:r>
              <a:rPr lang="en-US" sz="3200" b="0" i="0" dirty="0">
                <a:solidFill>
                  <a:srgbClr val="0D0D0D"/>
                </a:solidFill>
                <a:effectLst/>
                <a:highlight>
                  <a:srgbClr val="FFFFFF"/>
                </a:highlight>
                <a:latin typeface="Söhne"/>
              </a:rPr>
              <a:t> will have faster loading speeds which are positive signals for search engines and can improve SEO. </a:t>
            </a:r>
            <a:r>
              <a:rPr lang="en-US" sz="4400" b="0" i="0" dirty="0">
                <a:solidFill>
                  <a:srgbClr val="0D0D0D"/>
                </a:solidFill>
                <a:effectLst/>
                <a:highlight>
                  <a:srgbClr val="FFFFFF"/>
                </a:highlight>
                <a:latin typeface="Söhne"/>
              </a:rPr>
              <a:t>More importantly google has move towards a mobile first indexing. Meaning </a:t>
            </a:r>
            <a:r>
              <a:rPr lang="en-US" sz="6000" b="0" i="0" dirty="0">
                <a:solidFill>
                  <a:srgbClr val="040C28"/>
                </a:solidFill>
                <a:effectLst/>
                <a:highlight>
                  <a:srgbClr val="D3E3FD"/>
                </a:highlight>
                <a:latin typeface="Google Sans"/>
              </a:rPr>
              <a:t>Google predominantly uses the mobile version of a site's content, crawled with the smartphone agent, for indexing and ranking. Google does </a:t>
            </a:r>
            <a:r>
              <a:rPr lang="en-US" sz="6000" b="0" i="0" dirty="0" err="1">
                <a:solidFill>
                  <a:srgbClr val="040C28"/>
                </a:solidFill>
                <a:effectLst/>
                <a:highlight>
                  <a:srgbClr val="D3E3FD"/>
                </a:highlight>
                <a:latin typeface="Google Sans"/>
              </a:rPr>
              <a:t>peanalize</a:t>
            </a:r>
            <a:r>
              <a:rPr lang="en-US" sz="6000" b="0" i="0" dirty="0">
                <a:solidFill>
                  <a:srgbClr val="040C28"/>
                </a:solidFill>
                <a:effectLst/>
                <a:highlight>
                  <a:srgbClr val="D3E3FD"/>
                </a:highlight>
                <a:latin typeface="Google Sans"/>
              </a:rPr>
              <a:t> sites that are not responsive so you will not rank as high.</a:t>
            </a:r>
            <a:endParaRPr lang="en-US" sz="2000" dirty="0">
              <a:latin typeface="Roboto"/>
              <a:ea typeface="Roboto"/>
              <a:cs typeface="Arial"/>
            </a:endParaRPr>
          </a:p>
          <a:p>
            <a:pPr marL="342900" indent="-342900">
              <a:spcAft>
                <a:spcPts val="1000"/>
              </a:spcAft>
              <a:buFont typeface="Arial" panose="020B0604020202020204" pitchFamily="34" charset="0"/>
              <a:buChar char="•"/>
            </a:pPr>
            <a:endParaRPr lang="en-US" sz="2000" dirty="0">
              <a:latin typeface="Roboto"/>
              <a:ea typeface="Roboto"/>
              <a:cs typeface="Arial"/>
            </a:endParaRPr>
          </a:p>
          <a:p>
            <a:pPr marL="342900" indent="-342900">
              <a:spcAft>
                <a:spcPts val="1000"/>
              </a:spcAft>
              <a:buFont typeface="Arial" panose="020B0604020202020204" pitchFamily="34" charset="0"/>
              <a:buChar char="•"/>
            </a:pPr>
            <a:r>
              <a:rPr lang="en-US" sz="2000" dirty="0">
                <a:latin typeface="Roboto"/>
                <a:ea typeface="Roboto"/>
                <a:cs typeface="Arial"/>
              </a:rPr>
              <a:t>Accessibility: having a site that is responsive site is good for accessibility as it improves the readability, no one wants to zoom in and out on their mobile phone to read copy on a site. </a:t>
            </a:r>
            <a:r>
              <a:rPr lang="en-US" sz="3200" b="0" i="0" dirty="0">
                <a:solidFill>
                  <a:srgbClr val="0D0D0D"/>
                </a:solidFill>
                <a:effectLst/>
                <a:highlight>
                  <a:srgbClr val="FFFFFF"/>
                </a:highlight>
                <a:latin typeface="Söhne"/>
              </a:rPr>
              <a:t>Responsive design will also adjust navigation menus, buttons, and other interactive elements to suit smaller screens making the site easier to navigate.</a:t>
            </a:r>
            <a:endParaRPr lang="en-US" sz="2000" dirty="0">
              <a:latin typeface="Roboto"/>
              <a:ea typeface="Roboto"/>
              <a:cs typeface="Arial"/>
            </a:endParaRPr>
          </a:p>
          <a:p>
            <a:pPr marL="0" indent="0">
              <a:spcAft>
                <a:spcPts val="1000"/>
              </a:spcAft>
              <a:buFont typeface="Arial" panose="020B0604020202020204" pitchFamily="34" charset="0"/>
              <a:buNone/>
            </a:pPr>
            <a:endParaRPr lang="en-US" sz="2000" dirty="0">
              <a:latin typeface="Roboto"/>
              <a:ea typeface="Roboto"/>
              <a:cs typeface="Arial"/>
            </a:endParaRPr>
          </a:p>
          <a:p>
            <a:pPr marL="0" indent="0">
              <a:spcAft>
                <a:spcPts val="1000"/>
              </a:spcAft>
              <a:buFont typeface="Arial" panose="020B0604020202020204" pitchFamily="34" charset="0"/>
              <a:buNone/>
            </a:pPr>
            <a:r>
              <a:rPr lang="en-US" sz="3200" b="0" i="0" dirty="0">
                <a:solidFill>
                  <a:srgbClr val="000000"/>
                </a:solidFill>
                <a:effectLst/>
                <a:highlight>
                  <a:srgbClr val="FFFFFF"/>
                </a:highlight>
                <a:latin typeface="Claritycity"/>
              </a:rPr>
              <a:t>In the United States, 85% of internet users access the internet through mobile devices. So have you ever been on a road trip and you are the passenger tasked with finding coffee or food near where you are? What are you using to search for this, your phone! People are living on their phones these days so h</a:t>
            </a:r>
            <a:r>
              <a:rPr lang="en-US" sz="2000" dirty="0">
                <a:latin typeface="Roboto"/>
                <a:ea typeface="Roboto"/>
                <a:cs typeface="Arial"/>
              </a:rPr>
              <a:t>aving a site that works and looks great on mobile is a non negotiable. </a:t>
            </a:r>
          </a:p>
          <a:p>
            <a:pPr marL="0" indent="0">
              <a:spcAft>
                <a:spcPts val="1000"/>
              </a:spcAft>
              <a:buFont typeface="Arial" panose="020B0604020202020204" pitchFamily="34" charset="0"/>
              <a:buNone/>
            </a:pPr>
            <a:endParaRPr lang="en-US" sz="2000" dirty="0">
              <a:latin typeface="Roboto"/>
              <a:ea typeface="Roboto"/>
              <a:cs typeface="Arial"/>
            </a:endParaRPr>
          </a:p>
          <a:p>
            <a:pPr marL="0" indent="0">
              <a:spcAft>
                <a:spcPts val="1000"/>
              </a:spcAft>
              <a:buFont typeface="Arial" panose="020B0604020202020204" pitchFamily="34" charset="0"/>
              <a:buNone/>
            </a:pPr>
            <a:endParaRPr lang="en-US" sz="2000" dirty="0">
              <a:latin typeface="Roboto"/>
              <a:ea typeface="Roboto"/>
              <a:cs typeface="Arial"/>
            </a:endParaRPr>
          </a:p>
          <a:p>
            <a:pPr marL="0" indent="0">
              <a:spcAft>
                <a:spcPts val="1000"/>
              </a:spcAft>
              <a:buFont typeface="Arial" panose="020B0604020202020204" pitchFamily="34" charset="0"/>
              <a:buNone/>
            </a:pPr>
            <a:r>
              <a:rPr lang="en-US" sz="2000" dirty="0">
                <a:latin typeface="Roboto"/>
                <a:ea typeface="Roboto"/>
                <a:cs typeface="Arial"/>
              </a:rPr>
              <a:t>1 https://</a:t>
            </a:r>
            <a:r>
              <a:rPr lang="en-US" sz="2000" dirty="0" err="1">
                <a:latin typeface="Roboto"/>
                <a:ea typeface="Roboto"/>
                <a:cs typeface="Arial"/>
              </a:rPr>
              <a:t>whatsthebigdata.com</a:t>
            </a:r>
            <a:r>
              <a:rPr lang="en-US" sz="2000" dirty="0">
                <a:latin typeface="Roboto"/>
                <a:ea typeface="Roboto"/>
                <a:cs typeface="Arial"/>
              </a:rPr>
              <a:t>/mobile-internet-traffic/ </a:t>
            </a:r>
          </a:p>
        </p:txBody>
      </p:sp>
      <p:sp>
        <p:nvSpPr>
          <p:cNvPr id="4" name="Slide Number Placeholder 3"/>
          <p:cNvSpPr>
            <a:spLocks noGrp="1"/>
          </p:cNvSpPr>
          <p:nvPr>
            <p:ph type="sldNum" sz="quarter" idx="5"/>
          </p:nvPr>
        </p:nvSpPr>
        <p:spPr/>
        <p:txBody>
          <a:bodyPr/>
          <a:lstStyle/>
          <a:p>
            <a:fld id="{744ED727-C9E5-434B-AD0B-43EDBE277DED}" type="slidenum">
              <a:rPr lang="en-US" smtClean="0"/>
              <a:t>25</a:t>
            </a:fld>
            <a:endParaRPr lang="en-US"/>
          </a:p>
        </p:txBody>
      </p:sp>
    </p:spTree>
    <p:extLst>
      <p:ext uri="{BB962C8B-B14F-4D97-AF65-F5344CB8AC3E}">
        <p14:creationId xmlns:p14="http://schemas.microsoft.com/office/powerpoint/2010/main" val="3831341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US" sz="2000" dirty="0">
                <a:latin typeface="Roboto"/>
                <a:ea typeface="Roboto"/>
                <a:cs typeface="Arial"/>
              </a:rPr>
              <a:t>There are many tools out to help you create a responsive website. If working in any modern WYSIWYG builder there will be a responsive mode that you can swap to and adjust the layout for mobile and tablet. I recommend always checking the mobile layout as there will almost always need a few adjustments to the layout.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lang="en-US" sz="2000" dirty="0">
              <a:latin typeface="Roboto"/>
              <a:ea typeface="Roboto"/>
              <a:cs typeface="Arial"/>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US" sz="2000" dirty="0">
                <a:latin typeface="Roboto"/>
                <a:ea typeface="Roboto"/>
                <a:cs typeface="Arial"/>
              </a:rPr>
              <a:t>Here are examples of the </a:t>
            </a:r>
            <a:r>
              <a:rPr lang="en-US" sz="2000" dirty="0" err="1">
                <a:latin typeface="Roboto"/>
                <a:ea typeface="Roboto"/>
                <a:cs typeface="Arial"/>
              </a:rPr>
              <a:t>elementor</a:t>
            </a:r>
            <a:r>
              <a:rPr lang="en-US" sz="2000" dirty="0">
                <a:latin typeface="Roboto"/>
                <a:ea typeface="Roboto"/>
                <a:cs typeface="Arial"/>
              </a:rPr>
              <a:t> builder that we have used within </a:t>
            </a:r>
            <a:r>
              <a:rPr lang="en-US" sz="2000" dirty="0" err="1">
                <a:latin typeface="Roboto"/>
                <a:ea typeface="Roboto"/>
                <a:cs typeface="Arial"/>
              </a:rPr>
              <a:t>wordpress</a:t>
            </a:r>
            <a:r>
              <a:rPr lang="en-US" sz="2000" dirty="0">
                <a:latin typeface="Roboto"/>
                <a:ea typeface="Roboto"/>
                <a:cs typeface="Arial"/>
              </a:rPr>
              <a:t> to build the VMA website.  </a:t>
            </a:r>
          </a:p>
          <a:p>
            <a:pPr marL="0" indent="0">
              <a:spcAft>
                <a:spcPts val="1000"/>
              </a:spcAft>
              <a:buFont typeface="Arial" panose="020B0604020202020204" pitchFamily="34" charset="0"/>
              <a:buNone/>
            </a:pPr>
            <a:endParaRPr lang="en-US" sz="2000" dirty="0">
              <a:latin typeface="Roboto"/>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26</a:t>
            </a:fld>
            <a:endParaRPr lang="en-US"/>
          </a:p>
        </p:txBody>
      </p:sp>
    </p:spTree>
    <p:extLst>
      <p:ext uri="{BB962C8B-B14F-4D97-AF65-F5344CB8AC3E}">
        <p14:creationId xmlns:p14="http://schemas.microsoft.com/office/powerpoint/2010/main" val="2915575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US" sz="2000" dirty="0">
                <a:latin typeface="Roboto"/>
                <a:ea typeface="Roboto"/>
                <a:cs typeface="Arial"/>
              </a:rPr>
              <a:t> </a:t>
            </a:r>
          </a:p>
          <a:p>
            <a:pPr marL="0" indent="0">
              <a:spcAft>
                <a:spcPts val="1000"/>
              </a:spcAft>
              <a:buFont typeface="Arial" panose="020B0604020202020204" pitchFamily="34" charset="0"/>
              <a:buNone/>
            </a:pPr>
            <a:endParaRPr lang="en-US" sz="2000" dirty="0">
              <a:latin typeface="Roboto"/>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27</a:t>
            </a:fld>
            <a:endParaRPr lang="en-US"/>
          </a:p>
        </p:txBody>
      </p:sp>
    </p:spTree>
    <p:extLst>
      <p:ext uri="{BB962C8B-B14F-4D97-AF65-F5344CB8AC3E}">
        <p14:creationId xmlns:p14="http://schemas.microsoft.com/office/powerpoint/2010/main" val="1610328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0D0D0D"/>
                </a:solidFill>
                <a:effectLst/>
                <a:highlight>
                  <a:srgbClr val="FFFFFF"/>
                </a:highlight>
                <a:latin typeface="Söhne"/>
              </a:rPr>
              <a:t>A hot topic that I hear from so many is SEO. SEO can get technical but here are some simple tips that you can implement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0D0D0D"/>
                </a:solidFill>
                <a:effectLst/>
                <a:highlight>
                  <a:srgbClr val="FFFFFF"/>
                </a:highlight>
                <a:latin typeface="Söhne"/>
              </a:rPr>
              <a:t>Keyword Research: </a:t>
            </a:r>
            <a:r>
              <a:rPr lang="en-US" sz="3200" dirty="0">
                <a:solidFill>
                  <a:schemeClr val="tx1">
                    <a:lumMod val="65000"/>
                    <a:lumOff val="35000"/>
                  </a:schemeClr>
                </a:solidFill>
                <a:latin typeface="Roboto"/>
                <a:ea typeface="Roboto"/>
                <a:cs typeface="Arial"/>
              </a:rPr>
              <a:t>What are your users typing in Google to search for you and your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dirty="0">
              <a:solidFill>
                <a:srgbClr val="0D0D0D"/>
              </a:solidFill>
              <a:effectLst/>
              <a:highlight>
                <a:srgbClr val="FFFFFF"/>
              </a:highlight>
              <a:latin typeface="Söhne"/>
            </a:endParaRPr>
          </a:p>
          <a:p>
            <a:pPr algn="l">
              <a:buFont typeface="Arial" panose="020B0604020202020204" pitchFamily="34" charset="0"/>
              <a:buChar char="•"/>
            </a:pPr>
            <a:r>
              <a:rPr lang="en-US" sz="3200" b="0" i="0" dirty="0">
                <a:solidFill>
                  <a:srgbClr val="0D0D0D"/>
                </a:solidFill>
                <a:effectLst/>
                <a:highlight>
                  <a:srgbClr val="FFFFFF"/>
                </a:highlight>
                <a:latin typeface="Söhne"/>
              </a:rPr>
              <a:t>Conduct keyword research to identify relevant keywords and phrases related to your business and target audience.. Some websites with tools to conduct research are </a:t>
            </a:r>
            <a:r>
              <a:rPr lang="en-US" sz="3200" b="0" i="0" dirty="0" err="1">
                <a:solidFill>
                  <a:srgbClr val="0D0D0D"/>
                </a:solidFill>
                <a:effectLst/>
                <a:highlight>
                  <a:srgbClr val="FFFFFF"/>
                </a:highlight>
                <a:latin typeface="Söhne"/>
              </a:rPr>
              <a:t>Ahrefs</a:t>
            </a:r>
            <a:r>
              <a:rPr lang="en-US" sz="3200" b="0" i="0" dirty="0">
                <a:solidFill>
                  <a:srgbClr val="0D0D0D"/>
                </a:solidFill>
                <a:effectLst/>
                <a:highlight>
                  <a:srgbClr val="FFFFFF"/>
                </a:highlight>
                <a:latin typeface="Söhne"/>
              </a:rPr>
              <a:t>, </a:t>
            </a:r>
            <a:r>
              <a:rPr lang="en-US" sz="3200" b="0" i="0" dirty="0" err="1">
                <a:solidFill>
                  <a:srgbClr val="0D0D0D"/>
                </a:solidFill>
                <a:effectLst/>
                <a:highlight>
                  <a:srgbClr val="FFFFFF"/>
                </a:highlight>
                <a:latin typeface="Söhne"/>
              </a:rPr>
              <a:t>Moz</a:t>
            </a:r>
            <a:r>
              <a:rPr lang="en-US" sz="3200" b="0" i="0" dirty="0">
                <a:solidFill>
                  <a:srgbClr val="0D0D0D"/>
                </a:solidFill>
                <a:effectLst/>
                <a:highlight>
                  <a:srgbClr val="FFFFFF"/>
                </a:highlight>
                <a:latin typeface="Söhne"/>
              </a:rPr>
              <a:t> Keyword Explorer, and </a:t>
            </a:r>
            <a:r>
              <a:rPr lang="en-US" sz="3200" b="0" i="0" dirty="0" err="1">
                <a:solidFill>
                  <a:srgbClr val="0D0D0D"/>
                </a:solidFill>
                <a:effectLst/>
                <a:highlight>
                  <a:srgbClr val="FFFFFF"/>
                </a:highlight>
                <a:latin typeface="Söhne"/>
              </a:rPr>
              <a:t>WordStream</a:t>
            </a:r>
            <a:endParaRPr lang="en-US" sz="3200" b="0" i="0" dirty="0">
              <a:solidFill>
                <a:srgbClr val="0D0D0D"/>
              </a:solidFill>
              <a:effectLst/>
              <a:highlight>
                <a:srgbClr val="FFFFFF"/>
              </a:highlight>
              <a:latin typeface="Söhne"/>
            </a:endParaRPr>
          </a:p>
          <a:p>
            <a:pPr algn="l">
              <a:buFont typeface="Arial" panose="020B0604020202020204" pitchFamily="34" charset="0"/>
              <a:buChar char="•"/>
            </a:pPr>
            <a:endParaRPr lang="en-US" sz="3200" b="0" i="0" dirty="0">
              <a:solidFill>
                <a:srgbClr val="0D0D0D"/>
              </a:solidFill>
              <a:effectLst/>
              <a:highlight>
                <a:srgbClr val="FFFFFF"/>
              </a:highlight>
              <a:latin typeface="Söhne"/>
            </a:endParaRPr>
          </a:p>
          <a:p>
            <a:pPr algn="l">
              <a:buFont typeface="Arial" panose="020B0604020202020204" pitchFamily="34" charset="0"/>
              <a:buChar char="•"/>
            </a:pPr>
            <a:endParaRPr lang="en-US" sz="3200" b="0" i="0" dirty="0">
              <a:solidFill>
                <a:srgbClr val="0D0D0D"/>
              </a:solidFill>
              <a:effectLst/>
              <a:highlight>
                <a:srgbClr val="FFFFFF"/>
              </a:highlight>
              <a:latin typeface="Söhne"/>
            </a:endParaRPr>
          </a:p>
          <a:p>
            <a:pPr algn="l">
              <a:buFont typeface="Arial" panose="020B0604020202020204" pitchFamily="34" charset="0"/>
              <a:buChar char="•"/>
            </a:pPr>
            <a:r>
              <a:rPr lang="en-US" sz="3200" b="0" i="0" dirty="0">
                <a:solidFill>
                  <a:srgbClr val="0D0D0D"/>
                </a:solidFill>
                <a:effectLst/>
                <a:highlight>
                  <a:srgbClr val="FFFFFF"/>
                </a:highlight>
                <a:latin typeface="Söhne"/>
              </a:rPr>
              <a:t>We want to strategically include these in page headings, H1 titles, body copy and meta descriptions</a:t>
            </a:r>
          </a:p>
          <a:p>
            <a:pPr algn="l">
              <a:buFont typeface="Arial" panose="020B0604020202020204" pitchFamily="34" charset="0"/>
              <a:buChar char="•"/>
            </a:pPr>
            <a:endParaRPr lang="en-US" sz="3200" b="0" i="0" dirty="0">
              <a:solidFill>
                <a:srgbClr val="0D0D0D"/>
              </a:solidFill>
              <a:effectLst/>
              <a:highlight>
                <a:srgbClr val="FFFFFF"/>
              </a:highlight>
              <a:latin typeface="Söhne"/>
            </a:endParaRPr>
          </a:p>
          <a:p>
            <a:pPr algn="l">
              <a:buFont typeface="Arial" panose="020B0604020202020204" pitchFamily="34" charset="0"/>
              <a:buChar char="•"/>
            </a:pPr>
            <a:r>
              <a:rPr lang="en-US" sz="4400" b="0" i="0" dirty="0">
                <a:solidFill>
                  <a:srgbClr val="5D5D69"/>
                </a:solidFill>
                <a:effectLst/>
                <a:highlight>
                  <a:srgbClr val="FFFFFF"/>
                </a:highlight>
                <a:latin typeface="Gotham" pitchFamily="2" charset="77"/>
              </a:rPr>
              <a:t> We want to avoid keyword stuffing. Keyword stuffing is when you use the same keywords (or phrases) over and over again in your website’s content. It is generally very obvious to the user and has a really unnatural flow to it. So we want to make sure we are using our keywords </a:t>
            </a:r>
            <a:r>
              <a:rPr lang="en-US" sz="4400" b="0" i="0" dirty="0" err="1">
                <a:solidFill>
                  <a:srgbClr val="5D5D69"/>
                </a:solidFill>
                <a:effectLst/>
                <a:highlight>
                  <a:srgbClr val="FFFFFF"/>
                </a:highlight>
                <a:latin typeface="Gotham" pitchFamily="2" charset="77"/>
              </a:rPr>
              <a:t>strategicly</a:t>
            </a:r>
            <a:r>
              <a:rPr lang="en-US" sz="4400" b="0" i="0" dirty="0">
                <a:solidFill>
                  <a:srgbClr val="5D5D69"/>
                </a:solidFill>
                <a:effectLst/>
                <a:highlight>
                  <a:srgbClr val="FFFFFF"/>
                </a:highlight>
                <a:latin typeface="Gotham" pitchFamily="2" charset="77"/>
              </a:rPr>
              <a:t> where they make sense and sound natural. </a:t>
            </a:r>
          </a:p>
        </p:txBody>
      </p:sp>
      <p:sp>
        <p:nvSpPr>
          <p:cNvPr id="4" name="Slide Number Placeholder 3"/>
          <p:cNvSpPr>
            <a:spLocks noGrp="1"/>
          </p:cNvSpPr>
          <p:nvPr>
            <p:ph type="sldNum" sz="quarter" idx="5"/>
          </p:nvPr>
        </p:nvSpPr>
        <p:spPr/>
        <p:txBody>
          <a:bodyPr/>
          <a:lstStyle/>
          <a:p>
            <a:fld id="{744ED727-C9E5-434B-AD0B-43EDBE277DED}" type="slidenum">
              <a:rPr lang="en-US" smtClean="0"/>
              <a:t>28</a:t>
            </a:fld>
            <a:endParaRPr lang="en-US"/>
          </a:p>
        </p:txBody>
      </p:sp>
    </p:spTree>
    <p:extLst>
      <p:ext uri="{BB962C8B-B14F-4D97-AF65-F5344CB8AC3E}">
        <p14:creationId xmlns:p14="http://schemas.microsoft.com/office/powerpoint/2010/main" val="4234894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1" i="0" dirty="0">
                <a:solidFill>
                  <a:srgbClr val="0D0D0D"/>
                </a:solidFill>
                <a:effectLst/>
                <a:highlight>
                  <a:srgbClr val="FFFFFF"/>
                </a:highlight>
                <a:latin typeface="Söhne"/>
              </a:rPr>
              <a:t>Now we are going to talk about our heading structure which is also important for SEO. </a:t>
            </a: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1"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1" i="0" dirty="0">
                <a:solidFill>
                  <a:srgbClr val="0D0D0D"/>
                </a:solidFill>
                <a:effectLst/>
                <a:highlight>
                  <a:srgbClr val="FFFFFF"/>
                </a:highlight>
                <a:latin typeface="Söhne"/>
              </a:rPr>
              <a:t>Your Heading Structure refers to the titles on your page and we refer to those as H1, H2, H3 tags:</a:t>
            </a:r>
            <a:r>
              <a:rPr lang="en-US" sz="3200" b="0" i="0" dirty="0">
                <a:solidFill>
                  <a:srgbClr val="0D0D0D"/>
                </a:solidFill>
                <a:effectLst/>
                <a:highlight>
                  <a:srgbClr val="FFFFFF"/>
                </a:highlight>
                <a:latin typeface="Söhne"/>
              </a:rPr>
              <a:t> Heading structure is important </a:t>
            </a:r>
            <a:r>
              <a:rPr lang="en-US" sz="4400" b="0" i="0" dirty="0">
                <a:solidFill>
                  <a:srgbClr val="002021"/>
                </a:solidFill>
                <a:effectLst/>
                <a:highlight>
                  <a:srgbClr val="C5E9EB"/>
                </a:highlight>
                <a:latin typeface="Google Sans"/>
              </a:rPr>
              <a:t>because it helps search engines and users navigate your website. Visually on the page your H1 tag will be the largest H2 will be smaller and H3 </a:t>
            </a:r>
            <a:r>
              <a:rPr lang="en-US" sz="4400" b="0" i="0" dirty="0" err="1">
                <a:solidFill>
                  <a:srgbClr val="002021"/>
                </a:solidFill>
                <a:effectLst/>
                <a:highlight>
                  <a:srgbClr val="C5E9EB"/>
                </a:highlight>
                <a:latin typeface="Google Sans"/>
              </a:rPr>
              <a:t>alittle</a:t>
            </a:r>
            <a:r>
              <a:rPr lang="en-US" sz="4400" b="0" i="0" dirty="0">
                <a:solidFill>
                  <a:srgbClr val="002021"/>
                </a:solidFill>
                <a:effectLst/>
                <a:highlight>
                  <a:srgbClr val="C5E9EB"/>
                </a:highlight>
                <a:latin typeface="Google Sans"/>
              </a:rPr>
              <a:t> smaller than h2</a:t>
            </a: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0" i="0" dirty="0">
                <a:solidFill>
                  <a:srgbClr val="0D0D0D"/>
                </a:solidFill>
                <a:effectLst/>
                <a:highlight>
                  <a:srgbClr val="FFFFFF"/>
                </a:highlight>
                <a:latin typeface="Söhne"/>
              </a:rPr>
              <a:t>The H1 tag is the main title of your page, it is the most important title on the page as it </a:t>
            </a:r>
            <a:r>
              <a:rPr lang="en-US" sz="4400" b="0" i="0" dirty="0">
                <a:solidFill>
                  <a:srgbClr val="410007"/>
                </a:solidFill>
                <a:effectLst/>
                <a:highlight>
                  <a:srgbClr val="FFDAD8"/>
                </a:highlight>
                <a:latin typeface="Google Sans"/>
              </a:rPr>
              <a:t>helps search engines understand the content</a:t>
            </a: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0" i="0" dirty="0">
                <a:solidFill>
                  <a:srgbClr val="0D0D0D"/>
                </a:solidFill>
                <a:effectLst/>
                <a:highlight>
                  <a:srgbClr val="FFFFFF"/>
                </a:highlight>
                <a:latin typeface="Söhne"/>
              </a:rPr>
              <a:t>It is best practice to only use one H1 tag on any web page followed by H2 H3 etc. Although with the implementation of HTML5 it states we are able to employ more than one H1 tag the google developer documentation style guide suggests that we stick with one. Using more than one H1 tag can potentially have negative affect your sites accessibility</a:t>
            </a: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0" i="0" dirty="0">
                <a:solidFill>
                  <a:srgbClr val="0D0D0D"/>
                </a:solidFill>
                <a:effectLst/>
                <a:highlight>
                  <a:srgbClr val="FFFFFF"/>
                </a:highlight>
                <a:latin typeface="Söhne"/>
              </a:rPr>
              <a:t>Sometimes for visual effect you might want specific text on the page to be larger but have already implemented the H1 tag that’s ok! You can change the text size in the CSS code or in the editor you are working in. </a:t>
            </a: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0" i="0" dirty="0">
                <a:solidFill>
                  <a:srgbClr val="0D0D0D"/>
                </a:solidFill>
                <a:effectLst/>
                <a:highlight>
                  <a:srgbClr val="FFFFFF"/>
                </a:highlight>
                <a:latin typeface="Söhne"/>
              </a:rPr>
              <a:t>. Within these title we want to make sure we are using relevant keywords as well. </a:t>
            </a: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endParaRPr lang="en-US" sz="3200"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3200" b="0" i="0" dirty="0">
                <a:solidFill>
                  <a:srgbClr val="0D0D0D"/>
                </a:solidFill>
                <a:effectLst/>
                <a:highlight>
                  <a:srgbClr val="FFFFFF"/>
                </a:highlight>
                <a:latin typeface="Söhne"/>
              </a:rPr>
              <a:t>1: https://</a:t>
            </a:r>
            <a:r>
              <a:rPr lang="en-US" sz="3200" b="0" i="0" dirty="0" err="1">
                <a:solidFill>
                  <a:srgbClr val="0D0D0D"/>
                </a:solidFill>
                <a:effectLst/>
                <a:highlight>
                  <a:srgbClr val="FFFFFF"/>
                </a:highlight>
                <a:latin typeface="Söhne"/>
              </a:rPr>
              <a:t>developers.google.com</a:t>
            </a:r>
            <a:r>
              <a:rPr lang="en-US" sz="3200" b="0" i="0" dirty="0">
                <a:solidFill>
                  <a:srgbClr val="0D0D0D"/>
                </a:solidFill>
                <a:effectLst/>
                <a:highlight>
                  <a:srgbClr val="FFFFFF"/>
                </a:highlight>
                <a:latin typeface="Söhne"/>
              </a:rPr>
              <a:t>/style/headings </a:t>
            </a:r>
          </a:p>
        </p:txBody>
      </p:sp>
      <p:sp>
        <p:nvSpPr>
          <p:cNvPr id="4" name="Slide Number Placeholder 3"/>
          <p:cNvSpPr>
            <a:spLocks noGrp="1"/>
          </p:cNvSpPr>
          <p:nvPr>
            <p:ph type="sldNum" sz="quarter" idx="5"/>
          </p:nvPr>
        </p:nvSpPr>
        <p:spPr/>
        <p:txBody>
          <a:bodyPr/>
          <a:lstStyle/>
          <a:p>
            <a:fld id="{744ED727-C9E5-434B-AD0B-43EDBE277DED}" type="slidenum">
              <a:rPr lang="en-US" smtClean="0"/>
              <a:t>29</a:t>
            </a:fld>
            <a:endParaRPr lang="en-US"/>
          </a:p>
        </p:txBody>
      </p:sp>
    </p:spTree>
    <p:extLst>
      <p:ext uri="{BB962C8B-B14F-4D97-AF65-F5344CB8AC3E}">
        <p14:creationId xmlns:p14="http://schemas.microsoft.com/office/powerpoint/2010/main" val="1379064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3200" b="1" i="0" dirty="0">
                <a:solidFill>
                  <a:schemeClr val="tx1">
                    <a:lumMod val="65000"/>
                    <a:lumOff val="35000"/>
                  </a:schemeClr>
                </a:solidFill>
                <a:effectLst/>
                <a:highlight>
                  <a:srgbClr val="FFFFFF"/>
                </a:highlight>
                <a:latin typeface="Roboto" pitchFamily="2" charset="0"/>
                <a:ea typeface="Roboto" pitchFamily="2" charset="0"/>
              </a:rPr>
              <a:t>Optimize Page Titles and Meta Descriptions:</a:t>
            </a:r>
          </a:p>
          <a:p>
            <a:pPr algn="l">
              <a:buFont typeface="Arial" panose="020B0604020202020204" pitchFamily="34" charset="0"/>
              <a:buChar char="•"/>
            </a:pPr>
            <a:endParaRPr lang="en-US" sz="3200" b="1" i="0" dirty="0">
              <a:solidFill>
                <a:schemeClr val="tx1">
                  <a:lumMod val="65000"/>
                  <a:lumOff val="35000"/>
                </a:schemeClr>
              </a:solidFill>
              <a:effectLst/>
              <a:highlight>
                <a:srgbClr val="FFFFFF"/>
              </a:highlight>
              <a:latin typeface="Roboto" pitchFamily="2" charset="0"/>
              <a:ea typeface="Roboto" pitchFamily="2" charset="0"/>
            </a:endParaRPr>
          </a:p>
          <a:p>
            <a:pPr algn="l">
              <a:buFont typeface="Arial" panose="020B0604020202020204" pitchFamily="34" charset="0"/>
              <a:buChar char="•"/>
            </a:pPr>
            <a:r>
              <a:rPr lang="en-US" sz="3200" b="0" i="0" dirty="0">
                <a:solidFill>
                  <a:schemeClr val="tx1">
                    <a:lumMod val="65000"/>
                    <a:lumOff val="35000"/>
                  </a:schemeClr>
                </a:solidFill>
                <a:effectLst/>
                <a:highlight>
                  <a:srgbClr val="FFFFFF"/>
                </a:highlight>
                <a:latin typeface="Roboto" pitchFamily="2" charset="0"/>
                <a:ea typeface="Roboto" pitchFamily="2" charset="0"/>
              </a:rPr>
              <a:t>What are our title tags and meta descriptions. See the </a:t>
            </a:r>
            <a:r>
              <a:rPr lang="en-US" sz="3200" b="0" i="0" dirty="0" err="1">
                <a:solidFill>
                  <a:schemeClr val="tx1">
                    <a:lumMod val="65000"/>
                    <a:lumOff val="35000"/>
                  </a:schemeClr>
                </a:solidFill>
                <a:effectLst/>
                <a:highlight>
                  <a:srgbClr val="FFFFFF"/>
                </a:highlight>
                <a:latin typeface="Roboto" pitchFamily="2" charset="0"/>
                <a:ea typeface="Roboto" pitchFamily="2" charset="0"/>
              </a:rPr>
              <a:t>Calitho</a:t>
            </a:r>
            <a:r>
              <a:rPr lang="en-US" sz="3200" b="0" i="0" dirty="0">
                <a:solidFill>
                  <a:schemeClr val="tx1">
                    <a:lumMod val="65000"/>
                    <a:lumOff val="35000"/>
                  </a:schemeClr>
                </a:solidFill>
                <a:effectLst/>
                <a:highlight>
                  <a:srgbClr val="FFFFFF"/>
                </a:highlight>
                <a:latin typeface="Roboto" pitchFamily="2" charset="0"/>
                <a:ea typeface="Roboto" pitchFamily="2" charset="0"/>
              </a:rPr>
              <a:t> example below the bold blue text is the title tag of the page and the smaller grey text is the meta description. When your website shows up in a search result this is the information that is displayed</a:t>
            </a:r>
          </a:p>
          <a:p>
            <a:pPr algn="l">
              <a:buFont typeface="Arial" panose="020B0604020202020204" pitchFamily="34" charset="0"/>
              <a:buChar char="•"/>
            </a:pPr>
            <a:endParaRPr lang="en-US" sz="3200" b="1" i="0" dirty="0">
              <a:solidFill>
                <a:schemeClr val="tx1">
                  <a:lumMod val="65000"/>
                  <a:lumOff val="35000"/>
                </a:schemeClr>
              </a:solidFill>
              <a:effectLst/>
              <a:highlight>
                <a:srgbClr val="FFFFFF"/>
              </a:highlight>
              <a:latin typeface="Roboto" pitchFamily="2" charset="0"/>
              <a:ea typeface="Roboto" pitchFamily="2" charset="0"/>
            </a:endParaRPr>
          </a:p>
          <a:p>
            <a:pPr algn="l">
              <a:buFont typeface="Arial" panose="020B0604020202020204" pitchFamily="34" charset="0"/>
              <a:buChar char="•"/>
            </a:pPr>
            <a:endParaRPr lang="en-US" sz="3200" b="1" i="0" dirty="0">
              <a:solidFill>
                <a:schemeClr val="tx1">
                  <a:lumMod val="65000"/>
                  <a:lumOff val="35000"/>
                </a:schemeClr>
              </a:solidFill>
              <a:effectLst/>
              <a:highlight>
                <a:srgbClr val="FFFFFF"/>
              </a:highlight>
              <a:latin typeface="Roboto" pitchFamily="2" charset="0"/>
              <a:ea typeface="Roboto" pitchFamily="2" charset="0"/>
            </a:endParaRPr>
          </a:p>
          <a:p>
            <a:pPr algn="l">
              <a:buFont typeface="Arial" panose="020B0604020202020204" pitchFamily="34" charset="0"/>
              <a:buChar char="•"/>
            </a:pPr>
            <a:r>
              <a:rPr lang="en-US" sz="4400" b="0" i="0" dirty="0">
                <a:solidFill>
                  <a:srgbClr val="0D0D0D"/>
                </a:solidFill>
                <a:effectLst/>
                <a:highlight>
                  <a:srgbClr val="FFFFFF"/>
                </a:highlight>
                <a:latin typeface="Söhne"/>
              </a:rPr>
              <a:t>Write title tags that accurately represent the content of each page.</a:t>
            </a:r>
          </a:p>
          <a:p>
            <a:pPr algn="l">
              <a:buFont typeface="Arial" panose="020B0604020202020204" pitchFamily="34" charset="0"/>
              <a:buChar char="•"/>
            </a:pPr>
            <a:endParaRPr lang="en-US" sz="4400" b="0" i="0" dirty="0">
              <a:solidFill>
                <a:srgbClr val="0D0D0D"/>
              </a:solidFill>
              <a:effectLst/>
              <a:highlight>
                <a:srgbClr val="FFFFFF"/>
              </a:highlight>
              <a:latin typeface="Söhne"/>
            </a:endParaRPr>
          </a:p>
          <a:p>
            <a:pPr algn="l">
              <a:buFont typeface="Arial" panose="020B0604020202020204" pitchFamily="34" charset="0"/>
              <a:buChar char="•"/>
            </a:pPr>
            <a:r>
              <a:rPr lang="en-US" sz="4400" b="0" i="0" dirty="0">
                <a:solidFill>
                  <a:srgbClr val="0D0D0D"/>
                </a:solidFill>
                <a:effectLst/>
                <a:highlight>
                  <a:srgbClr val="FFFFFF"/>
                </a:highlight>
                <a:latin typeface="Söhne"/>
              </a:rPr>
              <a:t>Also create unique meta descriptions for each page that summarize the page's content in a concise and engaging manner, encouraging users to click through from search engine results. If you don’t define the meta description </a:t>
            </a:r>
            <a:r>
              <a:rPr lang="en-US" sz="6000" b="0" i="0" dirty="0">
                <a:solidFill>
                  <a:srgbClr val="0D0D0D"/>
                </a:solidFill>
                <a:effectLst/>
                <a:highlight>
                  <a:srgbClr val="FFFFFF"/>
                </a:highlight>
                <a:latin typeface="Söhne"/>
              </a:rPr>
              <a:t>Search engines like Google will automatically generate a snippet from the page's content to display in the search results. This snippet is usually pulled from the first few sentences of the page.</a:t>
            </a:r>
            <a:endParaRPr lang="en-US" sz="4400" b="0" i="0" dirty="0">
              <a:solidFill>
                <a:srgbClr val="0D0D0D"/>
              </a:solidFill>
              <a:effectLst/>
              <a:highlight>
                <a:srgbClr val="FFFFFF"/>
              </a:highlight>
              <a:latin typeface="Söhne"/>
            </a:endParaRPr>
          </a:p>
          <a:p>
            <a:pPr algn="l">
              <a:buFont typeface="Arial" panose="020B0604020202020204" pitchFamily="34" charset="0"/>
              <a:buChar char="•"/>
            </a:pPr>
            <a:endParaRPr lang="en-US" sz="4400" b="0" i="0" dirty="0">
              <a:solidFill>
                <a:srgbClr val="0D0D0D"/>
              </a:solidFill>
              <a:effectLst/>
              <a:highlight>
                <a:srgbClr val="FFFFFF"/>
              </a:highlight>
              <a:latin typeface="Söhne"/>
            </a:endParaRPr>
          </a:p>
          <a:p>
            <a:pPr algn="l">
              <a:buFont typeface="Arial" panose="020B0604020202020204" pitchFamily="34" charset="0"/>
              <a:buChar char="•"/>
            </a:pPr>
            <a:r>
              <a:rPr lang="en-US" sz="4400" b="0" i="0" dirty="0">
                <a:solidFill>
                  <a:srgbClr val="0D0D0D"/>
                </a:solidFill>
                <a:effectLst/>
                <a:highlight>
                  <a:srgbClr val="FFFFFF"/>
                </a:highlight>
                <a:latin typeface="Söhne"/>
              </a:rPr>
              <a:t>Ensure that page titles and meta descriptions are within </a:t>
            </a:r>
            <a:r>
              <a:rPr lang="en-US" sz="6000" b="0" i="0" dirty="0">
                <a:solidFill>
                  <a:srgbClr val="0D0D0D"/>
                </a:solidFill>
                <a:effectLst/>
                <a:highlight>
                  <a:srgbClr val="FFFFFF"/>
                </a:highlight>
                <a:latin typeface="Söhne"/>
              </a:rPr>
              <a:t>the recommended character limits to avoid them from getting cut short. </a:t>
            </a:r>
            <a:endParaRPr lang="en-US" sz="3200" b="1" i="0" dirty="0">
              <a:solidFill>
                <a:schemeClr val="tx1">
                  <a:lumMod val="65000"/>
                  <a:lumOff val="35000"/>
                </a:schemeClr>
              </a:solidFill>
              <a:effectLst/>
              <a:highlight>
                <a:srgbClr val="FFFFFF"/>
              </a:highlight>
              <a:latin typeface="Roboto" pitchFamily="2" charset="0"/>
              <a:ea typeface="Roboto" pitchFamily="2" charset="0"/>
            </a:endParaRPr>
          </a:p>
          <a:p>
            <a:pPr marL="0" indent="0">
              <a:spcAft>
                <a:spcPts val="1000"/>
              </a:spcAft>
              <a:buFont typeface="Arial,Sans-Serif"/>
              <a:buNone/>
            </a:pPr>
            <a:endParaRPr lang="en-US" sz="3200" b="0" i="0" dirty="0">
              <a:solidFill>
                <a:srgbClr val="0D0D0D"/>
              </a:solidFill>
              <a:effectLst/>
              <a:highlight>
                <a:srgbClr val="FFFFFF"/>
              </a:highlight>
              <a:latin typeface="Söhne"/>
            </a:endParaRPr>
          </a:p>
          <a:p>
            <a:pPr marL="0" indent="0">
              <a:spcAft>
                <a:spcPts val="1000"/>
              </a:spcAft>
              <a:buFont typeface="Arial,Sans-Serif"/>
              <a:buNone/>
            </a:pPr>
            <a:endParaRPr lang="en-US" sz="3200" b="0" i="0" dirty="0">
              <a:solidFill>
                <a:srgbClr val="0D0D0D"/>
              </a:solidFill>
              <a:effectLst/>
              <a:highlight>
                <a:srgbClr val="FFFFFF"/>
              </a:highlight>
              <a:latin typeface="Söhne"/>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30</a:t>
            </a:fld>
            <a:endParaRPr lang="en-US"/>
          </a:p>
        </p:txBody>
      </p:sp>
    </p:spTree>
    <p:extLst>
      <p:ext uri="{BB962C8B-B14F-4D97-AF65-F5344CB8AC3E}">
        <p14:creationId xmlns:p14="http://schemas.microsoft.com/office/powerpoint/2010/main" val="76991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Here is a little data that you may not be aware of</a:t>
            </a:r>
          </a:p>
          <a:p>
            <a:endParaRPr lang="en-US"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Roboto"/>
                <a:ea typeface="Roboto"/>
                <a:cs typeface="Arial"/>
              </a:rPr>
              <a:t>We have 50 milliseconds to make a good first impression online.</a:t>
            </a:r>
            <a:r>
              <a:rPr lang="en-US" sz="1200" baseline="30000" dirty="0">
                <a:solidFill>
                  <a:schemeClr val="tx1">
                    <a:lumMod val="75000"/>
                    <a:lumOff val="25000"/>
                  </a:schemeClr>
                </a:solidFill>
                <a:latin typeface="Roboto"/>
                <a:ea typeface="Roboto"/>
                <a:cs typeface="Arial"/>
              </a:rPr>
              <a:t>1</a:t>
            </a:r>
            <a:r>
              <a:rPr lang="en-US" sz="1200" dirty="0">
                <a:solidFill>
                  <a:schemeClr val="tx1">
                    <a:lumMod val="75000"/>
                    <a:lumOff val="25000"/>
                  </a:schemeClr>
                </a:solidFill>
                <a:latin typeface="Roboto"/>
                <a:ea typeface="Roboto"/>
                <a:cs typeface="Arial"/>
              </a:rPr>
              <a:t> That is .05 seconds</a:t>
            </a:r>
          </a:p>
          <a:p>
            <a:r>
              <a:rPr lang="en-US" b="0" i="0" dirty="0">
                <a:solidFill>
                  <a:srgbClr val="0D0D0D"/>
                </a:solidFill>
                <a:effectLst/>
                <a:highlight>
                  <a:srgbClr val="FFFFFF"/>
                </a:highlight>
                <a:latin typeface="Söhne"/>
              </a:rPr>
              <a:t> which not a long time</a:t>
            </a:r>
          </a:p>
          <a:p>
            <a:pPr marL="0" indent="0">
              <a:spcAft>
                <a:spcPts val="1000"/>
              </a:spcAft>
              <a:buFont typeface="Arial,Sans-Serif"/>
              <a:buNone/>
            </a:pPr>
            <a:endParaRPr lang="en-US" sz="2000" dirty="0">
              <a:solidFill>
                <a:schemeClr val="tx1">
                  <a:lumMod val="75000"/>
                  <a:lumOff val="25000"/>
                </a:schemeClr>
              </a:solidFill>
              <a:latin typeface="Roboto"/>
              <a:ea typeface="Roboto"/>
              <a:cs typeface="Arial"/>
            </a:endParaRPr>
          </a:p>
          <a:p>
            <a:pPr marL="0" indent="0">
              <a:spcAft>
                <a:spcPts val="1000"/>
              </a:spcAft>
              <a:buFont typeface="Arial,Sans-Serif"/>
              <a:buNone/>
            </a:pPr>
            <a:r>
              <a:rPr lang="en-US" sz="2000" dirty="0">
                <a:solidFill>
                  <a:schemeClr val="tx1">
                    <a:lumMod val="75000"/>
                    <a:lumOff val="25000"/>
                  </a:schemeClr>
                </a:solidFill>
                <a:latin typeface="Roboto"/>
                <a:ea typeface="Roboto"/>
                <a:cs typeface="Arial"/>
              </a:rPr>
              <a:t>94% of first impressions of a website are design related</a:t>
            </a:r>
            <a:r>
              <a:rPr lang="en-US" sz="2000" baseline="30000" dirty="0">
                <a:solidFill>
                  <a:schemeClr val="tx1">
                    <a:lumMod val="75000"/>
                    <a:lumOff val="25000"/>
                  </a:schemeClr>
                </a:solidFill>
                <a:latin typeface="Roboto"/>
                <a:ea typeface="Roboto"/>
                <a:cs typeface="Arial"/>
              </a:rPr>
              <a:t>2</a:t>
            </a:r>
          </a:p>
          <a:p>
            <a:pPr marL="457200" lvl="1" indent="0">
              <a:spcAft>
                <a:spcPts val="1000"/>
              </a:spcAft>
              <a:buFont typeface="Arial" panose="020B0604020202020204" pitchFamily="34" charset="0"/>
              <a:buNone/>
            </a:pPr>
            <a:endParaRPr lang="en-US" dirty="0">
              <a:solidFill>
                <a:schemeClr val="tx1">
                  <a:lumMod val="75000"/>
                  <a:lumOff val="25000"/>
                </a:schemeClr>
              </a:solidFill>
              <a:latin typeface="Roboto"/>
              <a:ea typeface="Roboto"/>
              <a:cs typeface="Calibri"/>
            </a:endParaRPr>
          </a:p>
          <a:p>
            <a:pPr marL="0" indent="0">
              <a:spcAft>
                <a:spcPts val="1000"/>
              </a:spcAft>
              <a:buFont typeface="Arial,Sans-Serif"/>
              <a:buNone/>
            </a:pPr>
            <a:r>
              <a:rPr lang="en-US" sz="2000" dirty="0">
                <a:solidFill>
                  <a:schemeClr val="tx1">
                    <a:lumMod val="75000"/>
                    <a:lumOff val="25000"/>
                  </a:schemeClr>
                </a:solidFill>
                <a:latin typeface="Roboto"/>
                <a:ea typeface="Roboto"/>
                <a:cs typeface="Arial"/>
              </a:rPr>
              <a:t>50% of consumers state that their impression of a brand is dependent on the design of the company's website</a:t>
            </a:r>
            <a:r>
              <a:rPr lang="en-US" sz="2000" baseline="30000" dirty="0">
                <a:solidFill>
                  <a:schemeClr val="tx1">
                    <a:lumMod val="75000"/>
                    <a:lumOff val="25000"/>
                  </a:schemeClr>
                </a:solidFill>
                <a:latin typeface="Roboto"/>
                <a:ea typeface="Roboto"/>
                <a:cs typeface="Arial"/>
              </a:rPr>
              <a:t>3</a:t>
            </a:r>
          </a:p>
          <a:p>
            <a:endParaRPr lang="en-US" b="0" i="0" dirty="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lumMod val="75000"/>
                    <a:lumOff val="25000"/>
                  </a:schemeClr>
                </a:solidFill>
                <a:effectLst/>
                <a:highlight>
                  <a:srgbClr val="FFFFFF"/>
                </a:highlight>
                <a:latin typeface="Roboto" pitchFamily="2" charset="0"/>
              </a:rPr>
              <a:t>88% </a:t>
            </a:r>
            <a:r>
              <a:rPr lang="en-US" sz="1200" b="0" i="0" dirty="0">
                <a:solidFill>
                  <a:schemeClr val="tx1">
                    <a:lumMod val="75000"/>
                    <a:lumOff val="25000"/>
                  </a:schemeClr>
                </a:solidFill>
                <a:effectLst/>
                <a:highlight>
                  <a:srgbClr val="FFFFFF"/>
                </a:highlight>
                <a:latin typeface="Roboto" pitchFamily="2" charset="0"/>
              </a:rPr>
              <a:t>of online </a:t>
            </a:r>
            <a:r>
              <a:rPr lang="en-US" sz="1200" i="0" dirty="0">
                <a:solidFill>
                  <a:schemeClr val="tx1">
                    <a:lumMod val="75000"/>
                    <a:lumOff val="25000"/>
                  </a:schemeClr>
                </a:solidFill>
                <a:effectLst/>
                <a:highlight>
                  <a:srgbClr val="FFFFFF"/>
                </a:highlight>
                <a:latin typeface="Roboto" pitchFamily="2" charset="0"/>
              </a:rPr>
              <a:t>users are less likely to return to a site </a:t>
            </a:r>
            <a:r>
              <a:rPr lang="en-US" sz="1200" b="0" i="0" dirty="0">
                <a:solidFill>
                  <a:schemeClr val="tx1">
                    <a:lumMod val="75000"/>
                    <a:lumOff val="25000"/>
                  </a:schemeClr>
                </a:solidFill>
                <a:effectLst/>
                <a:highlight>
                  <a:srgbClr val="FFFFFF"/>
                </a:highlight>
                <a:latin typeface="Roboto" pitchFamily="2" charset="0"/>
              </a:rPr>
              <a:t>after a </a:t>
            </a:r>
            <a:r>
              <a:rPr lang="en-US" sz="1200" b="1" i="0" dirty="0">
                <a:solidFill>
                  <a:schemeClr val="tx1">
                    <a:lumMod val="75000"/>
                    <a:lumOff val="25000"/>
                  </a:schemeClr>
                </a:solidFill>
                <a:effectLst/>
                <a:highlight>
                  <a:srgbClr val="FFFFFF"/>
                </a:highlight>
                <a:latin typeface="Roboto" pitchFamily="2" charset="0"/>
              </a:rPr>
              <a:t>bad</a:t>
            </a:r>
            <a:r>
              <a:rPr lang="en-US" sz="1200" b="0" i="0" dirty="0">
                <a:solidFill>
                  <a:schemeClr val="tx1">
                    <a:lumMod val="75000"/>
                    <a:lumOff val="25000"/>
                  </a:schemeClr>
                </a:solidFill>
                <a:effectLst/>
                <a:highlight>
                  <a:srgbClr val="FFFFFF"/>
                </a:highlight>
                <a:latin typeface="Roboto" pitchFamily="2" charset="0"/>
              </a:rPr>
              <a:t> experience</a:t>
            </a:r>
            <a:r>
              <a:rPr lang="en-US" sz="1200" i="0" baseline="30000" dirty="0">
                <a:solidFill>
                  <a:schemeClr val="tx1">
                    <a:lumMod val="75000"/>
                    <a:lumOff val="25000"/>
                  </a:schemeClr>
                </a:solidFill>
                <a:effectLst/>
                <a:latin typeface="Roboto" pitchFamily="2" charset="0"/>
                <a:ea typeface="Roboto" pitchFamily="2" charset="0"/>
              </a:rPr>
              <a:t>4</a:t>
            </a:r>
            <a:endParaRPr lang="en-US" sz="1200" baseline="30000" dirty="0">
              <a:solidFill>
                <a:schemeClr val="tx1">
                  <a:lumMod val="75000"/>
                  <a:lumOff val="25000"/>
                </a:schemeClr>
              </a:solidFill>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88% is A LOT! </a:t>
            </a:r>
            <a:r>
              <a:rPr lang="en-US" dirty="0">
                <a:latin typeface="Roboto"/>
                <a:ea typeface="Roboto"/>
                <a:cs typeface="Arial"/>
              </a:rPr>
              <a:t>This means that a poorly designed website with poor </a:t>
            </a:r>
            <a:r>
              <a:rPr lang="en-US" dirty="0" err="1">
                <a:latin typeface="Roboto"/>
                <a:ea typeface="Roboto"/>
                <a:cs typeface="Arial"/>
              </a:rPr>
              <a:t>ux</a:t>
            </a:r>
            <a:r>
              <a:rPr lang="en-US" dirty="0">
                <a:latin typeface="Roboto"/>
                <a:ea typeface="Roboto"/>
                <a:cs typeface="Arial"/>
              </a:rPr>
              <a:t> can and will turn potential customers away before they even have a chance to explore your services/products or get to know your business</a:t>
            </a:r>
            <a:endParaRPr lang="en-US" b="0" i="0" dirty="0">
              <a:solidFill>
                <a:srgbClr val="0D0D0D"/>
              </a:solidFill>
              <a:effectLst/>
              <a:highlight>
                <a:srgbClr val="FFFFFF"/>
              </a:highlight>
              <a:latin typeface="Söhne"/>
            </a:endParaRPr>
          </a:p>
          <a:p>
            <a:endParaRPr lang="en-US" b="0" i="0" dirty="0">
              <a:solidFill>
                <a:srgbClr val="0D0D0D"/>
              </a:solidFill>
              <a:effectLst/>
              <a:highlight>
                <a:srgbClr val="FFFFFF"/>
              </a:highlight>
              <a:latin typeface="Söhne"/>
              <a:ea typeface="Calibri"/>
              <a:cs typeface="Calibri"/>
            </a:endParaRPr>
          </a:p>
          <a:p>
            <a:endParaRPr lang="en-US" dirty="0">
              <a:ea typeface="Calibri"/>
              <a:cs typeface="Calibri"/>
            </a:endParaRPr>
          </a:p>
          <a:p>
            <a:pPr marL="228600" indent="-228600">
              <a:buAutoNum type="arabicPeriod"/>
            </a:pPr>
            <a:r>
              <a:rPr lang="en-US" dirty="0">
                <a:ea typeface="Calibri"/>
                <a:cs typeface="Calibri"/>
              </a:rPr>
              <a:t>https://</a:t>
            </a:r>
            <a:r>
              <a:rPr lang="en-US" dirty="0" err="1">
                <a:ea typeface="Calibri"/>
                <a:cs typeface="Calibri"/>
              </a:rPr>
              <a:t>www.tandfonline.com</a:t>
            </a:r>
            <a:r>
              <a:rPr lang="en-US" dirty="0">
                <a:ea typeface="Calibri"/>
                <a:cs typeface="Calibri"/>
              </a:rPr>
              <a:t>/</a:t>
            </a:r>
            <a:r>
              <a:rPr lang="en-US" dirty="0" err="1">
                <a:ea typeface="Calibri"/>
                <a:cs typeface="Calibri"/>
              </a:rPr>
              <a:t>doi</a:t>
            </a:r>
            <a:r>
              <a:rPr lang="en-US" dirty="0">
                <a:ea typeface="Calibri"/>
                <a:cs typeface="Calibri"/>
              </a:rPr>
              <a:t>/abs/10.1080/01449290500330448</a:t>
            </a:r>
          </a:p>
          <a:p>
            <a:pPr marL="228600" indent="-228600">
              <a:buAutoNum type="arabicPeriod"/>
            </a:pPr>
            <a:r>
              <a:rPr lang="en-US" dirty="0">
                <a:ea typeface="Calibri"/>
                <a:cs typeface="Calibri"/>
              </a:rPr>
              <a:t>https://</a:t>
            </a:r>
            <a:r>
              <a:rPr lang="en-US" dirty="0" err="1">
                <a:ea typeface="Calibri"/>
                <a:cs typeface="Calibri"/>
              </a:rPr>
              <a:t>marketsplash.com</a:t>
            </a:r>
            <a:r>
              <a:rPr lang="en-US" dirty="0">
                <a:ea typeface="Calibri"/>
                <a:cs typeface="Calibri"/>
              </a:rPr>
              <a:t>/</a:t>
            </a:r>
            <a:r>
              <a:rPr lang="en-US" dirty="0" err="1">
                <a:ea typeface="Calibri"/>
                <a:cs typeface="Calibri"/>
              </a:rPr>
              <a:t>ux</a:t>
            </a:r>
            <a:r>
              <a:rPr lang="en-US" dirty="0">
                <a:ea typeface="Calibri"/>
                <a:cs typeface="Calibri"/>
              </a:rPr>
              <a:t>-statistics/</a:t>
            </a:r>
          </a:p>
          <a:p>
            <a:pPr marL="228600" indent="-228600">
              <a:buAutoNum type="arabicPeriod"/>
            </a:pPr>
            <a:r>
              <a:rPr lang="en-US" dirty="0">
                <a:ea typeface="Calibri"/>
                <a:cs typeface="Calibri"/>
              </a:rPr>
              <a:t>https://</a:t>
            </a:r>
            <a:r>
              <a:rPr lang="en-US" dirty="0" err="1">
                <a:ea typeface="Calibri"/>
                <a:cs typeface="Calibri"/>
              </a:rPr>
              <a:t>www.prnewswire.com</a:t>
            </a:r>
            <a:r>
              <a:rPr lang="en-US" dirty="0">
                <a:ea typeface="Calibri"/>
                <a:cs typeface="Calibri"/>
              </a:rPr>
              <a:t>/news-releases/half-of-consumers-consider-a-companys-website-design-crucial-to-their-opinion-of-that-brand-301274695.html</a:t>
            </a:r>
          </a:p>
          <a:p>
            <a:pPr marL="228600" indent="-228600">
              <a:buAutoNum type="arabicPeriod"/>
            </a:pPr>
            <a:r>
              <a:rPr lang="en-US" dirty="0">
                <a:ea typeface="Calibri"/>
                <a:cs typeface="Calibri"/>
              </a:rPr>
              <a:t>https://</a:t>
            </a:r>
            <a:r>
              <a:rPr lang="en-US" dirty="0" err="1">
                <a:ea typeface="Calibri"/>
                <a:cs typeface="Calibri"/>
              </a:rPr>
              <a:t>blog.hubspot.com</a:t>
            </a:r>
            <a:r>
              <a:rPr lang="en-US" dirty="0">
                <a:ea typeface="Calibri"/>
                <a:cs typeface="Calibri"/>
              </a:rPr>
              <a:t>/website/</a:t>
            </a:r>
            <a:r>
              <a:rPr lang="en-US" dirty="0" err="1">
                <a:ea typeface="Calibri"/>
                <a:cs typeface="Calibri"/>
              </a:rPr>
              <a:t>ux</a:t>
            </a:r>
            <a:r>
              <a:rPr lang="en-US" dirty="0">
                <a:ea typeface="Calibri"/>
                <a:cs typeface="Calibri"/>
              </a:rPr>
              <a:t>-audit#:~:text=Research%20supports%20this%20%E2%80%94%2088%25%20of,highlight%20gaps%20to%20improve%20personalization.</a:t>
            </a:r>
            <a:r>
              <a:rPr lang="en-US" b="1" dirty="0">
                <a:ea typeface="Calibri"/>
                <a:cs typeface="Calibri"/>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3</a:t>
            </a:fld>
            <a:endParaRPr lang="en-US"/>
          </a:p>
        </p:txBody>
      </p:sp>
    </p:spTree>
    <p:extLst>
      <p:ext uri="{BB962C8B-B14F-4D97-AF65-F5344CB8AC3E}">
        <p14:creationId xmlns:p14="http://schemas.microsoft.com/office/powerpoint/2010/main" val="3904240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Create quality relevant content:</a:t>
            </a: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Search engines prioritize content that is relevant, valuable, and well-written. High-quality content that answers users' queries effectively is more likely to rank higher in search results.</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High quality relevant content is more likely to naturally incorporate keywords which will boost SEO</a:t>
            </a:r>
          </a:p>
          <a:p>
            <a:pPr marL="804545" lvl="1" indent="-347345">
              <a:spcAft>
                <a:spcPts val="1000"/>
              </a:spcAft>
              <a:buFont typeface="Arial,Sans-Serif"/>
              <a:buChar char="•"/>
            </a:pPr>
            <a:endParaRPr lang="en-US" sz="2000" dirty="0">
              <a:solidFill>
                <a:schemeClr val="tx1">
                  <a:lumMod val="75000"/>
                  <a:lumOff val="25000"/>
                </a:schemeClr>
              </a:solidFill>
              <a:latin typeface="Roboto" pitchFamily="2" charset="0"/>
              <a:ea typeface="Roboto" pitchFamily="2" charset="0"/>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pitchFamily="2" charset="0"/>
                <a:ea typeface="Roboto" pitchFamily="2" charset="0"/>
                <a:cs typeface="Arial"/>
              </a:rPr>
              <a:t>Backlinks!</a:t>
            </a:r>
          </a:p>
          <a:p>
            <a:pPr marL="347345" indent="-347345">
              <a:spcAft>
                <a:spcPts val="1000"/>
              </a:spcAft>
              <a:buFont typeface="Arial,Sans-Serif"/>
              <a:buChar char="•"/>
            </a:pPr>
            <a:endParaRPr lang="en-US" sz="2000" b="0" i="0" dirty="0">
              <a:solidFill>
                <a:schemeClr val="tx1">
                  <a:lumMod val="75000"/>
                  <a:lumOff val="25000"/>
                </a:schemeClr>
              </a:solidFill>
              <a:effectLst/>
              <a:highlight>
                <a:srgbClr val="FFFFFF"/>
              </a:highlight>
              <a:latin typeface="Roboto" pitchFamily="2" charset="0"/>
              <a:ea typeface="Roboto" pitchFamily="2" charset="0"/>
              <a:cs typeface="Arial"/>
            </a:endParaRPr>
          </a:p>
          <a:p>
            <a:pPr algn="l"/>
            <a:r>
              <a:rPr lang="en-US" sz="4400" b="0" i="0" dirty="0">
                <a:solidFill>
                  <a:srgbClr val="0D0D0D"/>
                </a:solidFill>
                <a:effectLst/>
                <a:highlight>
                  <a:srgbClr val="FFFFFF"/>
                </a:highlight>
                <a:latin typeface="Söhne"/>
              </a:rPr>
              <a:t>Backlinks play a crucial role in SEO, as they are essentially like recommendations from other websites. When a another website or webpage links to your site , it's seen as a vote of confidence by the search engines. Especially if it comes from </a:t>
            </a:r>
            <a:r>
              <a:rPr lang="en-US" sz="4400" b="0" i="0" dirty="0" err="1">
                <a:solidFill>
                  <a:srgbClr val="0D0D0D"/>
                </a:solidFill>
                <a:effectLst/>
                <a:highlight>
                  <a:srgbClr val="FFFFFF"/>
                </a:highlight>
                <a:latin typeface="Söhne"/>
              </a:rPr>
              <a:t>authorative</a:t>
            </a:r>
            <a:r>
              <a:rPr lang="en-US" sz="4400" b="0" i="0" dirty="0">
                <a:solidFill>
                  <a:srgbClr val="0D0D0D"/>
                </a:solidFill>
                <a:effectLst/>
                <a:highlight>
                  <a:srgbClr val="FFFFFF"/>
                </a:highlight>
                <a:latin typeface="Söhne"/>
              </a:rPr>
              <a:t> reputable sources or from within the same industry or niche. </a:t>
            </a:r>
            <a:r>
              <a:rPr lang="en-US" sz="4400" b="0" i="0" dirty="0">
                <a:solidFill>
                  <a:schemeClr val="tx1">
                    <a:lumMod val="75000"/>
                    <a:lumOff val="25000"/>
                  </a:schemeClr>
                </a:solidFill>
                <a:effectLst/>
                <a:highlight>
                  <a:srgbClr val="FFFFFF"/>
                </a:highlight>
                <a:latin typeface="Roboto" pitchFamily="2" charset="0"/>
                <a:ea typeface="Roboto" pitchFamily="2" charset="0"/>
              </a:rPr>
              <a:t>The more backlinks a page or site has, the more trustworthy it’s perceived to be by </a:t>
            </a:r>
            <a:r>
              <a:rPr lang="en-US" sz="4400" b="0" i="0" dirty="0" err="1">
                <a:solidFill>
                  <a:schemeClr val="tx1">
                    <a:lumMod val="75000"/>
                    <a:lumOff val="25000"/>
                  </a:schemeClr>
                </a:solidFill>
                <a:effectLst/>
                <a:highlight>
                  <a:srgbClr val="FFFFFF"/>
                </a:highlight>
                <a:latin typeface="Roboto" pitchFamily="2" charset="0"/>
                <a:ea typeface="Roboto" pitchFamily="2" charset="0"/>
              </a:rPr>
              <a:t>serps</a:t>
            </a:r>
            <a:r>
              <a:rPr lang="en-US" sz="4400" b="0" i="0" dirty="0">
                <a:solidFill>
                  <a:schemeClr val="tx1">
                    <a:lumMod val="75000"/>
                    <a:lumOff val="25000"/>
                  </a:schemeClr>
                </a:solidFill>
                <a:effectLst/>
                <a:highlight>
                  <a:srgbClr val="FFFFFF"/>
                </a:highlight>
                <a:latin typeface="Roboto" pitchFamily="2" charset="0"/>
                <a:ea typeface="Roboto" pitchFamily="2" charset="0"/>
              </a:rPr>
              <a:t> and the higher it will rank</a:t>
            </a:r>
          </a:p>
          <a:p>
            <a:pPr algn="l"/>
            <a:endParaRPr lang="en-US" sz="4400" b="0" i="0" dirty="0">
              <a:solidFill>
                <a:schemeClr val="tx1">
                  <a:lumMod val="75000"/>
                  <a:lumOff val="25000"/>
                </a:schemeClr>
              </a:solidFill>
              <a:effectLst/>
              <a:highlight>
                <a:srgbClr val="FFFFFF"/>
              </a:highlight>
              <a:latin typeface="Roboto" pitchFamily="2" charset="0"/>
              <a:ea typeface="Roboto" pitchFamily="2" charset="0"/>
              <a:cs typeface="Arial"/>
            </a:endParaRPr>
          </a:p>
          <a:p>
            <a:endParaRPr lang="en-US" sz="4400" dirty="0"/>
          </a:p>
          <a:p>
            <a:r>
              <a:rPr lang="en-US" sz="6000" b="0" i="0" dirty="0">
                <a:solidFill>
                  <a:srgbClr val="0D0D0D"/>
                </a:solidFill>
                <a:effectLst/>
                <a:highlight>
                  <a:srgbClr val="FFFFFF"/>
                </a:highlight>
                <a:latin typeface="Söhne"/>
              </a:rPr>
              <a:t>However, not all backlinks are created equal. Search engines, Google considers the quality, relevance, and authority of the linking site when evaluating the value of a backlink. Backlinks from highly authoritative and relevant websites carry more weight and can significantly impact a site's search engine rankings.</a:t>
            </a:r>
          </a:p>
          <a:p>
            <a:endParaRPr lang="en-US" sz="6000" b="0" i="0" dirty="0">
              <a:solidFill>
                <a:srgbClr val="0D0D0D"/>
              </a:solidFill>
              <a:effectLst/>
              <a:highlight>
                <a:srgbClr val="FFFFFF"/>
              </a:highlight>
              <a:latin typeface="Söhne"/>
            </a:endParaRPr>
          </a:p>
          <a:p>
            <a:r>
              <a:rPr lang="en-US" sz="6000" b="0" i="0" dirty="0">
                <a:solidFill>
                  <a:srgbClr val="0D0D0D"/>
                </a:solidFill>
                <a:effectLst/>
                <a:highlight>
                  <a:srgbClr val="FFFFFF"/>
                </a:highlight>
                <a:latin typeface="Söhne"/>
              </a:rPr>
              <a:t>How do we get more backlinks:</a:t>
            </a:r>
          </a:p>
          <a:p>
            <a:endParaRPr lang="en-US" sz="6000" b="0" i="0" dirty="0">
              <a:solidFill>
                <a:srgbClr val="0D0D0D"/>
              </a:solidFill>
              <a:effectLst/>
              <a:highlight>
                <a:srgbClr val="FFFFFF"/>
              </a:highlight>
              <a:latin typeface="Söhne"/>
            </a:endParaRPr>
          </a:p>
          <a:p>
            <a:r>
              <a:rPr lang="en-US" sz="6000" b="0" i="0" dirty="0">
                <a:solidFill>
                  <a:srgbClr val="0D0D0D"/>
                </a:solidFill>
                <a:effectLst/>
                <a:highlight>
                  <a:srgbClr val="FFFFFF"/>
                </a:highlight>
                <a:latin typeface="Söhne"/>
              </a:rPr>
              <a:t>Creating sharable content and making it accessible to others to share. Post it on social media!</a:t>
            </a:r>
          </a:p>
          <a:p>
            <a:r>
              <a:rPr lang="en-US" sz="6000" b="0" i="0" dirty="0">
                <a:solidFill>
                  <a:srgbClr val="0D0D0D"/>
                </a:solidFill>
                <a:effectLst/>
                <a:highlight>
                  <a:srgbClr val="FFFFFF"/>
                </a:highlight>
                <a:latin typeface="Söhne"/>
              </a:rPr>
              <a:t>Guest Blogging</a:t>
            </a:r>
          </a:p>
          <a:p>
            <a:r>
              <a:rPr lang="en-US" sz="6000" b="0" i="0" dirty="0">
                <a:solidFill>
                  <a:srgbClr val="0D0D0D"/>
                </a:solidFill>
                <a:effectLst/>
                <a:highlight>
                  <a:srgbClr val="FFFFFF"/>
                </a:highlight>
                <a:latin typeface="Söhne"/>
              </a:rPr>
              <a:t>Leverage Online Directories and Listings</a:t>
            </a:r>
            <a:br>
              <a:rPr lang="en-US" sz="4400" dirty="0"/>
            </a:br>
            <a:endParaRPr lang="en-US" sz="4400" dirty="0"/>
          </a:p>
          <a:p>
            <a:endParaRPr lang="en-US" sz="3200" b="0" i="0" dirty="0">
              <a:solidFill>
                <a:srgbClr val="000000"/>
              </a:solidFill>
              <a:effectLst/>
              <a:highlight>
                <a:srgbClr val="FFFFFF"/>
              </a:highlight>
              <a:latin typeface="Inter" panose="02000503000000020004" pitchFamily="2" charset="0"/>
              <a:ea typeface="Roboto" pitchFamily="2" charset="0"/>
            </a:endParaRPr>
          </a:p>
          <a:p>
            <a:pPr marL="804545" lvl="1" indent="-347345">
              <a:spcAft>
                <a:spcPts val="1000"/>
              </a:spcAft>
              <a:buFont typeface="Arial,Sans-Serif"/>
              <a:buChar char="•"/>
            </a:pPr>
            <a:endParaRPr lang="en-US" sz="2000" b="0" i="0" dirty="0">
              <a:solidFill>
                <a:schemeClr val="tx1">
                  <a:lumMod val="75000"/>
                  <a:lumOff val="25000"/>
                </a:schemeClr>
              </a:solidFill>
              <a:effectLst/>
              <a:highlight>
                <a:srgbClr val="FFFFFF"/>
              </a:highlight>
              <a:latin typeface="Roboto" pitchFamily="2" charset="0"/>
              <a:ea typeface="Roboto" pitchFamily="2" charset="0"/>
            </a:endParaRPr>
          </a:p>
          <a:p>
            <a:pPr marL="804545" lvl="1" indent="-347345">
              <a:spcAft>
                <a:spcPts val="1000"/>
              </a:spcAft>
              <a:buFont typeface="Arial,Sans-Serif"/>
              <a:buChar char="•"/>
            </a:pPr>
            <a:endParaRPr lang="en-US" sz="2000" dirty="0">
              <a:solidFill>
                <a:schemeClr val="tx1">
                  <a:lumMod val="75000"/>
                  <a:lumOff val="25000"/>
                </a:schemeClr>
              </a:solidFill>
              <a:latin typeface="Roboto" pitchFamily="2" charset="0"/>
              <a:ea typeface="Roboto" pitchFamily="2" charset="0"/>
              <a:cs typeface="Arial"/>
            </a:endParaRPr>
          </a:p>
          <a:p>
            <a:pPr marL="0" indent="0">
              <a:spcAft>
                <a:spcPts val="1000"/>
              </a:spcAft>
              <a:buFont typeface="Arial,Sans-Serif"/>
              <a:buNone/>
            </a:pPr>
            <a:endParaRPr lang="en-US" sz="3200" b="0" i="0" dirty="0">
              <a:solidFill>
                <a:srgbClr val="0D0D0D"/>
              </a:solidFill>
              <a:effectLst/>
              <a:highlight>
                <a:srgbClr val="FFFFFF"/>
              </a:highlight>
              <a:latin typeface="Söhne"/>
              <a:ea typeface="Roboto"/>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31</a:t>
            </a:fld>
            <a:endParaRPr lang="en-US"/>
          </a:p>
        </p:txBody>
      </p:sp>
    </p:spTree>
    <p:extLst>
      <p:ext uri="{BB962C8B-B14F-4D97-AF65-F5344CB8AC3E}">
        <p14:creationId xmlns:p14="http://schemas.microsoft.com/office/powerpoint/2010/main" val="2518026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3200" b="0" i="0" dirty="0">
                <a:solidFill>
                  <a:schemeClr val="tx1">
                    <a:lumMod val="65000"/>
                    <a:lumOff val="35000"/>
                  </a:schemeClr>
                </a:solidFill>
                <a:effectLst/>
                <a:highlight>
                  <a:srgbClr val="FFFFFF"/>
                </a:highlight>
                <a:latin typeface="Roboto" pitchFamily="2" charset="0"/>
                <a:ea typeface="Roboto" pitchFamily="2" charset="0"/>
                <a:cs typeface="Arial"/>
              </a:rPr>
              <a:t>You are going to want to sign up for these free google services</a:t>
            </a:r>
          </a:p>
          <a:p>
            <a:pPr algn="l">
              <a:buFont typeface="Arial" panose="020B0604020202020204" pitchFamily="34" charset="0"/>
              <a:buNone/>
            </a:pPr>
            <a:endParaRPr lang="en-US" sz="3200" b="0" i="0" dirty="0">
              <a:solidFill>
                <a:schemeClr val="tx1">
                  <a:lumMod val="65000"/>
                  <a:lumOff val="35000"/>
                </a:schemeClr>
              </a:solidFill>
              <a:effectLst/>
              <a:highlight>
                <a:srgbClr val="FFFFFF"/>
              </a:highlight>
              <a:latin typeface="Roboto" pitchFamily="2" charset="0"/>
              <a:ea typeface="Roboto" pitchFamily="2" charset="0"/>
              <a:cs typeface="Arial"/>
            </a:endParaRPr>
          </a:p>
          <a:p>
            <a:pPr algn="l">
              <a:buFont typeface="Arial" panose="020B0604020202020204" pitchFamily="34" charset="0"/>
              <a:buNone/>
            </a:pPr>
            <a:r>
              <a:rPr lang="en-US" sz="3200" b="0" i="0" dirty="0">
                <a:solidFill>
                  <a:schemeClr val="tx1">
                    <a:lumMod val="65000"/>
                    <a:lumOff val="35000"/>
                  </a:schemeClr>
                </a:solidFill>
                <a:effectLst/>
                <a:highlight>
                  <a:srgbClr val="FFFFFF"/>
                </a:highlight>
                <a:latin typeface="Roboto" pitchFamily="2" charset="0"/>
                <a:ea typeface="Roboto" pitchFamily="2" charset="0"/>
                <a:cs typeface="Arial"/>
              </a:rPr>
              <a:t>Google my business: Great for local SEO. </a:t>
            </a:r>
            <a:r>
              <a:rPr lang="en-US" sz="4400" b="0" i="0" dirty="0">
                <a:solidFill>
                  <a:srgbClr val="0D0D0D"/>
                </a:solidFill>
                <a:effectLst/>
                <a:highlight>
                  <a:srgbClr val="FFFFFF"/>
                </a:highlight>
                <a:latin typeface="Söhne"/>
              </a:rPr>
              <a:t>When people search for businesses or services in their local area, GMB listings prominently appear in Google Search and Google Maps. This increases your chances of being discovered by potential customers.</a:t>
            </a:r>
          </a:p>
          <a:p>
            <a:pPr algn="l">
              <a:buFont typeface="Arial" panose="020B0604020202020204" pitchFamily="34" charset="0"/>
              <a:buNone/>
            </a:pPr>
            <a:endParaRPr lang="en-US" sz="4400" b="0" i="0" dirty="0">
              <a:solidFill>
                <a:srgbClr val="0D0D0D"/>
              </a:solidFill>
              <a:effectLst/>
              <a:highlight>
                <a:srgbClr val="FFFFFF"/>
              </a:highlight>
              <a:latin typeface="Söhne"/>
              <a:ea typeface="Roboto" pitchFamily="2" charset="0"/>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32</a:t>
            </a:fld>
            <a:endParaRPr lang="en-US"/>
          </a:p>
        </p:txBody>
      </p:sp>
    </p:spTree>
    <p:extLst>
      <p:ext uri="{BB962C8B-B14F-4D97-AF65-F5344CB8AC3E}">
        <p14:creationId xmlns:p14="http://schemas.microsoft.com/office/powerpoint/2010/main" val="804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4400" b="0" i="0" dirty="0">
                <a:solidFill>
                  <a:srgbClr val="0D0D0D"/>
                </a:solidFill>
                <a:effectLst/>
                <a:highlight>
                  <a:srgbClr val="FFFFFF"/>
                </a:highlight>
                <a:latin typeface="Söhne"/>
                <a:ea typeface="Roboto" pitchFamily="2" charset="0"/>
                <a:cs typeface="Arial"/>
              </a:rPr>
              <a:t>Google Analytics: Is a powerful tool for </a:t>
            </a:r>
            <a:r>
              <a:rPr lang="en-US" sz="4400" b="0" i="0" dirty="0">
                <a:solidFill>
                  <a:srgbClr val="0D0D0D"/>
                </a:solidFill>
                <a:effectLst/>
                <a:highlight>
                  <a:srgbClr val="FFFFFF"/>
                </a:highlight>
                <a:latin typeface="Söhne"/>
              </a:rPr>
              <a:t>business owners to understand their website’s performance, visitor behavior, and overall effectiveness. </a:t>
            </a:r>
          </a:p>
          <a:p>
            <a:pPr algn="l"/>
            <a:br>
              <a:rPr lang="en-US" sz="4400" b="0" i="0" dirty="0">
                <a:solidFill>
                  <a:srgbClr val="0D0D0D"/>
                </a:solidFill>
                <a:effectLst/>
                <a:highlight>
                  <a:srgbClr val="FFFFFF"/>
                </a:highlight>
                <a:latin typeface="Söhne"/>
              </a:rPr>
            </a:br>
            <a:r>
              <a:rPr lang="en-US" sz="4400" b="0" i="0" dirty="0">
                <a:solidFill>
                  <a:srgbClr val="0D0D0D"/>
                </a:solidFill>
                <a:effectLst/>
                <a:highlight>
                  <a:srgbClr val="FFFFFF"/>
                </a:highlight>
                <a:latin typeface="Söhne"/>
              </a:rPr>
              <a:t>A few simple yet essential things to track:</a:t>
            </a:r>
          </a:p>
          <a:p>
            <a:pPr algn="l"/>
            <a:r>
              <a:rPr lang="en-US" sz="4400" b="0" i="0" dirty="0">
                <a:solidFill>
                  <a:srgbClr val="0D0D0D"/>
                </a:solidFill>
                <a:effectLst/>
                <a:highlight>
                  <a:srgbClr val="FFFFFF"/>
                </a:highlight>
                <a:latin typeface="Söhne"/>
              </a:rPr>
              <a:t>Users and Sessions: Find the number of unique visitors to your website and the total number of visits, including repeat visits by the same user.</a:t>
            </a:r>
          </a:p>
          <a:p>
            <a:pPr algn="l"/>
            <a:endParaRPr lang="en-US" sz="4400" b="0" i="0" dirty="0">
              <a:solidFill>
                <a:srgbClr val="0D0D0D"/>
              </a:solidFill>
              <a:effectLst/>
              <a:highlight>
                <a:srgbClr val="FFFFFF"/>
              </a:highlight>
              <a:latin typeface="Söhne"/>
            </a:endParaRPr>
          </a:p>
          <a:p>
            <a:pPr algn="l"/>
            <a:r>
              <a:rPr lang="en-US" sz="4400" b="0" i="0" dirty="0">
                <a:solidFill>
                  <a:srgbClr val="0D0D0D"/>
                </a:solidFill>
                <a:effectLst/>
                <a:highlight>
                  <a:srgbClr val="FFFFFF"/>
                </a:highlight>
                <a:latin typeface="Söhne"/>
              </a:rPr>
              <a:t>Pageviews – See your most viewed pages</a:t>
            </a:r>
          </a:p>
          <a:p>
            <a:pPr algn="l"/>
            <a:endParaRPr lang="en-US" sz="4400" b="0" i="0" dirty="0">
              <a:solidFill>
                <a:srgbClr val="0D0D0D"/>
              </a:solidFill>
              <a:effectLst/>
              <a:highlight>
                <a:srgbClr val="FFFFFF"/>
              </a:highlight>
              <a:latin typeface="Söhne"/>
            </a:endParaRPr>
          </a:p>
          <a:p>
            <a:pPr algn="l"/>
            <a:r>
              <a:rPr lang="en-US" sz="4400" b="0" i="0" dirty="0">
                <a:solidFill>
                  <a:srgbClr val="0D0D0D"/>
                </a:solidFill>
                <a:effectLst/>
                <a:highlight>
                  <a:srgbClr val="FFFFFF"/>
                </a:highlight>
                <a:latin typeface="Söhne"/>
              </a:rPr>
              <a:t>Bounce Rate – see the percentage of users who leave without interacting with the page</a:t>
            </a:r>
          </a:p>
          <a:p>
            <a:pPr algn="l"/>
            <a:endParaRPr lang="en-US" sz="4400" b="0" i="0" dirty="0">
              <a:solidFill>
                <a:srgbClr val="0D0D0D"/>
              </a:solidFill>
              <a:effectLst/>
              <a:highlight>
                <a:srgbClr val="FFFFFF"/>
              </a:highlight>
              <a:latin typeface="Söhne"/>
            </a:endParaRPr>
          </a:p>
          <a:p>
            <a:pPr algn="l"/>
            <a:r>
              <a:rPr lang="en-US" sz="4400" b="0" i="0" dirty="0">
                <a:solidFill>
                  <a:srgbClr val="0D0D0D"/>
                </a:solidFill>
                <a:effectLst/>
                <a:highlight>
                  <a:srgbClr val="FFFFFF"/>
                </a:highlight>
                <a:latin typeface="Söhne"/>
              </a:rPr>
              <a:t>Traffic Sources – Where your visitors are coming from.</a:t>
            </a:r>
          </a:p>
        </p:txBody>
      </p:sp>
      <p:sp>
        <p:nvSpPr>
          <p:cNvPr id="4" name="Slide Number Placeholder 3"/>
          <p:cNvSpPr>
            <a:spLocks noGrp="1"/>
          </p:cNvSpPr>
          <p:nvPr>
            <p:ph type="sldNum" sz="quarter" idx="5"/>
          </p:nvPr>
        </p:nvSpPr>
        <p:spPr/>
        <p:txBody>
          <a:bodyPr/>
          <a:lstStyle/>
          <a:p>
            <a:fld id="{744ED727-C9E5-434B-AD0B-43EDBE277DED}" type="slidenum">
              <a:rPr lang="en-US" smtClean="0"/>
              <a:t>33</a:t>
            </a:fld>
            <a:endParaRPr lang="en-US"/>
          </a:p>
        </p:txBody>
      </p:sp>
    </p:spTree>
    <p:extLst>
      <p:ext uri="{BB962C8B-B14F-4D97-AF65-F5344CB8AC3E}">
        <p14:creationId xmlns:p14="http://schemas.microsoft.com/office/powerpoint/2010/main" val="3876351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3200" b="0" i="0" dirty="0">
                <a:solidFill>
                  <a:schemeClr val="tx1">
                    <a:lumMod val="65000"/>
                    <a:lumOff val="35000"/>
                  </a:schemeClr>
                </a:solidFill>
                <a:effectLst/>
                <a:highlight>
                  <a:srgbClr val="FFFFFF"/>
                </a:highlight>
                <a:latin typeface="Roboto" pitchFamily="2" charset="0"/>
                <a:ea typeface="Roboto" pitchFamily="2" charset="0"/>
                <a:cs typeface="Arial"/>
              </a:rPr>
              <a:t>Google search console: </a:t>
            </a:r>
            <a:r>
              <a:rPr lang="en-US" sz="4400" b="0" i="0" dirty="0">
                <a:solidFill>
                  <a:srgbClr val="0D0D0D"/>
                </a:solidFill>
                <a:effectLst/>
                <a:highlight>
                  <a:srgbClr val="FFFFFF"/>
                </a:highlight>
                <a:latin typeface="Söhne"/>
              </a:rPr>
              <a:t>is another free tool provided by Google that helps website owners monitor, maintain, and troubleshoot their site's presence in Google Search results. You can view impressions and clicks per search query, check to see if your pages are being indexed which is HUUUUUGE, </a:t>
            </a:r>
            <a:endParaRPr lang="en-US" sz="3200" b="0" i="0" dirty="0">
              <a:solidFill>
                <a:schemeClr val="tx1">
                  <a:lumMod val="65000"/>
                  <a:lumOff val="35000"/>
                </a:schemeClr>
              </a:solidFill>
              <a:effectLst/>
              <a:highlight>
                <a:srgbClr val="FFFFFF"/>
              </a:highlight>
              <a:latin typeface="Roboto" pitchFamily="2" charset="0"/>
              <a:ea typeface="Roboto" pitchFamily="2" charset="0"/>
              <a:cs typeface="Arial"/>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34</a:t>
            </a:fld>
            <a:endParaRPr lang="en-US"/>
          </a:p>
        </p:txBody>
      </p:sp>
    </p:spTree>
    <p:extLst>
      <p:ext uri="{BB962C8B-B14F-4D97-AF65-F5344CB8AC3E}">
        <p14:creationId xmlns:p14="http://schemas.microsoft.com/office/powerpoint/2010/main" val="276282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Font typeface="Arial,Sans-Serif"/>
              <a:buNone/>
            </a:pPr>
            <a:r>
              <a:rPr lang="en-US" sz="1200" dirty="0">
                <a:solidFill>
                  <a:schemeClr val="tx1">
                    <a:lumMod val="65000"/>
                    <a:lumOff val="35000"/>
                  </a:schemeClr>
                </a:solidFill>
                <a:latin typeface="Roboto"/>
                <a:ea typeface="Roboto"/>
                <a:cs typeface="Arial"/>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35</a:t>
            </a:fld>
            <a:endParaRPr lang="en-US"/>
          </a:p>
        </p:txBody>
      </p:sp>
    </p:spTree>
    <p:extLst>
      <p:ext uri="{BB962C8B-B14F-4D97-AF65-F5344CB8AC3E}">
        <p14:creationId xmlns:p14="http://schemas.microsoft.com/office/powerpoint/2010/main" val="8331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36</a:t>
            </a:fld>
            <a:endParaRPr lang="en-US"/>
          </a:p>
        </p:txBody>
      </p:sp>
    </p:spTree>
    <p:extLst>
      <p:ext uri="{BB962C8B-B14F-4D97-AF65-F5344CB8AC3E}">
        <p14:creationId xmlns:p14="http://schemas.microsoft.com/office/powerpoint/2010/main" val="241616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tools out there to develop and design websites these days. I am curious to know what you and your business may be using?</a:t>
            </a:r>
          </a:p>
          <a:p>
            <a:endParaRPr lang="en-US" dirty="0"/>
          </a:p>
          <a:p>
            <a:r>
              <a:rPr lang="en-US" b="0" i="0" dirty="0">
                <a:solidFill>
                  <a:srgbClr val="0D0D0D"/>
                </a:solidFill>
                <a:effectLst/>
                <a:highlight>
                  <a:srgbClr val="FFFFFF"/>
                </a:highlight>
                <a:latin typeface="Söhne"/>
              </a:rPr>
              <a:t>when web design first began, We only had the ability to use HTML code to lay out the basic structure of a webpage. The HTML code provided the essential framework, but the pages were often plain and lacked much visual appeal.</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Then came the game-changer: </a:t>
            </a:r>
            <a:r>
              <a:rPr lang="en-US" b="1" i="0" dirty="0">
                <a:solidFill>
                  <a:srgbClr val="0D0D0D"/>
                </a:solidFill>
                <a:effectLst/>
                <a:highlight>
                  <a:srgbClr val="FFFFFF"/>
                </a:highlight>
                <a:latin typeface="Söhne"/>
              </a:rPr>
              <a:t>Cascading Style Sheets (CSS)</a:t>
            </a:r>
            <a:r>
              <a:rPr lang="en-US" b="0" i="0" dirty="0">
                <a:solidFill>
                  <a:srgbClr val="0D0D0D"/>
                </a:solidFill>
                <a:effectLst/>
                <a:highlight>
                  <a:srgbClr val="FFFFFF"/>
                </a:highlight>
                <a:latin typeface="Söhne"/>
              </a:rPr>
              <a:t>. With CSS, we could bring web pages to life. allowing us to design layouts, change fonts, add colors, and create visually appealing </a:t>
            </a:r>
            <a:r>
              <a:rPr lang="en-US" b="0" i="0" dirty="0" err="1">
                <a:solidFill>
                  <a:srgbClr val="0D0D0D"/>
                </a:solidFill>
                <a:effectLst/>
                <a:highlight>
                  <a:srgbClr val="FFFFFF"/>
                </a:highlight>
                <a:latin typeface="Söhne"/>
              </a:rPr>
              <a:t>experiance</a:t>
            </a:r>
            <a:r>
              <a:rPr lang="en-US" b="0" i="0" dirty="0">
                <a:solidFill>
                  <a:srgbClr val="0D0D0D"/>
                </a:solidFill>
                <a:effectLst/>
                <a:highlight>
                  <a:srgbClr val="FFFFFF"/>
                </a:highlight>
                <a:latin typeface="Söhne"/>
              </a:rPr>
              <a:t> online.  </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the evolution didn’t stop there. Enter </a:t>
            </a:r>
            <a:r>
              <a:rPr lang="en-US" b="1" i="0" dirty="0">
                <a:solidFill>
                  <a:srgbClr val="0D0D0D"/>
                </a:solidFill>
                <a:effectLst/>
                <a:highlight>
                  <a:srgbClr val="FFFFFF"/>
                </a:highlight>
                <a:latin typeface="Söhne"/>
              </a:rPr>
              <a:t>JavaScript</a:t>
            </a:r>
            <a:r>
              <a:rPr lang="en-US" b="0" i="0" dirty="0">
                <a:solidFill>
                  <a:srgbClr val="0D0D0D"/>
                </a:solidFill>
                <a:effectLst/>
                <a:highlight>
                  <a:srgbClr val="FFFFFF"/>
                </a:highlight>
                <a:latin typeface="Söhne"/>
              </a:rPr>
              <a:t>—the magic wand of web development. JavaScript allowed us to make our websites more dynamic and interactive. It transformed static pages into engaging experiences. With JavaScript, we could add animations, handle user inputs, and even fetch data from servers without reloading the page. </a:t>
            </a:r>
          </a:p>
          <a:p>
            <a:endParaRPr lang="en-US" b="0" i="0" dirty="0">
              <a:solidFill>
                <a:srgbClr val="0D0D0D"/>
              </a:solidFill>
              <a:effectLst/>
              <a:highlight>
                <a:srgbClr val="FFFFFF"/>
              </a:highlight>
              <a:latin typeface="Söhne"/>
            </a:endParaRPr>
          </a:p>
          <a:p>
            <a:r>
              <a:rPr lang="en-US" dirty="0"/>
              <a:t>During this era of web design and development you needed knowledge of coding to create a website. </a:t>
            </a:r>
          </a:p>
          <a:p>
            <a:endParaRPr lang="en-US" dirty="0"/>
          </a:p>
          <a:p>
            <a:r>
              <a:rPr lang="en-US" dirty="0"/>
              <a:t>Since then there have been the development of many low code and no code tools to create websites. </a:t>
            </a:r>
          </a:p>
          <a:p>
            <a:endParaRPr lang="en-US" dirty="0"/>
          </a:p>
          <a:p>
            <a:r>
              <a:rPr lang="en-US" dirty="0" err="1"/>
              <a:t>Wordpress</a:t>
            </a:r>
            <a:r>
              <a:rPr lang="en-US" dirty="0"/>
              <a:t>, Squarespace, </a:t>
            </a:r>
            <a:r>
              <a:rPr lang="en-US" dirty="0" err="1"/>
              <a:t>Wix</a:t>
            </a:r>
            <a:r>
              <a:rPr lang="en-US" dirty="0"/>
              <a:t>, </a:t>
            </a:r>
            <a:r>
              <a:rPr lang="en-US" dirty="0" err="1"/>
              <a:t>WebFlow</a:t>
            </a:r>
            <a:r>
              <a:rPr lang="en-US" dirty="0"/>
              <a:t>, they are all </a:t>
            </a:r>
            <a:r>
              <a:rPr lang="en-US" dirty="0" err="1"/>
              <a:t>wysiwyg</a:t>
            </a:r>
            <a:r>
              <a:rPr lang="en-US" dirty="0"/>
              <a:t> builders, that stands for what you see if what you get which. These are visual design tools that give us the ability to drag and drop elements onto the page to design. These </a:t>
            </a:r>
            <a:r>
              <a:rPr lang="en-US" dirty="0" err="1"/>
              <a:t>wysiwyg</a:t>
            </a:r>
            <a:r>
              <a:rPr lang="en-US" dirty="0"/>
              <a:t> editors also generate html, </a:t>
            </a:r>
            <a:r>
              <a:rPr lang="en-US" dirty="0" err="1"/>
              <a:t>css</a:t>
            </a:r>
            <a:r>
              <a:rPr lang="en-US" dirty="0"/>
              <a:t> and JS. I explain this because later on I will touch on H1 tags meta tags and descriptions and these are part of the HTML of your site.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 many options out there can get overwhelming. If you are DIYing. I say go with what you have the capacity to learn and how complex in web design development you would like to go.</a:t>
            </a:r>
          </a:p>
          <a:p>
            <a:endParaRPr lang="en-US" dirty="0"/>
          </a:p>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4</a:t>
            </a:fld>
            <a:endParaRPr lang="en-US"/>
          </a:p>
        </p:txBody>
      </p:sp>
    </p:spTree>
    <p:extLst>
      <p:ext uri="{BB962C8B-B14F-4D97-AF65-F5344CB8AC3E}">
        <p14:creationId xmlns:p14="http://schemas.microsoft.com/office/powerpoint/2010/main" val="22396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t>On the right hand side of the screen you can see a menu these are the topics we are going to be covering today.</a:t>
            </a:r>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Before you start designing any pages spend some time doing a bit of research on target audience, and their needs. </a:t>
            </a:r>
          </a:p>
          <a:p>
            <a:pPr marL="0" indent="0" algn="l">
              <a:buFont typeface="Arial" panose="020B0604020202020204" pitchFamily="34" charset="0"/>
              <a:buNone/>
            </a:pPr>
            <a:endParaRPr lang="en-US" sz="1200" b="0" i="0" dirty="0">
              <a:solidFill>
                <a:schemeClr val="tx1">
                  <a:lumMod val="75000"/>
                  <a:lumOff val="25000"/>
                </a:schemeClr>
              </a:solidFill>
              <a:effectLst/>
              <a:highlight>
                <a:srgbClr val="FFFFFF"/>
              </a:highlight>
              <a:latin typeface="Roboto" pitchFamily="2" charset="0"/>
              <a:ea typeface="Roboto" pitchFamily="2" charset="0"/>
            </a:endParaRPr>
          </a:p>
          <a:p>
            <a:pPr marL="0" indent="0" algn="l">
              <a:buFont typeface="Arial" panose="020B0604020202020204" pitchFamily="34" charset="0"/>
              <a:buNone/>
            </a:pPr>
            <a:r>
              <a:rPr lang="en-US" sz="1200" b="0" i="0" dirty="0">
                <a:solidFill>
                  <a:schemeClr val="tx1">
                    <a:lumMod val="75000"/>
                    <a:lumOff val="25000"/>
                  </a:schemeClr>
                </a:solidFill>
                <a:effectLst/>
                <a:highlight>
                  <a:srgbClr val="FFFFFF"/>
                </a:highlight>
                <a:latin typeface="Roboto" pitchFamily="2" charset="0"/>
                <a:ea typeface="Roboto" pitchFamily="2" charset="0"/>
              </a:rPr>
              <a:t>Research competitor websites to see what they are doing, possible inspiration or insight into what doesn’t work. I also recommend looking at website outside your industry, inspiration can be found anywhere.</a:t>
            </a:r>
          </a:p>
          <a:p>
            <a:pPr marL="0" indent="0" algn="l">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Define the goal of your site as a whole. </a:t>
            </a:r>
            <a:r>
              <a:rPr lang="en-US" sz="1200" b="0" i="0" dirty="0">
                <a:solidFill>
                  <a:schemeClr val="tx1">
                    <a:lumMod val="75000"/>
                    <a:lumOff val="25000"/>
                  </a:schemeClr>
                </a:solidFill>
                <a:effectLst/>
                <a:highlight>
                  <a:srgbClr val="FFFFFF"/>
                </a:highlight>
                <a:latin typeface="Roboto" pitchFamily="2" charset="0"/>
                <a:ea typeface="Roboto" pitchFamily="2" charset="0"/>
              </a:rPr>
              <a:t>Do you want your website to generate leads? Do you want it to be strictly education build community or sell a product or service.</a:t>
            </a:r>
            <a:endParaRPr lang="en-US" dirty="0"/>
          </a:p>
          <a:p>
            <a:endParaRPr lang="en-US" dirty="0"/>
          </a:p>
          <a:p>
            <a:r>
              <a:rPr lang="en-US" dirty="0"/>
              <a:t>After defining the website goal we want to layout the visual site map for the site. The visual site map is a representation of the pages that will be on the site and how the user will navigate to them. This determines </a:t>
            </a:r>
            <a:r>
              <a:rPr lang="en-US" b="0" i="0" dirty="0">
                <a:solidFill>
                  <a:srgbClr val="0D0D0D"/>
                </a:solidFill>
                <a:effectLst/>
                <a:highlight>
                  <a:srgbClr val="FFFFFF"/>
                </a:highlight>
                <a:latin typeface="Söhne"/>
              </a:rPr>
              <a:t>the site structure and organization of pages. There XML site maps which are written in XML code but we will not get into creating those today. Those are what the search engines use to crawl your site. If you are using a modern </a:t>
            </a:r>
            <a:r>
              <a:rPr lang="en-US" b="0" i="0" dirty="0" err="1">
                <a:solidFill>
                  <a:srgbClr val="0D0D0D"/>
                </a:solidFill>
                <a:effectLst/>
                <a:highlight>
                  <a:srgbClr val="FFFFFF"/>
                </a:highlight>
                <a:latin typeface="Söhne"/>
              </a:rPr>
              <a:t>wysywig</a:t>
            </a:r>
            <a:r>
              <a:rPr lang="en-US" b="0" i="0" dirty="0">
                <a:solidFill>
                  <a:srgbClr val="0D0D0D"/>
                </a:solidFill>
                <a:effectLst/>
                <a:highlight>
                  <a:srgbClr val="FFFFFF"/>
                </a:highlight>
                <a:latin typeface="Söhne"/>
              </a:rPr>
              <a:t> builder they are generated automatically.</a:t>
            </a:r>
          </a:p>
          <a:p>
            <a:endParaRPr lang="en-US" b="0" i="0" dirty="0">
              <a:solidFill>
                <a:srgbClr val="0D0D0D"/>
              </a:solidFill>
              <a:effectLst/>
              <a:highlight>
                <a:srgbClr val="FFFFFF"/>
              </a:highlight>
              <a:latin typeface="Söhne"/>
            </a:endParaRPr>
          </a:p>
          <a:p>
            <a:pPr marL="0" lvl="0" indent="0">
              <a:buFont typeface="Arial" panose="020B0604020202020204" pitchFamily="34" charset="0"/>
              <a:buNone/>
            </a:pPr>
            <a:endParaRPr lang="en-US" sz="1200" i="0" dirty="0">
              <a:solidFill>
                <a:schemeClr val="tx1">
                  <a:lumMod val="75000"/>
                  <a:lumOff val="25000"/>
                </a:schemeClr>
              </a:solidFill>
              <a:effectLst/>
              <a:highlight>
                <a:srgbClr val="FFFFFF"/>
              </a:highlight>
              <a:latin typeface="Roboto" pitchFamily="2" charset="0"/>
              <a:ea typeface="Roboto"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5</a:t>
            </a:fld>
            <a:endParaRPr lang="en-US"/>
          </a:p>
        </p:txBody>
      </p:sp>
    </p:spTree>
    <p:extLst>
      <p:ext uri="{BB962C8B-B14F-4D97-AF65-F5344CB8AC3E}">
        <p14:creationId xmlns:p14="http://schemas.microsoft.com/office/powerpoint/2010/main" val="60800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6</a:t>
            </a:fld>
            <a:endParaRPr lang="en-US"/>
          </a:p>
        </p:txBody>
      </p:sp>
    </p:spTree>
    <p:extLst>
      <p:ext uri="{BB962C8B-B14F-4D97-AF65-F5344CB8AC3E}">
        <p14:creationId xmlns:p14="http://schemas.microsoft.com/office/powerpoint/2010/main" val="28896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After laying out what pages are going to be on the site and how they will flow we want to t</a:t>
            </a:r>
            <a:r>
              <a:rPr lang="en-US" dirty="0"/>
              <a:t>hen define the purpose of the page, This happens before any design or content creation.</a:t>
            </a:r>
          </a:p>
          <a:p>
            <a:endParaRPr lang="en-US" dirty="0"/>
          </a:p>
          <a:p>
            <a:r>
              <a:rPr lang="en-US" dirty="0"/>
              <a:t>What do you want the user to do? What is the main goal of the page?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Some examples of a webpage goal would be</a:t>
            </a:r>
            <a:br>
              <a:rPr lang="en-US" dirty="0"/>
            </a:br>
            <a:r>
              <a:rPr lang="en-US" sz="1200" i="0" dirty="0">
                <a:solidFill>
                  <a:schemeClr val="tx1">
                    <a:lumMod val="75000"/>
                    <a:lumOff val="25000"/>
                  </a:schemeClr>
                </a:solidFill>
                <a:effectLst/>
                <a:highlight>
                  <a:srgbClr val="FFFFFF"/>
                </a:highlight>
                <a:latin typeface="Roboto" pitchFamily="2" charset="0"/>
                <a:ea typeface="Roboto" pitchFamily="2" charset="0"/>
              </a:rPr>
              <a:t>Educate or give an overview of </a:t>
            </a:r>
            <a:r>
              <a:rPr lang="en-US" sz="1200" dirty="0">
                <a:solidFill>
                  <a:schemeClr val="tx1">
                    <a:lumMod val="75000"/>
                    <a:lumOff val="25000"/>
                  </a:schemeClr>
                </a:solidFill>
                <a:highlight>
                  <a:srgbClr val="FFFFFF"/>
                </a:highlight>
                <a:latin typeface="Roboto" pitchFamily="2" charset="0"/>
                <a:ea typeface="Roboto" pitchFamily="2" charset="0"/>
              </a:rPr>
              <a:t>company</a:t>
            </a:r>
          </a:p>
          <a:p>
            <a:pPr marL="0" lvl="0" indent="0">
              <a:buFont typeface="Arial" panose="020B0604020202020204" pitchFamily="34" charset="0"/>
              <a:buNone/>
            </a:pPr>
            <a:r>
              <a:rPr lang="en-US" sz="1200" i="0" dirty="0">
                <a:solidFill>
                  <a:schemeClr val="tx1">
                    <a:lumMod val="75000"/>
                    <a:lumOff val="25000"/>
                  </a:schemeClr>
                </a:solidFill>
                <a:effectLst/>
                <a:highlight>
                  <a:srgbClr val="FFFFFF"/>
                </a:highlight>
                <a:latin typeface="Roboto" pitchFamily="2" charset="0"/>
                <a:ea typeface="Roboto" pitchFamily="2" charset="0"/>
              </a:rPr>
              <a:t>Product/Service Showcase</a:t>
            </a:r>
            <a:endParaRPr lang="en-US" sz="1200" dirty="0">
              <a:solidFill>
                <a:schemeClr val="tx1">
                  <a:lumMod val="75000"/>
                  <a:lumOff val="25000"/>
                </a:schemeClr>
              </a:solidFill>
              <a:highlight>
                <a:srgbClr val="FFFFFF"/>
              </a:highlight>
              <a:latin typeface="Roboto" pitchFamily="2" charset="0"/>
              <a:ea typeface="Roboto" pitchFamily="2" charset="0"/>
            </a:endParaRPr>
          </a:p>
          <a:p>
            <a:pPr marL="0" lvl="0" indent="0">
              <a:buFont typeface="Arial" panose="020B0604020202020204" pitchFamily="34" charset="0"/>
              <a:buNone/>
            </a:pPr>
            <a:r>
              <a:rPr lang="en-US" sz="1200" i="0" dirty="0">
                <a:solidFill>
                  <a:schemeClr val="tx1">
                    <a:lumMod val="75000"/>
                    <a:lumOff val="25000"/>
                  </a:schemeClr>
                </a:solidFill>
                <a:effectLst/>
                <a:highlight>
                  <a:srgbClr val="FFFFFF"/>
                </a:highlight>
                <a:latin typeface="Roboto" pitchFamily="2" charset="0"/>
                <a:ea typeface="Roboto" pitchFamily="2" charset="0"/>
              </a:rPr>
              <a:t>Demonstrate expertise in the industry</a:t>
            </a:r>
          </a:p>
          <a:p>
            <a:pPr marL="0" lvl="0" indent="0">
              <a:buFont typeface="Arial" panose="020B0604020202020204" pitchFamily="34" charset="0"/>
              <a:buNone/>
            </a:pPr>
            <a:r>
              <a:rPr lang="en-US" sz="1200" i="0" dirty="0">
                <a:solidFill>
                  <a:schemeClr val="tx1">
                    <a:lumMod val="75000"/>
                    <a:lumOff val="25000"/>
                  </a:schemeClr>
                </a:solidFill>
                <a:effectLst/>
                <a:highlight>
                  <a:srgbClr val="FFFFFF"/>
                </a:highlight>
                <a:latin typeface="Roboto" pitchFamily="2" charset="0"/>
                <a:ea typeface="Roboto" pitchFamily="2" charset="0"/>
              </a:rPr>
              <a:t>Lead Generation</a:t>
            </a:r>
          </a:p>
          <a:p>
            <a:pPr marL="0" lvl="0" indent="0">
              <a:buFont typeface="Arial" panose="020B0604020202020204" pitchFamily="34" charset="0"/>
              <a:buNone/>
            </a:pPr>
            <a:r>
              <a:rPr lang="en-US" sz="1200" dirty="0">
                <a:solidFill>
                  <a:schemeClr val="tx1">
                    <a:lumMod val="75000"/>
                    <a:lumOff val="25000"/>
                  </a:schemeClr>
                </a:solidFill>
                <a:highlight>
                  <a:srgbClr val="FFFFFF"/>
                </a:highlight>
                <a:latin typeface="Roboto" pitchFamily="2" charset="0"/>
                <a:ea typeface="Roboto" pitchFamily="2" charset="0"/>
              </a:rPr>
              <a:t>Portfolio/</a:t>
            </a:r>
            <a:r>
              <a:rPr lang="en-US" sz="1200" i="0" dirty="0">
                <a:solidFill>
                  <a:schemeClr val="tx1">
                    <a:lumMod val="75000"/>
                    <a:lumOff val="25000"/>
                  </a:schemeClr>
                </a:solidFill>
                <a:effectLst/>
                <a:highlight>
                  <a:srgbClr val="FFFFFF"/>
                </a:highlight>
                <a:latin typeface="Roboto" pitchFamily="2" charset="0"/>
                <a:ea typeface="Roboto" pitchFamily="2" charset="0"/>
              </a:rPr>
              <a:t>Case Studies</a:t>
            </a:r>
          </a:p>
          <a:p>
            <a:pPr marL="0" lvl="0" indent="0">
              <a:buFont typeface="Arial" panose="020B0604020202020204" pitchFamily="34" charset="0"/>
              <a:buNone/>
            </a:pPr>
            <a:r>
              <a:rPr lang="en-US" sz="1200" dirty="0">
                <a:solidFill>
                  <a:schemeClr val="tx1">
                    <a:lumMod val="75000"/>
                    <a:lumOff val="25000"/>
                  </a:schemeClr>
                </a:solidFill>
                <a:highlight>
                  <a:srgbClr val="FFFFFF"/>
                </a:highlight>
                <a:latin typeface="Roboto" pitchFamily="2" charset="0"/>
                <a:ea typeface="Roboto" pitchFamily="2" charset="0"/>
              </a:rPr>
              <a:t>Testimonials</a:t>
            </a:r>
          </a:p>
          <a:p>
            <a:pPr marL="0" lvl="0" indent="0">
              <a:buFont typeface="Arial" panose="020B0604020202020204" pitchFamily="34" charset="0"/>
              <a:buNone/>
            </a:pPr>
            <a:endParaRPr lang="en-US" sz="1200" i="0" dirty="0">
              <a:solidFill>
                <a:schemeClr val="tx1">
                  <a:lumMod val="75000"/>
                  <a:lumOff val="25000"/>
                </a:schemeClr>
              </a:solidFill>
              <a:effectLst/>
              <a:highlight>
                <a:srgbClr val="FFFFFF"/>
              </a:highlight>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highlight>
                  <a:srgbClr val="FFFFFF"/>
                </a:highlight>
                <a:latin typeface="Roboto" pitchFamily="2" charset="0"/>
                <a:ea typeface="Roboto" pitchFamily="2" charset="0"/>
              </a:rPr>
              <a:t>Defining the page goal early will help us later on when we begin the visual design process as it will help to determine what content is on the page and how it flows. </a:t>
            </a:r>
            <a:r>
              <a:rPr lang="en-US" sz="1200" dirty="0">
                <a:latin typeface="Roboto"/>
                <a:ea typeface="Roboto"/>
                <a:cs typeface="Arial"/>
              </a:rPr>
              <a:t>Before we start diving into design in each page we need to have an understanding of user experience and why it is so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highlight>
                <a:srgbClr val="FFFFFF"/>
              </a:highlight>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highlight>
                <a:srgbClr val="FFFFFF"/>
              </a:highlight>
              <a:latin typeface="Roboto" pitchFamily="2" charset="0"/>
              <a:ea typeface="Roboto"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7</a:t>
            </a:fld>
            <a:endParaRPr lang="en-US"/>
          </a:p>
        </p:txBody>
      </p:sp>
    </p:spTree>
    <p:extLst>
      <p:ext uri="{BB962C8B-B14F-4D97-AF65-F5344CB8AC3E}">
        <p14:creationId xmlns:p14="http://schemas.microsoft.com/office/powerpoint/2010/main" val="2986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1200" dirty="0">
                <a:latin typeface="Roboto"/>
                <a:ea typeface="Roboto"/>
                <a:cs typeface="Arial"/>
              </a:rPr>
              <a:t>What is user experience. </a:t>
            </a:r>
            <a:r>
              <a:rPr lang="en-US" sz="1200" dirty="0">
                <a:solidFill>
                  <a:schemeClr val="tx1">
                    <a:lumMod val="65000"/>
                    <a:lumOff val="35000"/>
                  </a:schemeClr>
                </a:solidFill>
                <a:latin typeface="Roboto"/>
                <a:ea typeface="Roboto"/>
                <a:cs typeface="Arial"/>
              </a:rPr>
              <a:t>The overall experience that a user has while using a website</a:t>
            </a:r>
            <a:endParaRPr lang="en-US" sz="1200" dirty="0">
              <a:solidFill>
                <a:schemeClr val="tx1">
                  <a:lumMod val="75000"/>
                  <a:lumOff val="25000"/>
                </a:schemeClr>
              </a:solidFill>
              <a:latin typeface="Roboto"/>
              <a:ea typeface="Roboto"/>
              <a:cs typeface="Arial"/>
            </a:endParaRPr>
          </a:p>
          <a:p>
            <a:pPr marL="0" indent="0">
              <a:spcAft>
                <a:spcPts val="1000"/>
              </a:spcAft>
              <a:buFont typeface="Arial,Sans-Serif"/>
              <a:buNone/>
            </a:pPr>
            <a:endParaRPr lang="en-US" sz="1200" dirty="0">
              <a:solidFill>
                <a:schemeClr val="tx1">
                  <a:lumMod val="75000"/>
                  <a:lumOff val="25000"/>
                </a:schemeClr>
              </a:solidFill>
              <a:latin typeface="Roboto"/>
              <a:ea typeface="Roboto"/>
              <a:cs typeface="Arial"/>
            </a:endParaRPr>
          </a:p>
          <a:p>
            <a:pPr marL="0" indent="0">
              <a:spcAft>
                <a:spcPts val="1000"/>
              </a:spcAft>
              <a:buFont typeface="Arial,Sans-Serif"/>
              <a:buNone/>
            </a:pPr>
            <a:r>
              <a:rPr lang="en-US" sz="1200" dirty="0">
                <a:solidFill>
                  <a:schemeClr val="tx1">
                    <a:lumMod val="75000"/>
                    <a:lumOff val="25000"/>
                  </a:schemeClr>
                </a:solidFill>
                <a:latin typeface="Roboto"/>
                <a:ea typeface="Roboto"/>
                <a:cs typeface="Arial"/>
              </a:rPr>
              <a:t>This is a broad category that includes:</a:t>
            </a:r>
          </a:p>
          <a:p>
            <a:pPr marL="0" indent="0">
              <a:spcAft>
                <a:spcPts val="1000"/>
              </a:spcAft>
              <a:buFont typeface="Arial,Sans-Serif"/>
              <a:buNone/>
            </a:pPr>
            <a:endParaRPr lang="en-US" sz="1200" dirty="0">
              <a:solidFill>
                <a:schemeClr val="tx1">
                  <a:lumMod val="75000"/>
                  <a:lumOff val="25000"/>
                </a:schemeClr>
              </a:solidFill>
              <a:latin typeface="Roboto"/>
              <a:ea typeface="Roboto"/>
              <a:cs typeface="Arial"/>
            </a:endParaRPr>
          </a:p>
          <a:p>
            <a:pPr marL="0" marR="0" lvl="0" indent="0" algn="l" defTabSz="914400" rtl="0" eaLnBrk="1" fontAlgn="auto" latinLnBrk="0" hangingPunct="1">
              <a:lnSpc>
                <a:spcPct val="100000"/>
              </a:lnSpc>
              <a:spcBef>
                <a:spcPts val="0"/>
              </a:spcBef>
              <a:spcAft>
                <a:spcPts val="1000"/>
              </a:spcAft>
              <a:buClrTx/>
              <a:buSzTx/>
              <a:buFont typeface="Arial,Sans-Serif"/>
              <a:buNone/>
              <a:tabLst/>
              <a:defRPr/>
            </a:pPr>
            <a:r>
              <a:rPr lang="en-US" sz="1200" dirty="0">
                <a:solidFill>
                  <a:schemeClr val="tx1">
                    <a:lumMod val="75000"/>
                    <a:lumOff val="25000"/>
                  </a:schemeClr>
                </a:solidFill>
                <a:latin typeface="Roboto"/>
                <a:ea typeface="Roboto"/>
                <a:cs typeface="Arial"/>
              </a:rPr>
              <a:t>How a user feels when they use your site. Does the user feel frustrated, happy, empowered.</a:t>
            </a:r>
          </a:p>
          <a:p>
            <a:pPr marL="0" indent="0">
              <a:spcAft>
                <a:spcPts val="1000"/>
              </a:spcAft>
              <a:buFont typeface="Arial,Sans-Serif"/>
              <a:buNone/>
            </a:pPr>
            <a:endParaRPr lang="en-US" sz="1200" dirty="0">
              <a:latin typeface="Roboto"/>
              <a:ea typeface="Roboto"/>
              <a:cs typeface="Arial"/>
            </a:endParaRPr>
          </a:p>
          <a:p>
            <a:pPr marL="0" indent="0">
              <a:spcAft>
                <a:spcPts val="1000"/>
              </a:spcAft>
              <a:buFont typeface="Arial,Sans-Serif"/>
              <a:buNone/>
            </a:pPr>
            <a:r>
              <a:rPr lang="en-US" sz="1200" dirty="0">
                <a:latin typeface="Roboto"/>
                <a:ea typeface="Roboto"/>
                <a:cs typeface="Arial"/>
              </a:rPr>
              <a:t>How easy is the site to use: including navigation, ability to complete tasks and find desired information.</a:t>
            </a:r>
          </a:p>
          <a:p>
            <a:pPr marL="0" indent="0">
              <a:spcAft>
                <a:spcPts val="1000"/>
              </a:spcAft>
              <a:buFont typeface="Arial,Sans-Serif"/>
              <a:buNone/>
            </a:pPr>
            <a:endParaRPr lang="en-US" sz="1200" dirty="0">
              <a:latin typeface="Roboto"/>
              <a:ea typeface="Roboto"/>
              <a:cs typeface="Arial"/>
            </a:endParaRPr>
          </a:p>
          <a:p>
            <a:pPr marL="0" indent="0">
              <a:spcAft>
                <a:spcPts val="1000"/>
              </a:spcAft>
              <a:buFont typeface="Arial,Sans-Serif"/>
              <a:buNone/>
            </a:pPr>
            <a:r>
              <a:rPr lang="en-US" sz="1200" dirty="0">
                <a:latin typeface="Roboto"/>
                <a:ea typeface="Roboto"/>
                <a:cs typeface="Arial"/>
              </a:rPr>
              <a:t>How relevant the content is. </a:t>
            </a:r>
            <a:r>
              <a:rPr lang="en-US" sz="1200" b="0" i="0" dirty="0">
                <a:solidFill>
                  <a:srgbClr val="0D0D0D"/>
                </a:solidFill>
                <a:effectLst/>
                <a:highlight>
                  <a:srgbClr val="FFFFFF"/>
                </a:highlight>
                <a:latin typeface="Söhne"/>
                <a:ea typeface="Roboto"/>
                <a:cs typeface="Arial"/>
              </a:rPr>
              <a:t>Relevant content is important for </a:t>
            </a:r>
            <a:r>
              <a:rPr lang="en-US" sz="1200" b="0" i="0" dirty="0" err="1">
                <a:solidFill>
                  <a:srgbClr val="0D0D0D"/>
                </a:solidFill>
                <a:effectLst/>
                <a:highlight>
                  <a:srgbClr val="FFFFFF"/>
                </a:highlight>
                <a:latin typeface="Söhne"/>
                <a:ea typeface="Roboto"/>
                <a:cs typeface="Arial"/>
              </a:rPr>
              <a:t>ux</a:t>
            </a:r>
            <a:r>
              <a:rPr lang="en-US" sz="1200" b="0" i="0" dirty="0">
                <a:solidFill>
                  <a:srgbClr val="0D0D0D"/>
                </a:solidFill>
                <a:effectLst/>
                <a:highlight>
                  <a:srgbClr val="FFFFFF"/>
                </a:highlight>
                <a:latin typeface="Söhne"/>
                <a:ea typeface="Roboto"/>
                <a:cs typeface="Arial"/>
              </a:rPr>
              <a:t> because w</a:t>
            </a:r>
            <a:r>
              <a:rPr lang="en-US" b="0" i="0" dirty="0">
                <a:solidFill>
                  <a:srgbClr val="0D0D0D"/>
                </a:solidFill>
                <a:effectLst/>
                <a:highlight>
                  <a:srgbClr val="FFFFFF"/>
                </a:highlight>
                <a:latin typeface="Söhne"/>
              </a:rPr>
              <a:t>hen users find what they are looking for easily, their experience is positive, which will encourage repeat visits. </a:t>
            </a:r>
          </a:p>
          <a:p>
            <a:pPr marL="0" indent="0">
              <a:spcAft>
                <a:spcPts val="1000"/>
              </a:spcAft>
              <a:buFont typeface="Arial,Sans-Serif"/>
              <a:buNone/>
            </a:pPr>
            <a:endParaRPr lang="en-US" b="0" i="0" dirty="0">
              <a:solidFill>
                <a:srgbClr val="0D0D0D"/>
              </a:solidFill>
              <a:effectLst/>
              <a:highlight>
                <a:srgbClr val="FFFFFF"/>
              </a:highlight>
              <a:latin typeface="Söhne"/>
            </a:endParaRPr>
          </a:p>
          <a:p>
            <a:pPr marL="0" indent="0">
              <a:spcAft>
                <a:spcPts val="1000"/>
              </a:spcAft>
              <a:buFont typeface="Arial,Sans-Serif"/>
              <a:buNone/>
            </a:pPr>
            <a:r>
              <a:rPr lang="en-US" b="0" i="0" dirty="0">
                <a:solidFill>
                  <a:srgbClr val="0D0D0D"/>
                </a:solidFill>
                <a:effectLst/>
                <a:highlight>
                  <a:srgbClr val="FFFFFF"/>
                </a:highlight>
                <a:latin typeface="Söhne"/>
              </a:rPr>
              <a:t>Can you  recall a time when went to a site looking for specific information and were unable to find it. How does that make you feel as a user? What do you end up doing? Yes leaving the site and going else where. We don’t want that we want to keep our users on the site as long as possible right?</a:t>
            </a:r>
          </a:p>
          <a:p>
            <a:pPr marL="0" indent="0">
              <a:spcAft>
                <a:spcPts val="1000"/>
              </a:spcAft>
              <a:buFont typeface="Arial,Sans-Serif"/>
              <a:buNone/>
            </a:pPr>
            <a:endParaRPr lang="en-US" sz="1200" dirty="0">
              <a:latin typeface="Roboto"/>
              <a:ea typeface="Roboto"/>
              <a:cs typeface="Arial"/>
            </a:endParaRPr>
          </a:p>
          <a:p>
            <a:pPr marL="0" indent="0">
              <a:spcAft>
                <a:spcPts val="1000"/>
              </a:spcAft>
              <a:buFont typeface="Arial,Sans-Serif"/>
              <a:buNone/>
            </a:pPr>
            <a:r>
              <a:rPr lang="en-US" b="0" i="0" dirty="0">
                <a:solidFill>
                  <a:srgbClr val="1E1928"/>
                </a:solidFill>
                <a:effectLst/>
                <a:highlight>
                  <a:srgbClr val="FFFFFF"/>
                </a:highlight>
                <a:latin typeface="Google Sans"/>
              </a:rPr>
              <a:t>Responsive design is important for user experience this is what makes your website work on any size device from a large desktop screen to mobile phone. </a:t>
            </a:r>
            <a:r>
              <a:rPr lang="en-US" dirty="0"/>
              <a:t>A responsive design will adapt the website content to the screen size, making it easier for users to interact with the site.</a:t>
            </a:r>
            <a:endParaRPr lang="en-US" sz="1200" dirty="0">
              <a:latin typeface="Roboto"/>
              <a:ea typeface="Roboto"/>
              <a:cs typeface="Arial"/>
            </a:endParaRPr>
          </a:p>
          <a:p>
            <a:pPr marL="0" indent="0">
              <a:spcAft>
                <a:spcPts val="1000"/>
              </a:spcAft>
              <a:buFont typeface="Arial,Sans-Serif"/>
              <a:buNone/>
            </a:pPr>
            <a:endParaRPr lang="en-US" sz="1200" dirty="0">
              <a:latin typeface="Roboto"/>
              <a:ea typeface="Roboto"/>
              <a:cs typeface="Arial"/>
            </a:endParaRPr>
          </a:p>
          <a:p>
            <a:pPr marL="0" indent="0">
              <a:spcAft>
                <a:spcPts val="1000"/>
              </a:spcAft>
              <a:buFont typeface="Arial,Sans-Serif"/>
              <a:buNone/>
            </a:pPr>
            <a:r>
              <a:rPr lang="en-US" sz="1200" dirty="0">
                <a:latin typeface="Roboto"/>
                <a:ea typeface="Roboto"/>
                <a:cs typeface="Arial"/>
              </a:rPr>
              <a:t>Accessibility is another aspect of UX: Is your site accessible to all users including those who may have disabilities or visual impairments. </a:t>
            </a:r>
            <a:r>
              <a:rPr lang="en-US" sz="1200" b="0" i="0" dirty="0">
                <a:solidFill>
                  <a:srgbClr val="0D0D0D"/>
                </a:solidFill>
                <a:effectLst/>
                <a:highlight>
                  <a:srgbClr val="FFFFFF"/>
                </a:highlight>
                <a:latin typeface="Söhne"/>
              </a:rPr>
              <a:t>We will go into more detail about accessibility a little later in the presentation.</a:t>
            </a:r>
          </a:p>
          <a:p>
            <a:pPr marL="0" indent="0">
              <a:spcAft>
                <a:spcPts val="1000"/>
              </a:spcAft>
              <a:buFont typeface="Arial,Sans-Serif"/>
              <a:buNone/>
            </a:pPr>
            <a:endParaRPr lang="en-US" sz="1200" b="0" i="0" dirty="0">
              <a:solidFill>
                <a:srgbClr val="0D0D0D"/>
              </a:solidFill>
              <a:effectLst/>
              <a:highlight>
                <a:srgbClr val="FFFFFF"/>
              </a:highlight>
              <a:latin typeface="Söhne"/>
            </a:endParaRPr>
          </a:p>
          <a:p>
            <a:pPr marL="0" indent="0">
              <a:spcAft>
                <a:spcPts val="1000"/>
              </a:spcAft>
              <a:buFont typeface="Arial,Sans-Serif"/>
              <a:buNone/>
            </a:pP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8</a:t>
            </a:fld>
            <a:endParaRPr lang="en-US"/>
          </a:p>
        </p:txBody>
      </p:sp>
    </p:spTree>
    <p:extLst>
      <p:ext uri="{BB962C8B-B14F-4D97-AF65-F5344CB8AC3E}">
        <p14:creationId xmlns:p14="http://schemas.microsoft.com/office/powerpoint/2010/main" val="2439204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Roboto"/>
                <a:ea typeface="Roboto"/>
                <a:cs typeface="Arial"/>
              </a:rPr>
              <a:t>Consistency is key to good user experience. Have you ever visited a site and clicked on a subpage or a link and the page you landed on looked so different that you thought you were in the wrong place or landed on a different site? We don’t want that for our users! It can create confusion and damage brand credibility.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ensure we have a website that is cohesive we are going to want to define your color pallet, typography, and visual style for the site. You may already have brand guidelines in place which is great but if you do not I do recommend taking some time and get these elements defined. What we really want for a brand identity is for someone to be able to recognize your brand from anything that they come across that could be print collateral, social media and your website. We want to be consistent across all mediums to help aid in brand 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Tx/>
              <a:buChar char="-"/>
            </a:pPr>
            <a:r>
              <a:rPr lang="en-US" dirty="0"/>
              <a:t>Keep the end user in mind when designing and laying out your site.</a:t>
            </a:r>
            <a:r>
              <a:rPr lang="en-US" b="0" i="0" dirty="0">
                <a:solidFill>
                  <a:srgbClr val="0D0D0D"/>
                </a:solidFill>
                <a:effectLst/>
                <a:highlight>
                  <a:srgbClr val="FFFFFF"/>
                </a:highlight>
                <a:latin typeface="Söhne"/>
              </a:rPr>
              <a:t> This is where your research is going to come in handy as it involves understanding the target market and designing the website in a way that meets their needs and expectations. I personally think it is a good idea to approach the </a:t>
            </a:r>
            <a:r>
              <a:rPr lang="en-US" b="0" i="0" dirty="0">
                <a:solidFill>
                  <a:srgbClr val="202124"/>
                </a:solidFill>
                <a:effectLst/>
                <a:highlight>
                  <a:srgbClr val="FFFFFF"/>
                </a:highlight>
                <a:latin typeface="Google Sans"/>
              </a:rPr>
              <a:t>design of a website with a first-time visitor in mind. </a:t>
            </a:r>
            <a:r>
              <a:rPr lang="en-US" b="0" i="0" dirty="0">
                <a:solidFill>
                  <a:srgbClr val="0D0D0D"/>
                </a:solidFill>
                <a:effectLst/>
                <a:highlight>
                  <a:srgbClr val="FFFFFF"/>
                </a:highlight>
                <a:latin typeface="Söhne"/>
              </a:rPr>
              <a:t>First-time users know nothing about our website and layout and structure. So when we design with them in mind it helps to ensure that navigation is intuitive and the site is user-friendly</a:t>
            </a:r>
          </a:p>
          <a:p>
            <a:pPr marL="171450" indent="-171450">
              <a:buFontTx/>
              <a:buChar char="-"/>
            </a:pPr>
            <a:endParaRPr lang="en-US" dirty="0"/>
          </a:p>
          <a:p>
            <a:pPr marL="171450" indent="-171450">
              <a:buFontTx/>
              <a:buChar char="-"/>
            </a:pPr>
            <a:r>
              <a:rPr lang="en-US" dirty="0"/>
              <a:t>Keep menu navigation simple. you have a navigation that is overly complex, hidden behind an unrecognizable icon, or not intuitive it will lead to increased user frustration. What happens when a user is frustrated with a website?</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44ED727-C9E5-434B-AD0B-43EDBE277DED}" type="slidenum">
              <a:rPr lang="en-US" smtClean="0"/>
              <a:t>9</a:t>
            </a:fld>
            <a:endParaRPr lang="en-US"/>
          </a:p>
        </p:txBody>
      </p:sp>
    </p:spTree>
    <p:extLst>
      <p:ext uri="{BB962C8B-B14F-4D97-AF65-F5344CB8AC3E}">
        <p14:creationId xmlns:p14="http://schemas.microsoft.com/office/powerpoint/2010/main" val="296039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2157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787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6643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8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141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965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428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4724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8833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0851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230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81753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accessibleweb.com/color-contrast-checker/"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dequeuniversity.com/color-contrast" TargetMode="External"/><Relationship Id="rId4" Type="http://schemas.openxmlformats.org/officeDocument/2006/relationships/hyperlink" Target="https://webaim.org/resources/contrastcheck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3.org/WAI/standards-guidelines/wca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1.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m/busines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hyperlink" Target="https://marketingplatform.google.com/about/analytic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search.google.com/search-console/about"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mailto:kathy@katagraphics.co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linkedin.com/in/kathleenamaral/" TargetMode="External"/><Relationship Id="rId5" Type="http://schemas.openxmlformats.org/officeDocument/2006/relationships/hyperlink" Target="https://www.instagram.com/katagraphics_designs/" TargetMode="External"/><Relationship Id="rId4" Type="http://schemas.openxmlformats.org/officeDocument/2006/relationships/hyperlink" Target="http://www.katagraphics.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6BA494-3D32-0E40-A5DE-352EECD2EF40}"/>
              </a:ext>
            </a:extLst>
          </p:cNvPr>
          <p:cNvSpPr/>
          <p:nvPr/>
        </p:nvSpPr>
        <p:spPr>
          <a:xfrm>
            <a:off x="0" y="0"/>
            <a:ext cx="12192000" cy="4392065"/>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898E2BA-F437-5641-A01B-7B511EA0FC05}"/>
              </a:ext>
            </a:extLst>
          </p:cNvPr>
          <p:cNvSpPr>
            <a:spLocks noGrp="1"/>
          </p:cNvSpPr>
          <p:nvPr>
            <p:ph type="ctrTitle"/>
          </p:nvPr>
        </p:nvSpPr>
        <p:spPr>
          <a:xfrm>
            <a:off x="3030738" y="1443336"/>
            <a:ext cx="4938980" cy="1991489"/>
          </a:xfrm>
        </p:spPr>
        <p:txBody>
          <a:bodyPr>
            <a:normAutofit/>
          </a:bodyPr>
          <a:lstStyle/>
          <a:p>
            <a:pPr algn="l">
              <a:lnSpc>
                <a:spcPct val="100000"/>
              </a:lnSpc>
            </a:pPr>
            <a:r>
              <a:rPr lang="en-US" sz="5000" b="1">
                <a:solidFill>
                  <a:schemeClr val="bg1"/>
                </a:solidFill>
                <a:latin typeface="Roboto"/>
                <a:ea typeface="Roboto"/>
                <a:cs typeface="Roboto"/>
              </a:rPr>
              <a:t>Collective</a:t>
            </a:r>
            <a:br>
              <a:rPr lang="en-US" sz="5000" b="1">
                <a:latin typeface="Roboto"/>
              </a:rPr>
            </a:br>
            <a:r>
              <a:rPr lang="en-US" sz="5000" b="1">
                <a:solidFill>
                  <a:schemeClr val="bg1"/>
                </a:solidFill>
                <a:latin typeface="Roboto"/>
                <a:ea typeface="Roboto"/>
                <a:cs typeface="Roboto"/>
              </a:rPr>
              <a:t>Conversations</a:t>
            </a:r>
            <a:endParaRPr lang="en-US" sz="4800" b="1">
              <a:solidFill>
                <a:schemeClr val="bg1"/>
              </a:solidFill>
              <a:latin typeface="Roboto"/>
              <a:ea typeface="Roboto"/>
              <a:cs typeface="Roboto"/>
            </a:endParaRPr>
          </a:p>
        </p:txBody>
      </p:sp>
      <p:sp>
        <p:nvSpPr>
          <p:cNvPr id="14" name="Title 1">
            <a:extLst>
              <a:ext uri="{FF2B5EF4-FFF2-40B4-BE49-F238E27FC236}">
                <a16:creationId xmlns:a16="http://schemas.microsoft.com/office/drawing/2014/main" id="{A1C44294-D498-1442-A1D3-268E2996FEE0}"/>
              </a:ext>
            </a:extLst>
          </p:cNvPr>
          <p:cNvSpPr txBox="1">
            <a:spLocks/>
          </p:cNvSpPr>
          <p:nvPr/>
        </p:nvSpPr>
        <p:spPr>
          <a:xfrm>
            <a:off x="3084229" y="4392065"/>
            <a:ext cx="5126808" cy="101583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200970"/>
              </a:lnSpc>
            </a:pPr>
            <a:r>
              <a:rPr lang="en-US" sz="2800" b="1" dirty="0">
                <a:solidFill>
                  <a:srgbClr val="449EBA"/>
                </a:solidFill>
                <a:latin typeface="Roboto"/>
                <a:ea typeface="Roboto"/>
              </a:rPr>
              <a:t>DIY Web Design Best Practices  </a:t>
            </a:r>
            <a:br>
              <a:rPr lang="en-US" sz="2800" b="1" dirty="0">
                <a:latin typeface="Roboto"/>
              </a:rPr>
            </a:br>
            <a:r>
              <a:rPr lang="en-US" sz="2000" dirty="0">
                <a:solidFill>
                  <a:srgbClr val="449EBA"/>
                </a:solidFill>
                <a:latin typeface="Roboto"/>
                <a:ea typeface="Roboto"/>
              </a:rPr>
              <a:t>May 22, 2024 @ 10AM</a:t>
            </a:r>
            <a:endParaRPr lang="en-US" sz="2400" dirty="0">
              <a:solidFill>
                <a:srgbClr val="449EBA"/>
              </a:solidFill>
              <a:latin typeface="Roboto"/>
              <a:ea typeface="Roboto"/>
              <a:cs typeface="Roboto"/>
            </a:endParaRPr>
          </a:p>
        </p:txBody>
      </p:sp>
      <p:sp>
        <p:nvSpPr>
          <p:cNvPr id="15" name="Title 1">
            <a:extLst>
              <a:ext uri="{FF2B5EF4-FFF2-40B4-BE49-F238E27FC236}">
                <a16:creationId xmlns:a16="http://schemas.microsoft.com/office/drawing/2014/main" id="{CF4F77C5-2F49-8942-974D-AB2391E2DC10}"/>
              </a:ext>
            </a:extLst>
          </p:cNvPr>
          <p:cNvSpPr txBox="1">
            <a:spLocks/>
          </p:cNvSpPr>
          <p:nvPr/>
        </p:nvSpPr>
        <p:spPr>
          <a:xfrm>
            <a:off x="3093548" y="3388578"/>
            <a:ext cx="6964384" cy="5249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360576"/>
              </a:lnSpc>
            </a:pPr>
            <a:r>
              <a:rPr lang="en-US" sz="1600">
                <a:solidFill>
                  <a:schemeClr val="bg1"/>
                </a:solidFill>
                <a:latin typeface="Gotham Rounded Medium" panose="02000000000000000000" pitchFamily="2" charset="0"/>
              </a:rPr>
              <a:t>Virtual Round Table Series</a:t>
            </a:r>
            <a:endParaRPr lang="en-US"/>
          </a:p>
        </p:txBody>
      </p:sp>
      <p:sp>
        <p:nvSpPr>
          <p:cNvPr id="8" name="Title 1">
            <a:extLst>
              <a:ext uri="{FF2B5EF4-FFF2-40B4-BE49-F238E27FC236}">
                <a16:creationId xmlns:a16="http://schemas.microsoft.com/office/drawing/2014/main" id="{AE0FA815-BE14-F14C-9EE9-5A035130924D}"/>
              </a:ext>
            </a:extLst>
          </p:cNvPr>
          <p:cNvSpPr txBox="1">
            <a:spLocks/>
          </p:cNvSpPr>
          <p:nvPr/>
        </p:nvSpPr>
        <p:spPr>
          <a:xfrm>
            <a:off x="3081212" y="5170871"/>
            <a:ext cx="4519604" cy="1431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dirty="0">
                <a:solidFill>
                  <a:srgbClr val="449EBA"/>
                </a:solidFill>
                <a:latin typeface="Roboto"/>
                <a:ea typeface="Roboto"/>
              </a:rPr>
              <a:t>Kathy Warren</a:t>
            </a:r>
          </a:p>
          <a:p>
            <a:pPr algn="l">
              <a:lnSpc>
                <a:spcPct val="100000"/>
              </a:lnSpc>
            </a:pPr>
            <a:r>
              <a:rPr lang="en-US" sz="1600" dirty="0">
                <a:solidFill>
                  <a:srgbClr val="449EBA"/>
                </a:solidFill>
                <a:latin typeface="Roboto"/>
                <a:ea typeface="Roboto"/>
              </a:rPr>
              <a:t>Graphic and Web Designer</a:t>
            </a:r>
          </a:p>
          <a:p>
            <a:pPr algn="l">
              <a:lnSpc>
                <a:spcPct val="100000"/>
              </a:lnSpc>
            </a:pPr>
            <a:r>
              <a:rPr lang="en-US" sz="1600" dirty="0">
                <a:solidFill>
                  <a:srgbClr val="449EBA"/>
                </a:solidFill>
                <a:latin typeface="Roboto"/>
                <a:ea typeface="Roboto"/>
              </a:rPr>
              <a:t>Visual Media Alliance</a:t>
            </a:r>
          </a:p>
        </p:txBody>
      </p:sp>
      <p:pic>
        <p:nvPicPr>
          <p:cNvPr id="11" name="Picture 10">
            <a:extLst>
              <a:ext uri="{FF2B5EF4-FFF2-40B4-BE49-F238E27FC236}">
                <a16:creationId xmlns:a16="http://schemas.microsoft.com/office/drawing/2014/main" id="{1C1F7B7A-0295-B647-8F5B-BEB612C673F6}"/>
              </a:ext>
            </a:extLst>
          </p:cNvPr>
          <p:cNvPicPr>
            <a:picLocks noChangeAspect="1"/>
          </p:cNvPicPr>
          <p:nvPr/>
        </p:nvPicPr>
        <p:blipFill rotWithShape="1">
          <a:blip r:embed="rId3"/>
          <a:srcRect l="20000" t="20500" r="19667" b="20500"/>
          <a:stretch/>
        </p:blipFill>
        <p:spPr>
          <a:xfrm>
            <a:off x="825610" y="1777131"/>
            <a:ext cx="2036495" cy="1991489"/>
          </a:xfrm>
          <a:prstGeom prst="rect">
            <a:avLst/>
          </a:prstGeom>
        </p:spPr>
      </p:pic>
      <p:pic>
        <p:nvPicPr>
          <p:cNvPr id="16" name="Picture 15">
            <a:extLst>
              <a:ext uri="{FF2B5EF4-FFF2-40B4-BE49-F238E27FC236}">
                <a16:creationId xmlns:a16="http://schemas.microsoft.com/office/drawing/2014/main" id="{9A4A6130-AFDF-6D4A-AAB0-A361117CC80F}"/>
              </a:ext>
            </a:extLst>
          </p:cNvPr>
          <p:cNvPicPr>
            <a:picLocks noChangeAspect="1"/>
          </p:cNvPicPr>
          <p:nvPr/>
        </p:nvPicPr>
        <p:blipFill>
          <a:blip r:embed="rId4"/>
          <a:stretch>
            <a:fillRect/>
          </a:stretch>
        </p:blipFill>
        <p:spPr>
          <a:xfrm>
            <a:off x="9819209" y="564535"/>
            <a:ext cx="1775354" cy="887677"/>
          </a:xfrm>
          <a:prstGeom prst="rect">
            <a:avLst/>
          </a:prstGeom>
        </p:spPr>
      </p:pic>
      <p:pic>
        <p:nvPicPr>
          <p:cNvPr id="6" name="Picture 5" descr="A close-up of a person&#10;&#10;Description automatically generated">
            <a:extLst>
              <a:ext uri="{FF2B5EF4-FFF2-40B4-BE49-F238E27FC236}">
                <a16:creationId xmlns:a16="http://schemas.microsoft.com/office/drawing/2014/main" id="{C7CBDED9-0D15-A9ED-A61F-1D33595F4556}"/>
              </a:ext>
            </a:extLst>
          </p:cNvPr>
          <p:cNvPicPr>
            <a:picLocks noChangeAspect="1"/>
          </p:cNvPicPr>
          <p:nvPr/>
        </p:nvPicPr>
        <p:blipFill>
          <a:blip r:embed="rId5"/>
          <a:stretch>
            <a:fillRect/>
          </a:stretch>
        </p:blipFill>
        <p:spPr>
          <a:xfrm>
            <a:off x="8481616" y="4584661"/>
            <a:ext cx="1986950" cy="1986950"/>
          </a:xfrm>
          <a:prstGeom prst="rect">
            <a:avLst/>
          </a:prstGeom>
        </p:spPr>
      </p:pic>
    </p:spTree>
    <p:extLst>
      <p:ext uri="{BB962C8B-B14F-4D97-AF65-F5344CB8AC3E}">
        <p14:creationId xmlns:p14="http://schemas.microsoft.com/office/powerpoint/2010/main" val="141986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Examples of “bad” navigation:</a:t>
            </a: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 game&#10;&#10;Description automatically generated">
            <a:extLst>
              <a:ext uri="{FF2B5EF4-FFF2-40B4-BE49-F238E27FC236}">
                <a16:creationId xmlns:a16="http://schemas.microsoft.com/office/drawing/2014/main" id="{16391883-A9F1-3862-65C2-03F8DC8ED834}"/>
              </a:ext>
            </a:extLst>
          </p:cNvPr>
          <p:cNvPicPr>
            <a:picLocks noChangeAspect="1"/>
          </p:cNvPicPr>
          <p:nvPr/>
        </p:nvPicPr>
        <p:blipFill>
          <a:blip r:embed="rId3"/>
          <a:stretch>
            <a:fillRect/>
          </a:stretch>
        </p:blipFill>
        <p:spPr>
          <a:xfrm>
            <a:off x="556358" y="1258983"/>
            <a:ext cx="7772400" cy="3014613"/>
          </a:xfrm>
          <a:prstGeom prst="rect">
            <a:avLst/>
          </a:prstGeom>
        </p:spPr>
      </p:pic>
      <p:pic>
        <p:nvPicPr>
          <p:cNvPr id="14" name="Picture 13" descr="A person with long hair&#10;&#10;Description automatically generated">
            <a:extLst>
              <a:ext uri="{FF2B5EF4-FFF2-40B4-BE49-F238E27FC236}">
                <a16:creationId xmlns:a16="http://schemas.microsoft.com/office/drawing/2014/main" id="{250BBABC-2FB2-E4DF-B84A-AF6CF80B7592}"/>
              </a:ext>
            </a:extLst>
          </p:cNvPr>
          <p:cNvPicPr>
            <a:picLocks noChangeAspect="1"/>
          </p:cNvPicPr>
          <p:nvPr/>
        </p:nvPicPr>
        <p:blipFill>
          <a:blip r:embed="rId4"/>
          <a:stretch>
            <a:fillRect/>
          </a:stretch>
        </p:blipFill>
        <p:spPr>
          <a:xfrm>
            <a:off x="556358" y="4797253"/>
            <a:ext cx="7787839" cy="1597966"/>
          </a:xfrm>
          <a:prstGeom prst="rect">
            <a:avLst/>
          </a:prstGeom>
        </p:spPr>
      </p:pic>
      <p:pic>
        <p:nvPicPr>
          <p:cNvPr id="16" name="Picture 15" descr="A screenshot of a phone&#10;&#10;Description automatically generated">
            <a:extLst>
              <a:ext uri="{FF2B5EF4-FFF2-40B4-BE49-F238E27FC236}">
                <a16:creationId xmlns:a16="http://schemas.microsoft.com/office/drawing/2014/main" id="{D6DA01FE-1542-1F99-E356-B23877845976}"/>
              </a:ext>
            </a:extLst>
          </p:cNvPr>
          <p:cNvPicPr>
            <a:picLocks noChangeAspect="1"/>
          </p:cNvPicPr>
          <p:nvPr/>
        </p:nvPicPr>
        <p:blipFill>
          <a:blip r:embed="rId5"/>
          <a:stretch>
            <a:fillRect/>
          </a:stretch>
        </p:blipFill>
        <p:spPr>
          <a:xfrm>
            <a:off x="9223935" y="636560"/>
            <a:ext cx="2583697" cy="5970728"/>
          </a:xfrm>
          <a:prstGeom prst="rect">
            <a:avLst/>
          </a:prstGeom>
        </p:spPr>
      </p:pic>
      <p:sp>
        <p:nvSpPr>
          <p:cNvPr id="17" name="TextBox 16">
            <a:extLst>
              <a:ext uri="{FF2B5EF4-FFF2-40B4-BE49-F238E27FC236}">
                <a16:creationId xmlns:a16="http://schemas.microsoft.com/office/drawing/2014/main" id="{D6649787-8310-E8C4-D833-49640F87D2A4}"/>
              </a:ext>
            </a:extLst>
          </p:cNvPr>
          <p:cNvSpPr txBox="1"/>
          <p:nvPr/>
        </p:nvSpPr>
        <p:spPr>
          <a:xfrm>
            <a:off x="212035" y="1258983"/>
            <a:ext cx="344323"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BA645CA0-08C7-A6F3-8354-3125B0017385}"/>
              </a:ext>
            </a:extLst>
          </p:cNvPr>
          <p:cNvSpPr txBox="1"/>
          <p:nvPr/>
        </p:nvSpPr>
        <p:spPr>
          <a:xfrm>
            <a:off x="212035" y="4797253"/>
            <a:ext cx="344323" cy="369332"/>
          </a:xfrm>
          <a:prstGeom prst="rect">
            <a:avLst/>
          </a:prstGeom>
          <a:noFill/>
        </p:spPr>
        <p:txBody>
          <a:bodyPr wrap="square" rtlCol="0">
            <a:spAutoFit/>
          </a:bodyPr>
          <a:lstStyle/>
          <a:p>
            <a:r>
              <a:rPr lang="en-US" dirty="0"/>
              <a:t>2</a:t>
            </a:r>
          </a:p>
        </p:txBody>
      </p:sp>
      <p:sp>
        <p:nvSpPr>
          <p:cNvPr id="19" name="TextBox 18">
            <a:extLst>
              <a:ext uri="{FF2B5EF4-FFF2-40B4-BE49-F238E27FC236}">
                <a16:creationId xmlns:a16="http://schemas.microsoft.com/office/drawing/2014/main" id="{9084B843-9989-3CE9-36C1-D37BDFE47104}"/>
              </a:ext>
            </a:extLst>
          </p:cNvPr>
          <p:cNvSpPr txBox="1"/>
          <p:nvPr/>
        </p:nvSpPr>
        <p:spPr>
          <a:xfrm>
            <a:off x="8879612" y="592480"/>
            <a:ext cx="344323"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497786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Examples of great navigation:</a:t>
            </a: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6649787-8310-E8C4-D833-49640F87D2A4}"/>
              </a:ext>
            </a:extLst>
          </p:cNvPr>
          <p:cNvSpPr txBox="1"/>
          <p:nvPr/>
        </p:nvSpPr>
        <p:spPr>
          <a:xfrm>
            <a:off x="1956169" y="1258983"/>
            <a:ext cx="344323"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BA645CA0-08C7-A6F3-8354-3125B0017385}"/>
              </a:ext>
            </a:extLst>
          </p:cNvPr>
          <p:cNvSpPr txBox="1"/>
          <p:nvPr/>
        </p:nvSpPr>
        <p:spPr>
          <a:xfrm>
            <a:off x="1956169" y="4797253"/>
            <a:ext cx="344323" cy="369332"/>
          </a:xfrm>
          <a:prstGeom prst="rect">
            <a:avLst/>
          </a:prstGeom>
          <a:noFill/>
        </p:spPr>
        <p:txBody>
          <a:bodyPr wrap="square" rtlCol="0">
            <a:spAutoFit/>
          </a:bodyPr>
          <a:lstStyle/>
          <a:p>
            <a:r>
              <a:rPr lang="en-US" dirty="0"/>
              <a:t>2</a:t>
            </a:r>
          </a:p>
        </p:txBody>
      </p:sp>
      <p:pic>
        <p:nvPicPr>
          <p:cNvPr id="3" name="Picture 2" descr="A screenshot of a phone&#10;&#10;Description automatically generated">
            <a:extLst>
              <a:ext uri="{FF2B5EF4-FFF2-40B4-BE49-F238E27FC236}">
                <a16:creationId xmlns:a16="http://schemas.microsoft.com/office/drawing/2014/main" id="{7B7A8B27-9A6F-5728-543C-B205A2B91EFC}"/>
              </a:ext>
            </a:extLst>
          </p:cNvPr>
          <p:cNvPicPr>
            <a:picLocks noChangeAspect="1"/>
          </p:cNvPicPr>
          <p:nvPr/>
        </p:nvPicPr>
        <p:blipFill>
          <a:blip r:embed="rId3"/>
          <a:stretch>
            <a:fillRect/>
          </a:stretch>
        </p:blipFill>
        <p:spPr>
          <a:xfrm>
            <a:off x="2399650" y="4797253"/>
            <a:ext cx="7772400" cy="991111"/>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EB1ADF48-58E0-06E8-F7AC-49CA5322198A}"/>
              </a:ext>
            </a:extLst>
          </p:cNvPr>
          <p:cNvPicPr>
            <a:picLocks noChangeAspect="1"/>
          </p:cNvPicPr>
          <p:nvPr/>
        </p:nvPicPr>
        <p:blipFill rotWithShape="1">
          <a:blip r:embed="rId4"/>
          <a:srcRect b="40399"/>
          <a:stretch/>
        </p:blipFill>
        <p:spPr>
          <a:xfrm>
            <a:off x="2395548" y="1410407"/>
            <a:ext cx="7008167" cy="2018593"/>
          </a:xfrm>
          <a:prstGeom prst="rect">
            <a:avLst/>
          </a:prstGeom>
        </p:spPr>
      </p:pic>
    </p:spTree>
    <p:extLst>
      <p:ext uri="{BB962C8B-B14F-4D97-AF65-F5344CB8AC3E}">
        <p14:creationId xmlns:p14="http://schemas.microsoft.com/office/powerpoint/2010/main" val="3853326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53165E-3D25-9AAA-F362-E513DA60D182}"/>
              </a:ext>
            </a:extLst>
          </p:cNvPr>
          <p:cNvPicPr>
            <a:picLocks noChangeAspect="1"/>
          </p:cNvPicPr>
          <p:nvPr/>
        </p:nvPicPr>
        <p:blipFill>
          <a:blip r:embed="rId3"/>
          <a:stretch>
            <a:fillRect/>
          </a:stretch>
        </p:blipFill>
        <p:spPr>
          <a:xfrm>
            <a:off x="-1947511" y="-345078"/>
            <a:ext cx="8756683" cy="7203078"/>
          </a:xfrm>
          <a:prstGeom prst="rect">
            <a:avLst/>
          </a:prstGeom>
        </p:spPr>
      </p:pic>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Create the Call to Action:</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F223BEB0-BF3A-0B3D-613D-9FD6A73398F0}"/>
              </a:ext>
            </a:extLst>
          </p:cNvPr>
          <p:cNvSpPr txBox="1"/>
          <p:nvPr/>
        </p:nvSpPr>
        <p:spPr>
          <a:xfrm>
            <a:off x="556359" y="1498271"/>
            <a:ext cx="4795908" cy="6211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CTA Is a prompt that encourages users to take a specific action</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Request a quote, download a resource, fill out a form or subscribe to an email list</a:t>
            </a:r>
          </a:p>
          <a:p>
            <a:pPr marL="347345" indent="-347345">
              <a:spcAft>
                <a:spcPts val="1000"/>
              </a:spcAft>
              <a:buFont typeface="Arial,Sans-Serif"/>
              <a:buChar char="•"/>
            </a:pPr>
            <a:endParaRPr lang="en-US" sz="8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This will help guide the page     content and copy</a:t>
            </a:r>
          </a:p>
          <a:p>
            <a:pPr marL="347345" indent="-347345">
              <a:spcAft>
                <a:spcPts val="1000"/>
              </a:spcAft>
              <a:buFont typeface="Arial,Sans-Serif"/>
              <a:buChar char="•"/>
            </a:pPr>
            <a:endParaRPr lang="en-US" sz="8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Limit the number of CTAs</a:t>
            </a:r>
          </a:p>
          <a:p>
            <a:pPr marL="347345" indent="-347345">
              <a:spcAft>
                <a:spcPts val="1000"/>
              </a:spcAft>
              <a:buFont typeface="Arial,Sans-Serif"/>
              <a:buChar char="•"/>
            </a:pPr>
            <a:endParaRPr lang="en-US" sz="8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Create visual contrast</a:t>
            </a:r>
          </a:p>
          <a:p>
            <a:pPr>
              <a:spcAft>
                <a:spcPts val="1000"/>
              </a:spcAft>
            </a:pPr>
            <a:endParaRPr lang="en-US" sz="8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Keep it simple!</a:t>
            </a:r>
          </a:p>
          <a:p>
            <a:pPr>
              <a:spcAft>
                <a:spcPts val="1000"/>
              </a:spcAft>
            </a:pPr>
            <a:endParaRPr lang="en-US" sz="2000" dirty="0">
              <a:solidFill>
                <a:schemeClr val="tx1">
                  <a:lumMod val="75000"/>
                  <a:lumOff val="25000"/>
                </a:schemeClr>
              </a:solidFill>
              <a:latin typeface="Roboto"/>
              <a:ea typeface="Roboto"/>
              <a:cs typeface="Arial"/>
            </a:endParaRPr>
          </a:p>
          <a:p>
            <a:pPr>
              <a:spcAft>
                <a:spcPts val="1000"/>
              </a:spcAft>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10" name="Picture 9">
            <a:extLst>
              <a:ext uri="{FF2B5EF4-FFF2-40B4-BE49-F238E27FC236}">
                <a16:creationId xmlns:a16="http://schemas.microsoft.com/office/drawing/2014/main" id="{59055A86-8EB4-1F14-FF4E-EA035C2EC0A2}"/>
              </a:ext>
            </a:extLst>
          </p:cNvPr>
          <p:cNvPicPr>
            <a:picLocks noChangeAspect="1"/>
          </p:cNvPicPr>
          <p:nvPr/>
        </p:nvPicPr>
        <p:blipFill>
          <a:blip r:embed="rId4"/>
          <a:stretch>
            <a:fillRect/>
          </a:stretch>
        </p:blipFill>
        <p:spPr>
          <a:xfrm rot="618282">
            <a:off x="6506716" y="3851569"/>
            <a:ext cx="2210910" cy="2100364"/>
          </a:xfrm>
          <a:prstGeom prst="rect">
            <a:avLst/>
          </a:prstGeom>
        </p:spPr>
      </p:pic>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D414F07-9780-5318-AE7A-CB7AF0DAD61B}"/>
              </a:ext>
            </a:extLst>
          </p:cNvPr>
          <p:cNvGrpSpPr/>
          <p:nvPr/>
        </p:nvGrpSpPr>
        <p:grpSpPr>
          <a:xfrm>
            <a:off x="9058505" y="668976"/>
            <a:ext cx="2381602" cy="5520049"/>
            <a:chOff x="9058505" y="1498271"/>
            <a:chExt cx="2381602" cy="5520049"/>
          </a:xfrm>
        </p:grpSpPr>
        <p:sp>
          <p:nvSpPr>
            <p:cNvPr id="23" name="Rounded Rectangle 9">
              <a:extLst>
                <a:ext uri="{FF2B5EF4-FFF2-40B4-BE49-F238E27FC236}">
                  <a16:creationId xmlns:a16="http://schemas.microsoft.com/office/drawing/2014/main" id="{47E4D2A7-1614-E457-5733-18F2E22FE7C0}"/>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C115813-241E-F819-06D3-1828C57471DE}"/>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5" name="TextBox 5">
              <a:extLst>
                <a:ext uri="{FF2B5EF4-FFF2-40B4-BE49-F238E27FC236}">
                  <a16:creationId xmlns:a16="http://schemas.microsoft.com/office/drawing/2014/main" id="{2F86B33F-C63B-4DC4-2DC1-A657B1882D8C}"/>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rgbClr val="ED7D31"/>
                  </a:solidFill>
                  <a:latin typeface="Roboto"/>
                  <a:cs typeface="Calibri"/>
                </a:rPr>
                <a:t>Define CTA</a:t>
              </a:r>
              <a:br>
                <a:rPr lang="en-US" sz="1600" b="1" dirty="0">
                  <a:solidFill>
                    <a:srgbClr val="ED7D31"/>
                  </a:solidFill>
                  <a:latin typeface="Roboto"/>
                  <a:cs typeface="Calibri"/>
                </a:rPr>
              </a:br>
              <a:endParaRPr lang="en-US" sz="1600" dirty="0">
                <a:solidFill>
                  <a:srgbClr val="ED7D31"/>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mn-lt"/>
                  <a:cs typeface="+mn-lt"/>
                </a:rPr>
                <a:t>Accessibility</a:t>
              </a:r>
              <a:br>
                <a:rPr lang="en-US" sz="1600" b="1" dirty="0">
                  <a:solidFill>
                    <a:schemeClr val="tx1">
                      <a:lumMod val="65000"/>
                      <a:lumOff val="35000"/>
                    </a:schemeClr>
                  </a:solidFill>
                  <a:latin typeface="Roboto"/>
                  <a:ea typeface="+mn-lt"/>
                  <a:cs typeface="+mn-lt"/>
                </a:rPr>
              </a:br>
              <a:endParaRPr lang="en-US" sz="1600" dirty="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71618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Call to Action Examples: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rectangular object with a blue screen on it&#10;&#10;Description automatically generated">
            <a:extLst>
              <a:ext uri="{FF2B5EF4-FFF2-40B4-BE49-F238E27FC236}">
                <a16:creationId xmlns:a16="http://schemas.microsoft.com/office/drawing/2014/main" id="{1A881225-1DBA-6901-CAB4-3F05E93A34B6}"/>
              </a:ext>
            </a:extLst>
          </p:cNvPr>
          <p:cNvPicPr>
            <a:picLocks noChangeAspect="1"/>
          </p:cNvPicPr>
          <p:nvPr/>
        </p:nvPicPr>
        <p:blipFill>
          <a:blip r:embed="rId3"/>
          <a:stretch>
            <a:fillRect/>
          </a:stretch>
        </p:blipFill>
        <p:spPr>
          <a:xfrm>
            <a:off x="3422240" y="1599273"/>
            <a:ext cx="5347520" cy="2097136"/>
          </a:xfrm>
          <a:prstGeom prst="rect">
            <a:avLst/>
          </a:prstGeom>
        </p:spPr>
      </p:pic>
      <p:pic>
        <p:nvPicPr>
          <p:cNvPr id="9" name="Picture 8" descr="A graphic of a graph&#10;&#10;Description automatically generated">
            <a:extLst>
              <a:ext uri="{FF2B5EF4-FFF2-40B4-BE49-F238E27FC236}">
                <a16:creationId xmlns:a16="http://schemas.microsoft.com/office/drawing/2014/main" id="{1CCFBAC3-8C9B-E185-A63D-6022A2C61F86}"/>
              </a:ext>
            </a:extLst>
          </p:cNvPr>
          <p:cNvPicPr>
            <a:picLocks noChangeAspect="1"/>
          </p:cNvPicPr>
          <p:nvPr/>
        </p:nvPicPr>
        <p:blipFill>
          <a:blip r:embed="rId4"/>
          <a:stretch>
            <a:fillRect/>
          </a:stretch>
        </p:blipFill>
        <p:spPr>
          <a:xfrm>
            <a:off x="2209800" y="4077101"/>
            <a:ext cx="7772400" cy="2088322"/>
          </a:xfrm>
          <a:prstGeom prst="rect">
            <a:avLst/>
          </a:prstGeom>
        </p:spPr>
      </p:pic>
    </p:spTree>
    <p:extLst>
      <p:ext uri="{BB962C8B-B14F-4D97-AF65-F5344CB8AC3E}">
        <p14:creationId xmlns:p14="http://schemas.microsoft.com/office/powerpoint/2010/main" val="76186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Accessibility:</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0" y="1258983"/>
            <a:ext cx="7665624"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3200"/>
              </a:lnSpc>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Important for user experience but also the law!</a:t>
            </a:r>
          </a:p>
          <a:p>
            <a:pPr marL="342900" indent="-342900">
              <a:lnSpc>
                <a:spcPts val="3200"/>
              </a:lnSpc>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Alt text for images and icons</a:t>
            </a:r>
          </a:p>
          <a:p>
            <a:pPr marL="342900" indent="-342900">
              <a:lnSpc>
                <a:spcPts val="3200"/>
              </a:lnSpc>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Captions for video and audio</a:t>
            </a:r>
          </a:p>
          <a:p>
            <a:pPr marL="342900" indent="-342900">
              <a:lnSpc>
                <a:spcPts val="3200"/>
              </a:lnSpc>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Clear labels on forms</a:t>
            </a:r>
          </a:p>
          <a:p>
            <a:pPr marL="342900" indent="-342900">
              <a:lnSpc>
                <a:spcPts val="3200"/>
              </a:lnSpc>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Clear error messages </a:t>
            </a:r>
          </a:p>
          <a:p>
            <a:pPr marL="342900" indent="-342900">
              <a:lnSpc>
                <a:spcPts val="3200"/>
              </a:lnSpc>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Color contrast </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Use high contrast colors for on page text and buttons</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Use a color checker to make sure you are WCAG compliant</a:t>
            </a:r>
          </a:p>
          <a:p>
            <a:pPr marL="1261745" lvl="2" indent="-347345">
              <a:spcAft>
                <a:spcPts val="1000"/>
              </a:spcAft>
              <a:buFont typeface="Arial,Sans-Serif"/>
              <a:buChar char="•"/>
            </a:pPr>
            <a:r>
              <a:rPr lang="en-US" sz="1600" dirty="0">
                <a:solidFill>
                  <a:schemeClr val="tx1">
                    <a:lumMod val="65000"/>
                    <a:lumOff val="35000"/>
                  </a:schemeClr>
                </a:solidFill>
                <a:latin typeface="Roboto"/>
                <a:ea typeface="Roboto"/>
                <a:cs typeface="Arial"/>
                <a:hlinkClick r:id="rId3"/>
              </a:rPr>
              <a:t>https://accessibleweb.com/color-contrast-checker/</a:t>
            </a:r>
            <a:r>
              <a:rPr lang="en-US" sz="1600" dirty="0">
                <a:solidFill>
                  <a:schemeClr val="tx1">
                    <a:lumMod val="65000"/>
                    <a:lumOff val="35000"/>
                  </a:schemeClr>
                </a:solidFill>
                <a:latin typeface="Roboto"/>
                <a:ea typeface="Roboto"/>
                <a:cs typeface="Arial"/>
              </a:rPr>
              <a:t> </a:t>
            </a:r>
          </a:p>
          <a:p>
            <a:pPr marL="1261745" lvl="2" indent="-347345">
              <a:spcAft>
                <a:spcPts val="1000"/>
              </a:spcAft>
              <a:buFont typeface="Arial,Sans-Serif"/>
              <a:buChar char="•"/>
            </a:pPr>
            <a:r>
              <a:rPr lang="en-US" sz="1600" dirty="0">
                <a:solidFill>
                  <a:schemeClr val="tx1">
                    <a:lumMod val="65000"/>
                    <a:lumOff val="35000"/>
                  </a:schemeClr>
                </a:solidFill>
                <a:latin typeface="Roboto"/>
                <a:ea typeface="Roboto"/>
                <a:cs typeface="Arial"/>
                <a:hlinkClick r:id="rId4"/>
              </a:rPr>
              <a:t>https://webaim.org/resources/contrastchecker/</a:t>
            </a:r>
            <a:endParaRPr lang="en-US" sz="1600" dirty="0">
              <a:solidFill>
                <a:schemeClr val="tx1">
                  <a:lumMod val="65000"/>
                  <a:lumOff val="35000"/>
                </a:schemeClr>
              </a:solidFill>
              <a:latin typeface="Roboto"/>
              <a:ea typeface="Roboto"/>
              <a:cs typeface="Arial"/>
            </a:endParaRPr>
          </a:p>
          <a:p>
            <a:pPr marL="1261745" lvl="2" indent="-347345">
              <a:spcAft>
                <a:spcPts val="1000"/>
              </a:spcAft>
              <a:buFont typeface="Arial,Sans-Serif"/>
              <a:buChar char="•"/>
            </a:pPr>
            <a:r>
              <a:rPr lang="en-US" sz="1600" dirty="0">
                <a:solidFill>
                  <a:schemeClr val="tx1">
                    <a:lumMod val="65000"/>
                    <a:lumOff val="35000"/>
                  </a:schemeClr>
                </a:solidFill>
                <a:latin typeface="Roboto"/>
                <a:ea typeface="Roboto"/>
                <a:cs typeface="Arial"/>
                <a:hlinkClick r:id="rId5"/>
              </a:rPr>
              <a:t>https://dequeuniversity.com/color-contrast</a:t>
            </a:r>
            <a:r>
              <a:rPr lang="en-US" sz="1600" dirty="0">
                <a:solidFill>
                  <a:schemeClr val="tx1">
                    <a:lumMod val="65000"/>
                    <a:lumOff val="35000"/>
                  </a:schemeClr>
                </a:solidFill>
                <a:latin typeface="Roboto"/>
                <a:ea typeface="Roboto"/>
                <a:cs typeface="Arial"/>
              </a:rPr>
              <a:t>  </a:t>
            </a:r>
          </a:p>
          <a:p>
            <a:pPr>
              <a:spcAft>
                <a:spcPts val="1000"/>
              </a:spcAft>
            </a:pPr>
            <a:endParaRPr lang="en-US" sz="2000" dirty="0">
              <a:solidFill>
                <a:schemeClr val="tx1">
                  <a:lumMod val="65000"/>
                  <a:lumOff val="3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65000"/>
                  <a:lumOff val="35000"/>
                </a:schemeClr>
              </a:solidFill>
              <a:latin typeface="Roboto"/>
              <a:ea typeface="Roboto"/>
              <a:cs typeface="Arial"/>
            </a:endParaRPr>
          </a:p>
        </p:txBody>
      </p:sp>
      <p:grpSp>
        <p:nvGrpSpPr>
          <p:cNvPr id="12" name="Group 11">
            <a:extLst>
              <a:ext uri="{FF2B5EF4-FFF2-40B4-BE49-F238E27FC236}">
                <a16:creationId xmlns:a16="http://schemas.microsoft.com/office/drawing/2014/main" id="{0FF5E0F4-C37B-2E30-901F-49F01B853EB0}"/>
              </a:ext>
            </a:extLst>
          </p:cNvPr>
          <p:cNvGrpSpPr/>
          <p:nvPr/>
        </p:nvGrpSpPr>
        <p:grpSpPr>
          <a:xfrm>
            <a:off x="9058505" y="668976"/>
            <a:ext cx="2381602" cy="5520049"/>
            <a:chOff x="9058505" y="1498271"/>
            <a:chExt cx="2381602" cy="5520049"/>
          </a:xfrm>
        </p:grpSpPr>
        <p:sp>
          <p:nvSpPr>
            <p:cNvPr id="13" name="Rounded Rectangle 9">
              <a:extLst>
                <a:ext uri="{FF2B5EF4-FFF2-40B4-BE49-F238E27FC236}">
                  <a16:creationId xmlns:a16="http://schemas.microsoft.com/office/drawing/2014/main" id="{5D4DD9C6-E8E1-160F-3519-9BF52FC4B635}"/>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C8B60A9-A554-BA12-9025-C8FB0BE3B279}"/>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C6D00F62-DEB9-7B61-68FE-1121A9650591}"/>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rgbClr val="ED7D31"/>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777108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Accessibility: What is WCAG? </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43FE2-356D-E54E-E459-C2F21F645776}"/>
              </a:ext>
            </a:extLst>
          </p:cNvPr>
          <p:cNvSpPr txBox="1"/>
          <p:nvPr/>
        </p:nvSpPr>
        <p:spPr>
          <a:xfrm>
            <a:off x="557540" y="1280421"/>
            <a:ext cx="7665624" cy="67043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WCAG is the Web Content Accessibility Guidelines</a:t>
            </a:r>
            <a:endParaRPr lang="en-US" sz="2000" dirty="0">
              <a:solidFill>
                <a:schemeClr val="tx1">
                  <a:lumMod val="75000"/>
                  <a:lumOff val="25000"/>
                </a:schemeClr>
              </a:solidFill>
              <a:latin typeface="Roboto" pitchFamily="2" charset="0"/>
              <a:ea typeface="Roboto" pitchFamily="2" charset="0"/>
              <a:cs typeface="Arial"/>
            </a:endParaRPr>
          </a:p>
          <a:p>
            <a:pPr marL="342900" indent="-342900">
              <a:spcAft>
                <a:spcPts val="1000"/>
              </a:spcAft>
              <a:buFont typeface="Arial" panose="020B0604020202020204" pitchFamily="34" charset="0"/>
              <a:buChar char="•"/>
            </a:pPr>
            <a:endParaRPr lang="en-US" sz="800" dirty="0">
              <a:solidFill>
                <a:schemeClr val="tx1">
                  <a:lumMod val="75000"/>
                  <a:lumOff val="25000"/>
                </a:schemeClr>
              </a:solidFill>
              <a:latin typeface="Roboto" pitchFamily="2" charset="0"/>
              <a:ea typeface="Roboto" pitchFamily="2" charset="0"/>
              <a:cs typeface="Arial"/>
            </a:endParaRPr>
          </a:p>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pitchFamily="2" charset="0"/>
                <a:ea typeface="Roboto" pitchFamily="2" charset="0"/>
                <a:cs typeface="Arial"/>
              </a:rPr>
              <a:t>Guidelines were created to make the web more accessible to everyone, including people with disabilities </a:t>
            </a:r>
          </a:p>
          <a:p>
            <a:pPr marL="342900" indent="-342900">
              <a:spcAft>
                <a:spcPts val="1000"/>
              </a:spcAft>
              <a:buFont typeface="Arial" panose="020B0604020202020204" pitchFamily="34" charset="0"/>
              <a:buChar char="•"/>
            </a:pPr>
            <a:endParaRPr lang="en-US" sz="800" dirty="0">
              <a:solidFill>
                <a:schemeClr val="tx1">
                  <a:lumMod val="75000"/>
                  <a:lumOff val="25000"/>
                </a:schemeClr>
              </a:solidFill>
              <a:latin typeface="Roboto" pitchFamily="2" charset="0"/>
              <a:ea typeface="Roboto" pitchFamily="2" charset="0"/>
              <a:cs typeface="Arial"/>
            </a:endParaRPr>
          </a:p>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pitchFamily="2" charset="0"/>
                <a:ea typeface="Roboto" pitchFamily="2" charset="0"/>
                <a:cs typeface="Arial"/>
              </a:rPr>
              <a:t>Three levels of conformance:</a:t>
            </a:r>
          </a:p>
          <a:p>
            <a:pPr marL="800100" lvl="1" indent="-342900">
              <a:spcAft>
                <a:spcPts val="1000"/>
              </a:spcAft>
              <a:buFont typeface="Arial" panose="020B0604020202020204" pitchFamily="34" charset="0"/>
              <a:buChar char="•"/>
            </a:pPr>
            <a:r>
              <a:rPr lang="en-US" dirty="0">
                <a:solidFill>
                  <a:schemeClr val="tx1">
                    <a:lumMod val="75000"/>
                    <a:lumOff val="25000"/>
                  </a:schemeClr>
                </a:solidFill>
                <a:latin typeface="Roboto" pitchFamily="2" charset="0"/>
                <a:ea typeface="Roboto" pitchFamily="2" charset="0"/>
                <a:cs typeface="Arial"/>
              </a:rPr>
              <a:t>Level A: Lowest level focusing on most basic accessibility features</a:t>
            </a:r>
          </a:p>
          <a:p>
            <a:pPr marL="800100" lvl="1" indent="-342900">
              <a:spcAft>
                <a:spcPts val="1000"/>
              </a:spcAft>
              <a:buFont typeface="Arial" panose="020B0604020202020204" pitchFamily="34" charset="0"/>
              <a:buChar char="•"/>
            </a:pPr>
            <a:endParaRPr lang="en-US" sz="500" dirty="0">
              <a:solidFill>
                <a:schemeClr val="tx1">
                  <a:lumMod val="75000"/>
                  <a:lumOff val="25000"/>
                </a:schemeClr>
              </a:solidFill>
              <a:latin typeface="Roboto" pitchFamily="2" charset="0"/>
              <a:ea typeface="Roboto" pitchFamily="2" charset="0"/>
              <a:cs typeface="Arial"/>
            </a:endParaRPr>
          </a:p>
          <a:p>
            <a:pPr marL="800100" lvl="1" indent="-342900">
              <a:spcAft>
                <a:spcPts val="1000"/>
              </a:spcAft>
              <a:buFont typeface="Arial" panose="020B0604020202020204" pitchFamily="34" charset="0"/>
              <a:buChar char="•"/>
            </a:pPr>
            <a:r>
              <a:rPr lang="en-US" dirty="0">
                <a:solidFill>
                  <a:schemeClr val="tx1">
                    <a:lumMod val="75000"/>
                    <a:lumOff val="25000"/>
                  </a:schemeClr>
                </a:solidFill>
                <a:latin typeface="Roboto" pitchFamily="2" charset="0"/>
                <a:ea typeface="Roboto" pitchFamily="2" charset="0"/>
                <a:cs typeface="Arial"/>
              </a:rPr>
              <a:t>Level AA: Mid-level most commonly targeted level</a:t>
            </a:r>
          </a:p>
          <a:p>
            <a:pPr marL="800100" lvl="1" indent="-342900">
              <a:spcAft>
                <a:spcPts val="1000"/>
              </a:spcAft>
              <a:buFont typeface="Arial" panose="020B0604020202020204" pitchFamily="34" charset="0"/>
              <a:buChar char="•"/>
            </a:pPr>
            <a:endParaRPr lang="en-US" sz="800" dirty="0">
              <a:solidFill>
                <a:schemeClr val="tx1">
                  <a:lumMod val="75000"/>
                  <a:lumOff val="25000"/>
                </a:schemeClr>
              </a:solidFill>
              <a:latin typeface="Roboto" pitchFamily="2" charset="0"/>
              <a:ea typeface="Roboto" pitchFamily="2" charset="0"/>
              <a:cs typeface="Arial"/>
            </a:endParaRPr>
          </a:p>
          <a:p>
            <a:pPr marL="800100" lvl="1" indent="-342900">
              <a:spcAft>
                <a:spcPts val="1000"/>
              </a:spcAft>
              <a:buFont typeface="Arial" panose="020B0604020202020204" pitchFamily="34" charset="0"/>
              <a:buChar char="•"/>
            </a:pPr>
            <a:r>
              <a:rPr lang="en-US" dirty="0">
                <a:solidFill>
                  <a:schemeClr val="tx1">
                    <a:lumMod val="75000"/>
                    <a:lumOff val="25000"/>
                  </a:schemeClr>
                </a:solidFill>
                <a:latin typeface="Roboto" pitchFamily="2" charset="0"/>
                <a:ea typeface="Roboto" pitchFamily="2" charset="0"/>
                <a:cs typeface="Arial"/>
              </a:rPr>
              <a:t>Level AAA: The highest level of conformance and also the hardest to achieve </a:t>
            </a:r>
          </a:p>
          <a:p>
            <a:pPr marL="800100" lvl="1" indent="-342900">
              <a:spcAft>
                <a:spcPts val="1000"/>
              </a:spcAft>
              <a:buFont typeface="Arial" panose="020B0604020202020204" pitchFamily="34" charset="0"/>
              <a:buChar char="•"/>
            </a:pPr>
            <a:endParaRPr lang="en-US" sz="800" dirty="0">
              <a:solidFill>
                <a:schemeClr val="tx1">
                  <a:lumMod val="75000"/>
                  <a:lumOff val="25000"/>
                </a:schemeClr>
              </a:solidFill>
              <a:latin typeface="Roboto" pitchFamily="2" charset="0"/>
              <a:ea typeface="Roboto" pitchFamily="2" charset="0"/>
              <a:cs typeface="Arial"/>
            </a:endParaRPr>
          </a:p>
          <a:p>
            <a:pPr marL="800100" lvl="1" indent="-342900">
              <a:spcAft>
                <a:spcPts val="1000"/>
              </a:spcAft>
              <a:buFont typeface="Arial" panose="020B0604020202020204" pitchFamily="34" charset="0"/>
              <a:buChar char="•"/>
            </a:pPr>
            <a:r>
              <a:rPr lang="en-US" dirty="0">
                <a:solidFill>
                  <a:schemeClr val="tx1">
                    <a:lumMod val="75000"/>
                    <a:lumOff val="25000"/>
                  </a:schemeClr>
                </a:solidFill>
                <a:latin typeface="Roboto"/>
                <a:ea typeface="Roboto"/>
                <a:cs typeface="Arial"/>
              </a:rPr>
              <a:t>Learn more at  </a:t>
            </a:r>
            <a:r>
              <a:rPr lang="en-US" dirty="0">
                <a:solidFill>
                  <a:schemeClr val="tx1">
                    <a:lumMod val="65000"/>
                    <a:lumOff val="35000"/>
                  </a:schemeClr>
                </a:solidFill>
                <a:latin typeface="Roboto"/>
                <a:ea typeface="Roboto"/>
                <a:cs typeface="Arial"/>
                <a:hlinkClick r:id="rId3"/>
              </a:rPr>
              <a:t>https://www.w3.org/WAI/standards-guidelines/wcag/</a:t>
            </a:r>
            <a:r>
              <a:rPr lang="en-US" dirty="0">
                <a:solidFill>
                  <a:schemeClr val="tx1">
                    <a:lumMod val="65000"/>
                    <a:lumOff val="35000"/>
                  </a:schemeClr>
                </a:solidFill>
                <a:latin typeface="Roboto"/>
                <a:ea typeface="Roboto"/>
                <a:cs typeface="Arial"/>
              </a:rPr>
              <a:t>   </a:t>
            </a:r>
          </a:p>
          <a:p>
            <a:pPr marL="800100" lvl="1" indent="-342900">
              <a:spcAft>
                <a:spcPts val="1000"/>
              </a:spcAft>
              <a:buFont typeface="Arial" panose="020B0604020202020204" pitchFamily="34" charset="0"/>
              <a:buChar char="•"/>
            </a:pPr>
            <a:endParaRPr lang="en-US" sz="2000" dirty="0">
              <a:solidFill>
                <a:schemeClr val="tx1">
                  <a:lumMod val="65000"/>
                  <a:lumOff val="35000"/>
                </a:schemeClr>
              </a:solidFill>
              <a:latin typeface="Roboto"/>
              <a:ea typeface="Roboto"/>
              <a:cs typeface="Arial"/>
            </a:endParaRPr>
          </a:p>
          <a:p>
            <a:pPr marL="342900" indent="-342900">
              <a:spcAft>
                <a:spcPts val="1000"/>
              </a:spcAft>
              <a:buFont typeface="Arial" panose="020B0604020202020204" pitchFamily="34" charset="0"/>
              <a:buChar char="•"/>
            </a:pPr>
            <a:endParaRPr lang="en-US" sz="2000" dirty="0">
              <a:solidFill>
                <a:schemeClr val="tx1">
                  <a:lumMod val="65000"/>
                  <a:lumOff val="3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65000"/>
                  <a:lumOff val="35000"/>
                </a:schemeClr>
              </a:solidFill>
              <a:latin typeface="Roboto"/>
              <a:ea typeface="Roboto"/>
              <a:cs typeface="Arial"/>
            </a:endParaRPr>
          </a:p>
        </p:txBody>
      </p:sp>
      <p:grpSp>
        <p:nvGrpSpPr>
          <p:cNvPr id="11" name="Group 10">
            <a:extLst>
              <a:ext uri="{FF2B5EF4-FFF2-40B4-BE49-F238E27FC236}">
                <a16:creationId xmlns:a16="http://schemas.microsoft.com/office/drawing/2014/main" id="{7630EDBA-79E7-3ABF-1B52-0147F1E209DA}"/>
              </a:ext>
            </a:extLst>
          </p:cNvPr>
          <p:cNvGrpSpPr/>
          <p:nvPr/>
        </p:nvGrpSpPr>
        <p:grpSpPr>
          <a:xfrm>
            <a:off x="9058505" y="668976"/>
            <a:ext cx="2381602" cy="5520049"/>
            <a:chOff x="9058505" y="1498271"/>
            <a:chExt cx="2381602" cy="5520049"/>
          </a:xfrm>
        </p:grpSpPr>
        <p:sp>
          <p:nvSpPr>
            <p:cNvPr id="13" name="Rounded Rectangle 9">
              <a:extLst>
                <a:ext uri="{FF2B5EF4-FFF2-40B4-BE49-F238E27FC236}">
                  <a16:creationId xmlns:a16="http://schemas.microsoft.com/office/drawing/2014/main" id="{EC2F48AC-A7F7-C8EF-0608-EE1715AB85A3}"/>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FED1731-03DE-03A1-E353-8B90CB3337D7}"/>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6FD71E15-C83C-88EE-AB08-B842A647FB97}"/>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rgbClr val="ED7D31"/>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83165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Accessibility Check: </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59224420-AFBF-758C-2D37-11D5DE554E22}"/>
              </a:ext>
            </a:extLst>
          </p:cNvPr>
          <p:cNvSpPr/>
          <p:nvPr/>
        </p:nvSpPr>
        <p:spPr>
          <a:xfrm>
            <a:off x="3714399" y="2002316"/>
            <a:ext cx="2381602" cy="676446"/>
          </a:xfrm>
          <a:prstGeom prst="roundRect">
            <a:avLst/>
          </a:prstGeom>
          <a:solidFill>
            <a:srgbClr val="F8B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LEARN MORE</a:t>
            </a:r>
          </a:p>
        </p:txBody>
      </p:sp>
      <p:sp>
        <p:nvSpPr>
          <p:cNvPr id="3" name="Rectangle 2">
            <a:extLst>
              <a:ext uri="{FF2B5EF4-FFF2-40B4-BE49-F238E27FC236}">
                <a16:creationId xmlns:a16="http://schemas.microsoft.com/office/drawing/2014/main" id="{F2BE6BEB-E06F-3A20-A90D-5AE599CD2FA2}"/>
              </a:ext>
            </a:extLst>
          </p:cNvPr>
          <p:cNvSpPr/>
          <p:nvPr/>
        </p:nvSpPr>
        <p:spPr>
          <a:xfrm>
            <a:off x="2196935" y="3429000"/>
            <a:ext cx="5510151" cy="1463634"/>
          </a:xfrm>
          <a:prstGeom prst="rect">
            <a:avLst/>
          </a:prstGeom>
          <a:solidFill>
            <a:srgbClr val="F8B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effectLst/>
                <a:latin typeface="Roboto" pitchFamily="2" charset="0"/>
                <a:ea typeface="Roboto" pitchFamily="2" charset="0"/>
              </a:rPr>
              <a:t>This is some sample body copy te</a:t>
            </a:r>
            <a:r>
              <a:rPr lang="en-US" sz="1400" dirty="0">
                <a:latin typeface="Roboto" pitchFamily="2" charset="0"/>
                <a:ea typeface="Roboto" pitchFamily="2" charset="0"/>
              </a:rPr>
              <a:t>xt on a color block</a:t>
            </a:r>
            <a:r>
              <a:rPr lang="en-US" sz="1400" dirty="0">
                <a:effectLst/>
                <a:latin typeface="Roboto" pitchFamily="2" charset="0"/>
                <a:ea typeface="Roboto" pitchFamily="2" charset="0"/>
              </a:rPr>
              <a:t>. Let’s see if it passes the accessibility check!  </a:t>
            </a:r>
          </a:p>
          <a:p>
            <a:endParaRPr lang="en-US" sz="1400" dirty="0">
              <a:latin typeface="Roboto" pitchFamily="2" charset="0"/>
              <a:ea typeface="Roboto" pitchFamily="2" charset="0"/>
            </a:endParaRPr>
          </a:p>
        </p:txBody>
      </p:sp>
      <p:grpSp>
        <p:nvGrpSpPr>
          <p:cNvPr id="15" name="Group 14">
            <a:extLst>
              <a:ext uri="{FF2B5EF4-FFF2-40B4-BE49-F238E27FC236}">
                <a16:creationId xmlns:a16="http://schemas.microsoft.com/office/drawing/2014/main" id="{7F1DFF6B-2FE5-BABE-2859-47BDC34F39E4}"/>
              </a:ext>
            </a:extLst>
          </p:cNvPr>
          <p:cNvGrpSpPr/>
          <p:nvPr/>
        </p:nvGrpSpPr>
        <p:grpSpPr>
          <a:xfrm>
            <a:off x="9058505" y="668976"/>
            <a:ext cx="2381602" cy="5520049"/>
            <a:chOff x="9058505" y="1498271"/>
            <a:chExt cx="2381602" cy="5520049"/>
          </a:xfrm>
        </p:grpSpPr>
        <p:sp>
          <p:nvSpPr>
            <p:cNvPr id="16" name="Rounded Rectangle 9">
              <a:extLst>
                <a:ext uri="{FF2B5EF4-FFF2-40B4-BE49-F238E27FC236}">
                  <a16:creationId xmlns:a16="http://schemas.microsoft.com/office/drawing/2014/main" id="{0BFBB54F-AC9D-A374-FFE6-FFDF9DAE9322}"/>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EE1E5FE-C154-F9E2-D78F-0BA7824CD68F}"/>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8" name="TextBox 5">
              <a:extLst>
                <a:ext uri="{FF2B5EF4-FFF2-40B4-BE49-F238E27FC236}">
                  <a16:creationId xmlns:a16="http://schemas.microsoft.com/office/drawing/2014/main" id="{FAFAC66A-6BDA-35BD-093E-B5E3FF855E2A}"/>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rgbClr val="ED7D31"/>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350702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The Results: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28F4537-BD1F-1B56-F544-F2B21BA09A26}"/>
              </a:ext>
            </a:extLst>
          </p:cNvPr>
          <p:cNvPicPr>
            <a:picLocks noChangeAspect="1"/>
          </p:cNvPicPr>
          <p:nvPr/>
        </p:nvPicPr>
        <p:blipFill>
          <a:blip r:embed="rId3"/>
          <a:srcRect/>
          <a:stretch/>
        </p:blipFill>
        <p:spPr>
          <a:xfrm>
            <a:off x="2207748" y="1494093"/>
            <a:ext cx="6418289" cy="2326825"/>
          </a:xfrm>
          <a:prstGeom prst="rect">
            <a:avLst/>
          </a:prstGeom>
        </p:spPr>
      </p:pic>
      <p:pic>
        <p:nvPicPr>
          <p:cNvPr id="19" name="Picture 18">
            <a:extLst>
              <a:ext uri="{FF2B5EF4-FFF2-40B4-BE49-F238E27FC236}">
                <a16:creationId xmlns:a16="http://schemas.microsoft.com/office/drawing/2014/main" id="{F8C7F1D8-FCF9-DEFA-C303-0292B379C4F0}"/>
              </a:ext>
            </a:extLst>
          </p:cNvPr>
          <p:cNvPicPr>
            <a:picLocks noChangeAspect="1"/>
          </p:cNvPicPr>
          <p:nvPr/>
        </p:nvPicPr>
        <p:blipFill>
          <a:blip r:embed="rId4"/>
          <a:srcRect/>
          <a:stretch/>
        </p:blipFill>
        <p:spPr>
          <a:xfrm>
            <a:off x="2170583" y="4209067"/>
            <a:ext cx="6507222" cy="2309678"/>
          </a:xfrm>
          <a:prstGeom prst="rect">
            <a:avLst/>
          </a:prstGeom>
        </p:spPr>
      </p:pic>
      <p:sp>
        <p:nvSpPr>
          <p:cNvPr id="9" name="Rounded Rectangle 8">
            <a:extLst>
              <a:ext uri="{FF2B5EF4-FFF2-40B4-BE49-F238E27FC236}">
                <a16:creationId xmlns:a16="http://schemas.microsoft.com/office/drawing/2014/main" id="{E45D73B8-D89B-B401-F5E3-CC3129318C28}"/>
              </a:ext>
            </a:extLst>
          </p:cNvPr>
          <p:cNvSpPr/>
          <p:nvPr/>
        </p:nvSpPr>
        <p:spPr>
          <a:xfrm>
            <a:off x="264882" y="1662638"/>
            <a:ext cx="1700749" cy="483063"/>
          </a:xfrm>
          <a:prstGeom prst="roundRect">
            <a:avLst/>
          </a:prstGeom>
          <a:solidFill>
            <a:srgbClr val="F8B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LEARN MORE</a:t>
            </a:r>
          </a:p>
        </p:txBody>
      </p:sp>
      <p:sp>
        <p:nvSpPr>
          <p:cNvPr id="10" name="Rounded Rectangle 9">
            <a:extLst>
              <a:ext uri="{FF2B5EF4-FFF2-40B4-BE49-F238E27FC236}">
                <a16:creationId xmlns:a16="http://schemas.microsoft.com/office/drawing/2014/main" id="{8038BB6B-7584-70D1-4129-66BAF16466E6}"/>
              </a:ext>
            </a:extLst>
          </p:cNvPr>
          <p:cNvSpPr/>
          <p:nvPr/>
        </p:nvSpPr>
        <p:spPr>
          <a:xfrm>
            <a:off x="264882" y="4227709"/>
            <a:ext cx="1700749" cy="483063"/>
          </a:xfrm>
          <a:prstGeom prst="roundRect">
            <a:avLst/>
          </a:prstGeom>
          <a:solidFill>
            <a:srgbClr val="F8B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30303"/>
                </a:solidFill>
              </a:rPr>
              <a:t>LEARN MORE</a:t>
            </a:r>
          </a:p>
        </p:txBody>
      </p:sp>
      <p:grpSp>
        <p:nvGrpSpPr>
          <p:cNvPr id="12" name="Group 11">
            <a:extLst>
              <a:ext uri="{FF2B5EF4-FFF2-40B4-BE49-F238E27FC236}">
                <a16:creationId xmlns:a16="http://schemas.microsoft.com/office/drawing/2014/main" id="{CA711C35-AE27-1494-D441-8656BD27BBA4}"/>
              </a:ext>
            </a:extLst>
          </p:cNvPr>
          <p:cNvGrpSpPr/>
          <p:nvPr/>
        </p:nvGrpSpPr>
        <p:grpSpPr>
          <a:xfrm>
            <a:off x="9058505" y="668976"/>
            <a:ext cx="2381602" cy="5520049"/>
            <a:chOff x="9058505" y="1498271"/>
            <a:chExt cx="2381602" cy="5520049"/>
          </a:xfrm>
        </p:grpSpPr>
        <p:sp>
          <p:nvSpPr>
            <p:cNvPr id="13" name="Rounded Rectangle 9">
              <a:extLst>
                <a:ext uri="{FF2B5EF4-FFF2-40B4-BE49-F238E27FC236}">
                  <a16:creationId xmlns:a16="http://schemas.microsoft.com/office/drawing/2014/main" id="{C2B453DE-0868-5117-5A21-F9BBDFB11427}"/>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D47B517-5420-297F-41F3-591FC06E6EDC}"/>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D9F00AD8-04F5-B2E6-1F06-D2BA000E926C}"/>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rgbClr val="ED7D31"/>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188115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Visual Design: On Page Hierarchy</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0" y="1498271"/>
            <a:ext cx="7665624" cy="6376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Organize the content for the page first</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Think about it as a way to guide the user</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Organize from most important to least important</a:t>
            </a: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Create hierarchy on the page:</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Presenting the most important content more prominently than less critical information	</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I</a:t>
            </a:r>
            <a:r>
              <a:rPr lang="en-US" sz="2000" b="0" i="0" dirty="0">
                <a:solidFill>
                  <a:schemeClr val="tx1">
                    <a:lumMod val="75000"/>
                    <a:lumOff val="25000"/>
                  </a:schemeClr>
                </a:solidFill>
                <a:effectLst/>
                <a:highlight>
                  <a:srgbClr val="FFFFFF"/>
                </a:highlight>
                <a:latin typeface="Roboto" pitchFamily="2" charset="0"/>
                <a:ea typeface="Roboto" pitchFamily="2" charset="0"/>
              </a:rPr>
              <a:t>mproves readability by making it easier for users to scan</a:t>
            </a:r>
            <a:endParaRPr lang="en-US" sz="2000" dirty="0">
              <a:solidFill>
                <a:schemeClr val="tx1">
                  <a:lumMod val="75000"/>
                  <a:lumOff val="25000"/>
                </a:schemeClr>
              </a:solidFill>
              <a:latin typeface="Roboto" pitchFamily="2" charset="0"/>
              <a:ea typeface="Roboto" pitchFamily="2" charset="0"/>
              <a:cs typeface="Arial"/>
            </a:endParaRP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Use color, contrast, white space, and scale</a:t>
            </a: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a:spcAft>
                <a:spcPts val="1000"/>
              </a:spcAft>
            </a:pPr>
            <a:endParaRPr lang="en-US" sz="2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a:spcAft>
                <a:spcPts val="1000"/>
              </a:spcAft>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grpSp>
        <p:nvGrpSpPr>
          <p:cNvPr id="12" name="Group 11">
            <a:extLst>
              <a:ext uri="{FF2B5EF4-FFF2-40B4-BE49-F238E27FC236}">
                <a16:creationId xmlns:a16="http://schemas.microsoft.com/office/drawing/2014/main" id="{01DEFF32-7F5C-FE95-A984-650EE03F48B4}"/>
              </a:ext>
            </a:extLst>
          </p:cNvPr>
          <p:cNvGrpSpPr/>
          <p:nvPr/>
        </p:nvGrpSpPr>
        <p:grpSpPr>
          <a:xfrm>
            <a:off x="9058505" y="668976"/>
            <a:ext cx="2381602" cy="5520049"/>
            <a:chOff x="9058505" y="1498271"/>
            <a:chExt cx="2381602" cy="5520049"/>
          </a:xfrm>
        </p:grpSpPr>
        <p:sp>
          <p:nvSpPr>
            <p:cNvPr id="13" name="Rounded Rectangle 9">
              <a:extLst>
                <a:ext uri="{FF2B5EF4-FFF2-40B4-BE49-F238E27FC236}">
                  <a16:creationId xmlns:a16="http://schemas.microsoft.com/office/drawing/2014/main" id="{AC15D38D-8430-98FA-EB57-0A3C466EB301}"/>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BDA269A-8596-B9BC-1549-68EACAF81B15}"/>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9E9E48EB-8E29-3AE5-A0CB-62AD2B2FA435}"/>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rgbClr val="ED7D31"/>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029306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Visual Hierarchy Examples: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32A02F-5F34-CD24-0D08-D3055C63110E}"/>
              </a:ext>
            </a:extLst>
          </p:cNvPr>
          <p:cNvSpPr txBox="1"/>
          <p:nvPr/>
        </p:nvSpPr>
        <p:spPr>
          <a:xfrm>
            <a:off x="1932724" y="1838654"/>
            <a:ext cx="1737976" cy="369332"/>
          </a:xfrm>
          <a:prstGeom prst="rect">
            <a:avLst/>
          </a:prstGeom>
          <a:noFill/>
        </p:spPr>
        <p:txBody>
          <a:bodyPr wrap="none" rtlCol="0">
            <a:spAutoFit/>
          </a:bodyPr>
          <a:lstStyle/>
          <a:p>
            <a:r>
              <a:rPr lang="en-US" dirty="0">
                <a:latin typeface="Roboto" pitchFamily="2" charset="0"/>
                <a:ea typeface="Roboto" pitchFamily="2" charset="0"/>
              </a:rPr>
              <a:t>Not so Great </a:t>
            </a:r>
            <a:r>
              <a:rPr lang="en-US" dirty="0">
                <a:latin typeface="Roboto" pitchFamily="2" charset="0"/>
                <a:ea typeface="Roboto" pitchFamily="2" charset="0"/>
                <a:sym typeface="Wingdings" pitchFamily="2" charset="2"/>
              </a:rPr>
              <a:t></a:t>
            </a:r>
            <a:endParaRPr lang="en-US" dirty="0">
              <a:latin typeface="Roboto" pitchFamily="2" charset="0"/>
              <a:ea typeface="Roboto" pitchFamily="2" charset="0"/>
            </a:endParaRPr>
          </a:p>
        </p:txBody>
      </p:sp>
      <p:sp>
        <p:nvSpPr>
          <p:cNvPr id="7" name="TextBox 6">
            <a:extLst>
              <a:ext uri="{FF2B5EF4-FFF2-40B4-BE49-F238E27FC236}">
                <a16:creationId xmlns:a16="http://schemas.microsoft.com/office/drawing/2014/main" id="{43DF6DCE-E539-6BF5-C4F7-6F2009CFF281}"/>
              </a:ext>
            </a:extLst>
          </p:cNvPr>
          <p:cNvSpPr txBox="1"/>
          <p:nvPr/>
        </p:nvSpPr>
        <p:spPr>
          <a:xfrm>
            <a:off x="8514183" y="1838654"/>
            <a:ext cx="808235" cy="369332"/>
          </a:xfrm>
          <a:prstGeom prst="rect">
            <a:avLst/>
          </a:prstGeom>
          <a:noFill/>
        </p:spPr>
        <p:txBody>
          <a:bodyPr wrap="none" rtlCol="0">
            <a:spAutoFit/>
          </a:bodyPr>
          <a:lstStyle/>
          <a:p>
            <a:r>
              <a:rPr lang="en-US" dirty="0">
                <a:latin typeface="Roboto" pitchFamily="2" charset="0"/>
                <a:ea typeface="Roboto" pitchFamily="2" charset="0"/>
              </a:rPr>
              <a:t>Great!</a:t>
            </a:r>
          </a:p>
        </p:txBody>
      </p:sp>
      <p:pic>
        <p:nvPicPr>
          <p:cNvPr id="11" name="Picture 10" descr="A screenshot of a document&#10;&#10;Description automatically generated">
            <a:extLst>
              <a:ext uri="{FF2B5EF4-FFF2-40B4-BE49-F238E27FC236}">
                <a16:creationId xmlns:a16="http://schemas.microsoft.com/office/drawing/2014/main" id="{B6A034A7-8196-0E27-8031-CF41AA844803}"/>
              </a:ext>
            </a:extLst>
          </p:cNvPr>
          <p:cNvPicPr>
            <a:picLocks noChangeAspect="1"/>
          </p:cNvPicPr>
          <p:nvPr/>
        </p:nvPicPr>
        <p:blipFill>
          <a:blip r:embed="rId3"/>
          <a:stretch>
            <a:fillRect/>
          </a:stretch>
        </p:blipFill>
        <p:spPr>
          <a:xfrm>
            <a:off x="267437" y="2516093"/>
            <a:ext cx="4816879" cy="2714813"/>
          </a:xfrm>
          <a:prstGeom prst="rect">
            <a:avLst/>
          </a:prstGeom>
        </p:spPr>
      </p:pic>
      <p:pic>
        <p:nvPicPr>
          <p:cNvPr id="13" name="Picture 12" descr="A screenshot of a web page&#10;&#10;Description automatically generated">
            <a:extLst>
              <a:ext uri="{FF2B5EF4-FFF2-40B4-BE49-F238E27FC236}">
                <a16:creationId xmlns:a16="http://schemas.microsoft.com/office/drawing/2014/main" id="{E84164BC-7C98-33A1-FD7D-3BCF28419C5B}"/>
              </a:ext>
            </a:extLst>
          </p:cNvPr>
          <p:cNvPicPr>
            <a:picLocks noChangeAspect="1"/>
          </p:cNvPicPr>
          <p:nvPr/>
        </p:nvPicPr>
        <p:blipFill>
          <a:blip r:embed="rId4"/>
          <a:stretch>
            <a:fillRect/>
          </a:stretch>
        </p:blipFill>
        <p:spPr>
          <a:xfrm>
            <a:off x="5912040" y="2643182"/>
            <a:ext cx="6012523" cy="2587724"/>
          </a:xfrm>
          <a:prstGeom prst="rect">
            <a:avLst/>
          </a:prstGeom>
        </p:spPr>
      </p:pic>
    </p:spTree>
    <p:extLst>
      <p:ext uri="{BB962C8B-B14F-4D97-AF65-F5344CB8AC3E}">
        <p14:creationId xmlns:p14="http://schemas.microsoft.com/office/powerpoint/2010/main" val="394650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632136"/>
            <a:ext cx="10058400" cy="70329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a:rPr>
              <a:t>Why should we care so much about web design?</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0C54C37-5793-C2E8-270C-092222D7320E}"/>
              </a:ext>
            </a:extLst>
          </p:cNvPr>
          <p:cNvSpPr txBox="1"/>
          <p:nvPr/>
        </p:nvSpPr>
        <p:spPr>
          <a:xfrm>
            <a:off x="968359" y="1861894"/>
            <a:ext cx="5538460" cy="36984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Your website is a sales rep for your business 24 hours a day 365 days a year</a:t>
            </a:r>
          </a:p>
          <a:p>
            <a:pPr marL="347345" indent="-347345">
              <a:spcAft>
                <a:spcPts val="1000"/>
              </a:spcAft>
              <a:buFont typeface="Arial,Sans-Serif"/>
              <a:buChar char="•"/>
            </a:pPr>
            <a:endParaRPr lang="en-US" sz="8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Your website is a platform for:</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Showcasing services/products</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Interacting with customers</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Lead and sales generation</a:t>
            </a:r>
          </a:p>
          <a:p>
            <a:pPr lvl="1">
              <a:spcAft>
                <a:spcPts val="1000"/>
              </a:spcAft>
            </a:pPr>
            <a:endParaRPr lang="en-US" sz="8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Your website is the first impression you may have on a potential customer</a:t>
            </a:r>
          </a:p>
        </p:txBody>
      </p:sp>
      <p:pic>
        <p:nvPicPr>
          <p:cNvPr id="10" name="Graphic 9">
            <a:extLst>
              <a:ext uri="{FF2B5EF4-FFF2-40B4-BE49-F238E27FC236}">
                <a16:creationId xmlns:a16="http://schemas.microsoft.com/office/drawing/2014/main" id="{5265B3D7-C755-B64F-62C7-B7E04DBD65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6819" y="695299"/>
            <a:ext cx="5234375" cy="5234375"/>
          </a:xfrm>
          <a:prstGeom prst="rect">
            <a:avLst/>
          </a:prstGeom>
        </p:spPr>
      </p:pic>
    </p:spTree>
    <p:extLst>
      <p:ext uri="{BB962C8B-B14F-4D97-AF65-F5344CB8AC3E}">
        <p14:creationId xmlns:p14="http://schemas.microsoft.com/office/powerpoint/2010/main" val="2394264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Visual Design: Content Grouping</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0" y="1498271"/>
            <a:ext cx="7665624" cy="1579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Another form of visual design is content grouping:</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Visually group content that is similar</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Can be accomplished with the use of color, cards, icons, bullets and color blocks</a:t>
            </a:r>
          </a:p>
        </p:txBody>
      </p:sp>
      <p:pic>
        <p:nvPicPr>
          <p:cNvPr id="14" name="Picture 13" descr="A screenshot of a computer&#10;&#10;Description automatically generated">
            <a:extLst>
              <a:ext uri="{FF2B5EF4-FFF2-40B4-BE49-F238E27FC236}">
                <a16:creationId xmlns:a16="http://schemas.microsoft.com/office/drawing/2014/main" id="{60374018-A54C-6D1F-39F2-39141E064521}"/>
              </a:ext>
            </a:extLst>
          </p:cNvPr>
          <p:cNvPicPr>
            <a:picLocks noChangeAspect="1"/>
          </p:cNvPicPr>
          <p:nvPr/>
        </p:nvPicPr>
        <p:blipFill>
          <a:blip r:embed="rId3"/>
          <a:stretch>
            <a:fillRect/>
          </a:stretch>
        </p:blipFill>
        <p:spPr>
          <a:xfrm>
            <a:off x="352847" y="3779810"/>
            <a:ext cx="7964215" cy="2068932"/>
          </a:xfrm>
          <a:prstGeom prst="rect">
            <a:avLst/>
          </a:prstGeom>
        </p:spPr>
      </p:pic>
      <p:grpSp>
        <p:nvGrpSpPr>
          <p:cNvPr id="19" name="Group 18">
            <a:extLst>
              <a:ext uri="{FF2B5EF4-FFF2-40B4-BE49-F238E27FC236}">
                <a16:creationId xmlns:a16="http://schemas.microsoft.com/office/drawing/2014/main" id="{32D14185-B5FC-1CF0-8550-11A488ED4B46}"/>
              </a:ext>
            </a:extLst>
          </p:cNvPr>
          <p:cNvGrpSpPr/>
          <p:nvPr/>
        </p:nvGrpSpPr>
        <p:grpSpPr>
          <a:xfrm>
            <a:off x="9058505" y="668976"/>
            <a:ext cx="2381602" cy="5520049"/>
            <a:chOff x="9058505" y="1498271"/>
            <a:chExt cx="2381602" cy="5520049"/>
          </a:xfrm>
        </p:grpSpPr>
        <p:sp>
          <p:nvSpPr>
            <p:cNvPr id="20" name="Rounded Rectangle 9">
              <a:extLst>
                <a:ext uri="{FF2B5EF4-FFF2-40B4-BE49-F238E27FC236}">
                  <a16:creationId xmlns:a16="http://schemas.microsoft.com/office/drawing/2014/main" id="{388AE41A-5126-6279-308D-542423577421}"/>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545657A-D89E-E66C-5ED1-1F23233021A0}"/>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2" name="TextBox 5">
              <a:extLst>
                <a:ext uri="{FF2B5EF4-FFF2-40B4-BE49-F238E27FC236}">
                  <a16:creationId xmlns:a16="http://schemas.microsoft.com/office/drawing/2014/main" id="{0FF9C2C9-BFE4-18DE-0BBF-54078B1FD9CD}"/>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rgbClr val="ED7D31"/>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586302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White space is your friend!</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716121"/>
            <a:ext cx="7665624" cy="5991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Whitespace is the area between the elements on a web page</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These elements can be: images, typography, and icons</a:t>
            </a:r>
          </a:p>
          <a:p>
            <a:pPr lvl="1">
              <a:spcAft>
                <a:spcPts val="1000"/>
              </a:spcAft>
            </a:pPr>
            <a:endParaRPr lang="en-US" sz="2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Helps to balance elements on a page creating a natural flow for the user. </a:t>
            </a: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Improve readability by providing visual breathing room between elements. 79% of users are scanning content and only 16 percent read word-by-word</a:t>
            </a: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Can be used strategically to draw attention to important elements or calls-to-action (CTAs)</a:t>
            </a: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grpSp>
        <p:nvGrpSpPr>
          <p:cNvPr id="12" name="Group 11">
            <a:extLst>
              <a:ext uri="{FF2B5EF4-FFF2-40B4-BE49-F238E27FC236}">
                <a16:creationId xmlns:a16="http://schemas.microsoft.com/office/drawing/2014/main" id="{09597FC7-53EE-81A5-8CEE-A7E97089CE0A}"/>
              </a:ext>
            </a:extLst>
          </p:cNvPr>
          <p:cNvGrpSpPr/>
          <p:nvPr/>
        </p:nvGrpSpPr>
        <p:grpSpPr>
          <a:xfrm>
            <a:off x="9058505" y="668976"/>
            <a:ext cx="2381602" cy="5520049"/>
            <a:chOff x="9058505" y="1498271"/>
            <a:chExt cx="2381602" cy="5520049"/>
          </a:xfrm>
        </p:grpSpPr>
        <p:sp>
          <p:nvSpPr>
            <p:cNvPr id="13" name="Rounded Rectangle 9">
              <a:extLst>
                <a:ext uri="{FF2B5EF4-FFF2-40B4-BE49-F238E27FC236}">
                  <a16:creationId xmlns:a16="http://schemas.microsoft.com/office/drawing/2014/main" id="{5D71A3F7-18CA-D628-E85E-843ECB0A6DCE}"/>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14109F8-92E5-1EA8-C7BD-97E992C1CA4E}"/>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C81659F7-9F6F-5161-B6C9-B003365F100F}"/>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rgbClr val="ED7D31"/>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427496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Is this a good use of whitespace?</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ECDC12-18DF-86B2-D06E-7C6A66AD55EA}"/>
              </a:ext>
            </a:extLst>
          </p:cNvPr>
          <p:cNvPicPr>
            <a:picLocks noChangeAspect="1"/>
          </p:cNvPicPr>
          <p:nvPr/>
        </p:nvPicPr>
        <p:blipFill>
          <a:blip r:embed="rId3"/>
          <a:srcRect/>
          <a:stretch/>
        </p:blipFill>
        <p:spPr>
          <a:xfrm>
            <a:off x="1982639" y="1756042"/>
            <a:ext cx="7772400" cy="4017490"/>
          </a:xfrm>
          <a:prstGeom prst="rect">
            <a:avLst/>
          </a:prstGeom>
        </p:spPr>
      </p:pic>
    </p:spTree>
    <p:extLst>
      <p:ext uri="{BB962C8B-B14F-4D97-AF65-F5344CB8AC3E}">
        <p14:creationId xmlns:p14="http://schemas.microsoft.com/office/powerpoint/2010/main" val="276116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Is this a good use of whitespace?</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ECDC12-18DF-86B2-D06E-7C6A66AD55EA}"/>
              </a:ext>
            </a:extLst>
          </p:cNvPr>
          <p:cNvPicPr>
            <a:picLocks noChangeAspect="1"/>
          </p:cNvPicPr>
          <p:nvPr/>
        </p:nvPicPr>
        <p:blipFill>
          <a:blip r:embed="rId3"/>
          <a:srcRect/>
          <a:stretch/>
        </p:blipFill>
        <p:spPr>
          <a:xfrm>
            <a:off x="1982639" y="2194561"/>
            <a:ext cx="7772400" cy="3140451"/>
          </a:xfrm>
          <a:prstGeom prst="rect">
            <a:avLst/>
          </a:prstGeom>
        </p:spPr>
      </p:pic>
    </p:spTree>
    <p:extLst>
      <p:ext uri="{BB962C8B-B14F-4D97-AF65-F5344CB8AC3E}">
        <p14:creationId xmlns:p14="http://schemas.microsoft.com/office/powerpoint/2010/main" val="87354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55C625-90C4-F0FA-E204-C2101E0B39FC}"/>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F7E617-55BC-3349-FD42-7846DA6B7CD2}"/>
              </a:ext>
            </a:extLst>
          </p:cNvPr>
          <p:cNvPicPr>
            <a:picLocks noChangeAspect="1"/>
          </p:cNvPicPr>
          <p:nvPr/>
        </p:nvPicPr>
        <p:blipFill rotWithShape="1">
          <a:blip r:embed="rId2"/>
          <a:srcRect b="7619"/>
          <a:stretch/>
        </p:blipFill>
        <p:spPr>
          <a:xfrm>
            <a:off x="5029419" y="339635"/>
            <a:ext cx="2133161" cy="6335485"/>
          </a:xfrm>
          <a:prstGeom prst="rect">
            <a:avLst/>
          </a:prstGeom>
        </p:spPr>
      </p:pic>
      <p:sp>
        <p:nvSpPr>
          <p:cNvPr id="5" name="Title 1">
            <a:extLst>
              <a:ext uri="{FF2B5EF4-FFF2-40B4-BE49-F238E27FC236}">
                <a16:creationId xmlns:a16="http://schemas.microsoft.com/office/drawing/2014/main" id="{49CB9D25-B2A6-3F48-1E2C-AF9EE278BA49}"/>
              </a:ext>
            </a:extLst>
          </p:cNvPr>
          <p:cNvSpPr txBox="1">
            <a:spLocks/>
          </p:cNvSpPr>
          <p:nvPr/>
        </p:nvSpPr>
        <p:spPr>
          <a:xfrm>
            <a:off x="1040102" y="1878441"/>
            <a:ext cx="3004898" cy="27816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800" dirty="0">
                <a:solidFill>
                  <a:srgbClr val="54575A"/>
                </a:solidFill>
                <a:latin typeface="Roboto"/>
                <a:ea typeface="Roboto"/>
                <a:cs typeface="Roboto" panose="02000000000000000000" pitchFamily="2" charset="0"/>
              </a:rPr>
              <a:t>This is a sample</a:t>
            </a:r>
          </a:p>
          <a:p>
            <a:pPr algn="l">
              <a:lnSpc>
                <a:spcPct val="100000"/>
              </a:lnSpc>
            </a:pPr>
            <a:r>
              <a:rPr lang="en-US" sz="3800" dirty="0">
                <a:solidFill>
                  <a:srgbClr val="54575A"/>
                </a:solidFill>
                <a:latin typeface="Roboto"/>
                <a:ea typeface="Roboto"/>
                <a:cs typeface="Roboto" panose="02000000000000000000" pitchFamily="2" charset="0"/>
              </a:rPr>
              <a:t>layout for a </a:t>
            </a:r>
          </a:p>
          <a:p>
            <a:pPr algn="l">
              <a:lnSpc>
                <a:spcPct val="100000"/>
              </a:lnSpc>
            </a:pPr>
            <a:r>
              <a:rPr lang="en-US" sz="3800" dirty="0">
                <a:solidFill>
                  <a:srgbClr val="54575A"/>
                </a:solidFill>
                <a:latin typeface="Roboto"/>
                <a:ea typeface="Roboto"/>
                <a:cs typeface="Roboto" panose="02000000000000000000" pitchFamily="2" charset="0"/>
              </a:rPr>
              <a:t>homepage </a:t>
            </a:r>
          </a:p>
          <a:p>
            <a:pPr algn="l">
              <a:lnSpc>
                <a:spcPct val="100000"/>
              </a:lnSpc>
            </a:pPr>
            <a:r>
              <a:rPr lang="en-US" sz="3800" dirty="0">
                <a:solidFill>
                  <a:srgbClr val="54575A"/>
                </a:solidFill>
                <a:latin typeface="Roboto"/>
                <a:ea typeface="Roboto"/>
                <a:cs typeface="Roboto" panose="02000000000000000000" pitchFamily="2" charset="0"/>
              </a:rPr>
              <a:t>design.</a:t>
            </a:r>
            <a:endParaRPr lang="en-US" sz="3800" dirty="0">
              <a:solidFill>
                <a:srgbClr val="54575A"/>
              </a:solidFill>
              <a:latin typeface="Roboto"/>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3328F4B3-D949-8B56-D44E-CC9C1FEBBBAA}"/>
              </a:ext>
            </a:extLst>
          </p:cNvPr>
          <p:cNvGrpSpPr/>
          <p:nvPr/>
        </p:nvGrpSpPr>
        <p:grpSpPr>
          <a:xfrm>
            <a:off x="9058505" y="668976"/>
            <a:ext cx="2381602" cy="5520049"/>
            <a:chOff x="9058505" y="1498271"/>
            <a:chExt cx="2381602" cy="5520049"/>
          </a:xfrm>
        </p:grpSpPr>
        <p:sp>
          <p:nvSpPr>
            <p:cNvPr id="11" name="Rounded Rectangle 9">
              <a:extLst>
                <a:ext uri="{FF2B5EF4-FFF2-40B4-BE49-F238E27FC236}">
                  <a16:creationId xmlns:a16="http://schemas.microsoft.com/office/drawing/2014/main" id="{D0AB87FD-BCD6-CECA-CCB5-13D6C76DFAC0}"/>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EB901D8-96A5-78BE-1696-4777E79DFBB8}"/>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3" name="TextBox 5">
              <a:extLst>
                <a:ext uri="{FF2B5EF4-FFF2-40B4-BE49-F238E27FC236}">
                  <a16:creationId xmlns:a16="http://schemas.microsoft.com/office/drawing/2014/main" id="{E785501D-4329-DEFD-4377-74E7DF5C2ABD}"/>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rgbClr val="ED7D31"/>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13968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Responsive design is a must!</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376487"/>
            <a:ext cx="6779430" cy="3221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Ensures your site looks great on all size devices</a:t>
            </a:r>
          </a:p>
          <a:p>
            <a:pPr marL="347345" indent="-347345">
              <a:spcAft>
                <a:spcPts val="1000"/>
              </a:spcAft>
              <a:buFont typeface="Arial,Sans-Serif"/>
              <a:buChar char="•"/>
            </a:pPr>
            <a:endParaRPr lang="en-US" sz="20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Boosts user experience and keeps users on your site</a:t>
            </a: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SEO benefits: Google likes websites that are mobile responsive</a:t>
            </a: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4" name="Picture 3" descr="A close-up of a computer and a phone&#10;&#10;Description automatically generated">
            <a:extLst>
              <a:ext uri="{FF2B5EF4-FFF2-40B4-BE49-F238E27FC236}">
                <a16:creationId xmlns:a16="http://schemas.microsoft.com/office/drawing/2014/main" id="{31D2CC19-2C31-61E9-23C4-7A20DD12EBDF}"/>
              </a:ext>
            </a:extLst>
          </p:cNvPr>
          <p:cNvPicPr>
            <a:picLocks noChangeAspect="1"/>
          </p:cNvPicPr>
          <p:nvPr/>
        </p:nvPicPr>
        <p:blipFill>
          <a:blip r:embed="rId3"/>
          <a:stretch>
            <a:fillRect/>
          </a:stretch>
        </p:blipFill>
        <p:spPr>
          <a:xfrm>
            <a:off x="5082786" y="4011517"/>
            <a:ext cx="3826640" cy="2112778"/>
          </a:xfrm>
          <a:prstGeom prst="rect">
            <a:avLst/>
          </a:prstGeom>
        </p:spPr>
      </p:pic>
      <p:sp>
        <p:nvSpPr>
          <p:cNvPr id="7" name="TextBox 6">
            <a:extLst>
              <a:ext uri="{FF2B5EF4-FFF2-40B4-BE49-F238E27FC236}">
                <a16:creationId xmlns:a16="http://schemas.microsoft.com/office/drawing/2014/main" id="{AC7904FF-08B2-6B06-CEE3-9D3626E843B2}"/>
              </a:ext>
            </a:extLst>
          </p:cNvPr>
          <p:cNvSpPr txBox="1"/>
          <p:nvPr/>
        </p:nvSpPr>
        <p:spPr>
          <a:xfrm>
            <a:off x="557540" y="4197772"/>
            <a:ext cx="4525245"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Accessibility: Improved readability and navigational ease</a:t>
            </a: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In the United States, 85% of internet users access the internet through mobile devices</a:t>
            </a:r>
            <a:r>
              <a:rPr lang="en-US" sz="2000" baseline="30000" dirty="0">
                <a:solidFill>
                  <a:schemeClr val="tx1">
                    <a:lumMod val="75000"/>
                    <a:lumOff val="25000"/>
                  </a:schemeClr>
                </a:solidFill>
                <a:latin typeface="Roboto"/>
                <a:ea typeface="Roboto"/>
                <a:cs typeface="Arial"/>
              </a:rPr>
              <a:t>1</a:t>
            </a:r>
          </a:p>
          <a:p>
            <a:pPr>
              <a:spcAft>
                <a:spcPts val="1000"/>
              </a:spcAft>
            </a:pPr>
            <a:endParaRPr lang="en-US" sz="2000" dirty="0">
              <a:solidFill>
                <a:schemeClr val="tx1">
                  <a:lumMod val="75000"/>
                  <a:lumOff val="25000"/>
                </a:schemeClr>
              </a:solidFill>
              <a:latin typeface="Roboto"/>
              <a:ea typeface="Roboto"/>
              <a:cs typeface="Arial"/>
            </a:endParaRP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grpSp>
        <p:nvGrpSpPr>
          <p:cNvPr id="22" name="Group 21">
            <a:extLst>
              <a:ext uri="{FF2B5EF4-FFF2-40B4-BE49-F238E27FC236}">
                <a16:creationId xmlns:a16="http://schemas.microsoft.com/office/drawing/2014/main" id="{F6F34390-A89F-D09A-E8E4-B868B659CCD6}"/>
              </a:ext>
            </a:extLst>
          </p:cNvPr>
          <p:cNvGrpSpPr/>
          <p:nvPr/>
        </p:nvGrpSpPr>
        <p:grpSpPr>
          <a:xfrm>
            <a:off x="9058505" y="668976"/>
            <a:ext cx="2381602" cy="5520049"/>
            <a:chOff x="9058505" y="1498271"/>
            <a:chExt cx="2381602" cy="5520049"/>
          </a:xfrm>
        </p:grpSpPr>
        <p:sp>
          <p:nvSpPr>
            <p:cNvPr id="23" name="Rounded Rectangle 9">
              <a:extLst>
                <a:ext uri="{FF2B5EF4-FFF2-40B4-BE49-F238E27FC236}">
                  <a16:creationId xmlns:a16="http://schemas.microsoft.com/office/drawing/2014/main" id="{D45D0C26-CEFA-5C0F-9E64-54A220776B36}"/>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2C53F3A-3FD9-02CC-B53F-0A1FCF3FF2EA}"/>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5" name="TextBox 5">
              <a:extLst>
                <a:ext uri="{FF2B5EF4-FFF2-40B4-BE49-F238E27FC236}">
                  <a16:creationId xmlns:a16="http://schemas.microsoft.com/office/drawing/2014/main" id="{E086EF2A-CE76-8632-5322-A02680700337}"/>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rgbClr val="ED7D31"/>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59589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Responsive Design Tools: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BE026EC2-2481-A8F4-82C1-8E046FF44FF7}"/>
              </a:ext>
            </a:extLst>
          </p:cNvPr>
          <p:cNvPicPr>
            <a:picLocks noChangeAspect="1"/>
          </p:cNvPicPr>
          <p:nvPr/>
        </p:nvPicPr>
        <p:blipFill rotWithShape="1">
          <a:blip r:embed="rId3"/>
          <a:srcRect t="68703"/>
          <a:stretch/>
        </p:blipFill>
        <p:spPr>
          <a:xfrm>
            <a:off x="1484272" y="2898057"/>
            <a:ext cx="2724041" cy="2742538"/>
          </a:xfrm>
          <a:prstGeom prst="rect">
            <a:avLst/>
          </a:prstGeom>
        </p:spPr>
      </p:pic>
      <p:cxnSp>
        <p:nvCxnSpPr>
          <p:cNvPr id="9" name="Straight Arrow Connector 8">
            <a:extLst>
              <a:ext uri="{FF2B5EF4-FFF2-40B4-BE49-F238E27FC236}">
                <a16:creationId xmlns:a16="http://schemas.microsoft.com/office/drawing/2014/main" id="{1946D99A-F9B3-F622-8776-EE2C6F826284}"/>
              </a:ext>
            </a:extLst>
          </p:cNvPr>
          <p:cNvCxnSpPr>
            <a:cxnSpLocks/>
          </p:cNvCxnSpPr>
          <p:nvPr/>
        </p:nvCxnSpPr>
        <p:spPr>
          <a:xfrm flipV="1">
            <a:off x="2263521" y="5627908"/>
            <a:ext cx="302199" cy="372887"/>
          </a:xfrm>
          <a:prstGeom prst="straightConnector1">
            <a:avLst/>
          </a:prstGeom>
          <a:ln w="22225" cmpd="sng">
            <a:solidFill>
              <a:srgbClr val="008FC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D9C15C-8FAF-4C13-AD0C-176E044AB761}"/>
              </a:ext>
            </a:extLst>
          </p:cNvPr>
          <p:cNvSpPr txBox="1"/>
          <p:nvPr/>
        </p:nvSpPr>
        <p:spPr>
          <a:xfrm>
            <a:off x="1484272" y="5942544"/>
            <a:ext cx="1860698" cy="584775"/>
          </a:xfrm>
          <a:prstGeom prst="rect">
            <a:avLst/>
          </a:prstGeom>
          <a:noFill/>
        </p:spPr>
        <p:txBody>
          <a:bodyPr wrap="square" rtlCol="0">
            <a:spAutoFit/>
          </a:bodyPr>
          <a:lstStyle/>
          <a:p>
            <a:r>
              <a:rPr lang="en-US" sz="1600" dirty="0">
                <a:latin typeface="Roboto" pitchFamily="2" charset="0"/>
                <a:ea typeface="Roboto" pitchFamily="2" charset="0"/>
              </a:rPr>
              <a:t>Responsive Design mode</a:t>
            </a:r>
          </a:p>
        </p:txBody>
      </p:sp>
      <p:pic>
        <p:nvPicPr>
          <p:cNvPr id="19" name="Picture 18" descr="A screenshot of a computer&#10;&#10;Description automatically generated">
            <a:extLst>
              <a:ext uri="{FF2B5EF4-FFF2-40B4-BE49-F238E27FC236}">
                <a16:creationId xmlns:a16="http://schemas.microsoft.com/office/drawing/2014/main" id="{E330A4DE-784C-BAE0-B375-7543FE71E424}"/>
              </a:ext>
            </a:extLst>
          </p:cNvPr>
          <p:cNvPicPr>
            <a:picLocks noChangeAspect="1"/>
          </p:cNvPicPr>
          <p:nvPr/>
        </p:nvPicPr>
        <p:blipFill>
          <a:blip r:embed="rId4"/>
          <a:stretch>
            <a:fillRect/>
          </a:stretch>
        </p:blipFill>
        <p:spPr>
          <a:xfrm>
            <a:off x="5492362" y="1778396"/>
            <a:ext cx="5852970" cy="4426615"/>
          </a:xfrm>
          <a:prstGeom prst="rect">
            <a:avLst/>
          </a:prstGeom>
        </p:spPr>
      </p:pic>
      <p:sp>
        <p:nvSpPr>
          <p:cNvPr id="20" name="TextBox 19">
            <a:extLst>
              <a:ext uri="{FF2B5EF4-FFF2-40B4-BE49-F238E27FC236}">
                <a16:creationId xmlns:a16="http://schemas.microsoft.com/office/drawing/2014/main" id="{984DCCAA-EB35-933E-EDB1-AE5DF9A16267}"/>
              </a:ext>
            </a:extLst>
          </p:cNvPr>
          <p:cNvSpPr txBox="1"/>
          <p:nvPr/>
        </p:nvSpPr>
        <p:spPr>
          <a:xfrm>
            <a:off x="6838624" y="948614"/>
            <a:ext cx="4506708" cy="338554"/>
          </a:xfrm>
          <a:prstGeom prst="rect">
            <a:avLst/>
          </a:prstGeom>
          <a:noFill/>
        </p:spPr>
        <p:txBody>
          <a:bodyPr wrap="square" rtlCol="0">
            <a:spAutoFit/>
          </a:bodyPr>
          <a:lstStyle/>
          <a:p>
            <a:r>
              <a:rPr lang="en-US" sz="1600" dirty="0">
                <a:latin typeface="Roboto" pitchFamily="2" charset="0"/>
                <a:ea typeface="Roboto" pitchFamily="2" charset="0"/>
              </a:rPr>
              <a:t>Toggle between desktop, mobile and tablet</a:t>
            </a:r>
          </a:p>
        </p:txBody>
      </p:sp>
      <p:cxnSp>
        <p:nvCxnSpPr>
          <p:cNvPr id="21" name="Straight Arrow Connector 20">
            <a:extLst>
              <a:ext uri="{FF2B5EF4-FFF2-40B4-BE49-F238E27FC236}">
                <a16:creationId xmlns:a16="http://schemas.microsoft.com/office/drawing/2014/main" id="{30670A98-032D-4621-5D70-48F962F31E60}"/>
              </a:ext>
            </a:extLst>
          </p:cNvPr>
          <p:cNvCxnSpPr>
            <a:cxnSpLocks/>
          </p:cNvCxnSpPr>
          <p:nvPr/>
        </p:nvCxnSpPr>
        <p:spPr>
          <a:xfrm flipH="1">
            <a:off x="8010074" y="1315771"/>
            <a:ext cx="539543" cy="427340"/>
          </a:xfrm>
          <a:prstGeom prst="straightConnector1">
            <a:avLst/>
          </a:prstGeom>
          <a:ln w="22225" cmpd="sng">
            <a:solidFill>
              <a:srgbClr val="008FC6"/>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121C28C-A3A0-D00E-C419-6624DFFA3046}"/>
              </a:ext>
            </a:extLst>
          </p:cNvPr>
          <p:cNvPicPr>
            <a:picLocks noChangeAspect="1"/>
          </p:cNvPicPr>
          <p:nvPr/>
        </p:nvPicPr>
        <p:blipFill>
          <a:blip r:embed="rId5"/>
          <a:stretch>
            <a:fillRect/>
          </a:stretch>
        </p:blipFill>
        <p:spPr>
          <a:xfrm>
            <a:off x="1113047" y="1043648"/>
            <a:ext cx="3018038" cy="1629740"/>
          </a:xfrm>
          <a:prstGeom prst="rect">
            <a:avLst/>
          </a:prstGeom>
        </p:spPr>
      </p:pic>
    </p:spTree>
    <p:extLst>
      <p:ext uri="{BB962C8B-B14F-4D97-AF65-F5344CB8AC3E}">
        <p14:creationId xmlns:p14="http://schemas.microsoft.com/office/powerpoint/2010/main" val="227342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Responsive Design Tools: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4DCCAA-EB35-933E-EDB1-AE5DF9A16267}"/>
              </a:ext>
            </a:extLst>
          </p:cNvPr>
          <p:cNvSpPr txBox="1"/>
          <p:nvPr/>
        </p:nvSpPr>
        <p:spPr>
          <a:xfrm>
            <a:off x="5060624" y="1425337"/>
            <a:ext cx="4506708" cy="338554"/>
          </a:xfrm>
          <a:prstGeom prst="rect">
            <a:avLst/>
          </a:prstGeom>
          <a:noFill/>
        </p:spPr>
        <p:txBody>
          <a:bodyPr wrap="square" rtlCol="0">
            <a:spAutoFit/>
          </a:bodyPr>
          <a:lstStyle/>
          <a:p>
            <a:r>
              <a:rPr lang="en-US" sz="1600" dirty="0">
                <a:latin typeface="Roboto" pitchFamily="2" charset="0"/>
                <a:ea typeface="Roboto" pitchFamily="2" charset="0"/>
              </a:rPr>
              <a:t>Toggle between desktop, mobile and tablet</a:t>
            </a:r>
          </a:p>
        </p:txBody>
      </p:sp>
      <p:pic>
        <p:nvPicPr>
          <p:cNvPr id="6" name="Picture 5" descr="A screenshot of a computer&#10;&#10;Description automatically generated">
            <a:extLst>
              <a:ext uri="{FF2B5EF4-FFF2-40B4-BE49-F238E27FC236}">
                <a16:creationId xmlns:a16="http://schemas.microsoft.com/office/drawing/2014/main" id="{113F8FE6-52B1-C3ED-DE3F-F41A850B1241}"/>
              </a:ext>
            </a:extLst>
          </p:cNvPr>
          <p:cNvPicPr>
            <a:picLocks noChangeAspect="1"/>
          </p:cNvPicPr>
          <p:nvPr/>
        </p:nvPicPr>
        <p:blipFill rotWithShape="1">
          <a:blip r:embed="rId3"/>
          <a:srcRect l="-1" r="11002" b="57405"/>
          <a:stretch/>
        </p:blipFill>
        <p:spPr>
          <a:xfrm>
            <a:off x="3530599" y="2099834"/>
            <a:ext cx="6917267" cy="1329166"/>
          </a:xfrm>
          <a:prstGeom prst="rect">
            <a:avLst/>
          </a:prstGeom>
        </p:spPr>
      </p:pic>
      <p:cxnSp>
        <p:nvCxnSpPr>
          <p:cNvPr id="21" name="Straight Arrow Connector 20">
            <a:extLst>
              <a:ext uri="{FF2B5EF4-FFF2-40B4-BE49-F238E27FC236}">
                <a16:creationId xmlns:a16="http://schemas.microsoft.com/office/drawing/2014/main" id="{30670A98-032D-4621-5D70-48F962F31E60}"/>
              </a:ext>
            </a:extLst>
          </p:cNvPr>
          <p:cNvCxnSpPr>
            <a:cxnSpLocks/>
          </p:cNvCxnSpPr>
          <p:nvPr/>
        </p:nvCxnSpPr>
        <p:spPr>
          <a:xfrm flipH="1">
            <a:off x="4790853" y="1792494"/>
            <a:ext cx="539543" cy="427340"/>
          </a:xfrm>
          <a:prstGeom prst="straightConnector1">
            <a:avLst/>
          </a:prstGeom>
          <a:ln w="22225" cmpd="sng">
            <a:solidFill>
              <a:srgbClr val="008FC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black and yellow logo&#10;&#10;Description automatically generated">
            <a:extLst>
              <a:ext uri="{FF2B5EF4-FFF2-40B4-BE49-F238E27FC236}">
                <a16:creationId xmlns:a16="http://schemas.microsoft.com/office/drawing/2014/main" id="{398A2545-5FE1-00E7-FEFB-0411C92731CD}"/>
              </a:ext>
            </a:extLst>
          </p:cNvPr>
          <p:cNvPicPr>
            <a:picLocks noChangeAspect="1"/>
          </p:cNvPicPr>
          <p:nvPr/>
        </p:nvPicPr>
        <p:blipFill>
          <a:blip r:embed="rId4"/>
          <a:stretch>
            <a:fillRect/>
          </a:stretch>
        </p:blipFill>
        <p:spPr>
          <a:xfrm>
            <a:off x="1036268" y="2565501"/>
            <a:ext cx="1415731" cy="550562"/>
          </a:xfrm>
          <a:prstGeom prst="rect">
            <a:avLst/>
          </a:prstGeom>
        </p:spPr>
      </p:pic>
      <p:pic>
        <p:nvPicPr>
          <p:cNvPr id="11" name="Picture 10" descr="A person smiling with afro hair&#10;&#10;Description automatically generated">
            <a:extLst>
              <a:ext uri="{FF2B5EF4-FFF2-40B4-BE49-F238E27FC236}">
                <a16:creationId xmlns:a16="http://schemas.microsoft.com/office/drawing/2014/main" id="{6DDD37AA-EF69-EBF1-4714-664B9C2A5871}"/>
              </a:ext>
            </a:extLst>
          </p:cNvPr>
          <p:cNvPicPr>
            <a:picLocks noChangeAspect="1"/>
          </p:cNvPicPr>
          <p:nvPr/>
        </p:nvPicPr>
        <p:blipFill>
          <a:blip r:embed="rId5"/>
          <a:stretch>
            <a:fillRect/>
          </a:stretch>
        </p:blipFill>
        <p:spPr>
          <a:xfrm>
            <a:off x="3530599" y="4866043"/>
            <a:ext cx="7772400" cy="1661276"/>
          </a:xfrm>
          <a:prstGeom prst="rect">
            <a:avLst/>
          </a:prstGeom>
        </p:spPr>
      </p:pic>
      <p:sp>
        <p:nvSpPr>
          <p:cNvPr id="12" name="TextBox 11">
            <a:extLst>
              <a:ext uri="{FF2B5EF4-FFF2-40B4-BE49-F238E27FC236}">
                <a16:creationId xmlns:a16="http://schemas.microsoft.com/office/drawing/2014/main" id="{77BD752F-910D-DE43-FA36-D328B6D13D46}"/>
              </a:ext>
            </a:extLst>
          </p:cNvPr>
          <p:cNvSpPr txBox="1"/>
          <p:nvPr/>
        </p:nvSpPr>
        <p:spPr>
          <a:xfrm>
            <a:off x="6923291" y="4217985"/>
            <a:ext cx="4506708" cy="338554"/>
          </a:xfrm>
          <a:prstGeom prst="rect">
            <a:avLst/>
          </a:prstGeom>
          <a:noFill/>
        </p:spPr>
        <p:txBody>
          <a:bodyPr wrap="square" rtlCol="0">
            <a:spAutoFit/>
          </a:bodyPr>
          <a:lstStyle/>
          <a:p>
            <a:r>
              <a:rPr lang="en-US" sz="1600" dirty="0">
                <a:latin typeface="Roboto" pitchFamily="2" charset="0"/>
                <a:ea typeface="Roboto" pitchFamily="2" charset="0"/>
              </a:rPr>
              <a:t>Toggle between desktop and mobile (no tablet)</a:t>
            </a:r>
          </a:p>
        </p:txBody>
      </p:sp>
      <p:cxnSp>
        <p:nvCxnSpPr>
          <p:cNvPr id="14" name="Straight Arrow Connector 13">
            <a:extLst>
              <a:ext uri="{FF2B5EF4-FFF2-40B4-BE49-F238E27FC236}">
                <a16:creationId xmlns:a16="http://schemas.microsoft.com/office/drawing/2014/main" id="{F23A597C-19CE-FDB8-0E94-809E25FFC9A7}"/>
              </a:ext>
            </a:extLst>
          </p:cNvPr>
          <p:cNvCxnSpPr>
            <a:cxnSpLocks/>
          </p:cNvCxnSpPr>
          <p:nvPr/>
        </p:nvCxnSpPr>
        <p:spPr>
          <a:xfrm>
            <a:off x="9567332" y="4585142"/>
            <a:ext cx="880534" cy="389201"/>
          </a:xfrm>
          <a:prstGeom prst="straightConnector1">
            <a:avLst/>
          </a:prstGeom>
          <a:ln w="22225" cmpd="sng">
            <a:solidFill>
              <a:srgbClr val="008FC6"/>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black text on a white background&#10;&#10;Description automatically generated">
            <a:extLst>
              <a:ext uri="{FF2B5EF4-FFF2-40B4-BE49-F238E27FC236}">
                <a16:creationId xmlns:a16="http://schemas.microsoft.com/office/drawing/2014/main" id="{E80546FF-D40F-5489-0611-19F6802382F5}"/>
              </a:ext>
            </a:extLst>
          </p:cNvPr>
          <p:cNvPicPr>
            <a:picLocks noChangeAspect="1"/>
          </p:cNvPicPr>
          <p:nvPr/>
        </p:nvPicPr>
        <p:blipFill>
          <a:blip r:embed="rId6"/>
          <a:stretch>
            <a:fillRect/>
          </a:stretch>
        </p:blipFill>
        <p:spPr>
          <a:xfrm>
            <a:off x="254109" y="5345035"/>
            <a:ext cx="2980047" cy="703291"/>
          </a:xfrm>
          <a:prstGeom prst="rect">
            <a:avLst/>
          </a:prstGeom>
        </p:spPr>
      </p:pic>
      <p:cxnSp>
        <p:nvCxnSpPr>
          <p:cNvPr id="22" name="Straight Connector 21">
            <a:extLst>
              <a:ext uri="{FF2B5EF4-FFF2-40B4-BE49-F238E27FC236}">
                <a16:creationId xmlns:a16="http://schemas.microsoft.com/office/drawing/2014/main" id="{6A10A78B-3D51-B9AD-B1DE-69B5D00DF20E}"/>
              </a:ext>
            </a:extLst>
          </p:cNvPr>
          <p:cNvCxnSpPr>
            <a:cxnSpLocks/>
          </p:cNvCxnSpPr>
          <p:nvPr/>
        </p:nvCxnSpPr>
        <p:spPr>
          <a:xfrm>
            <a:off x="556358" y="3911601"/>
            <a:ext cx="10602709" cy="0"/>
          </a:xfrm>
          <a:prstGeom prst="line">
            <a:avLst/>
          </a:prstGeom>
          <a:ln w="15875">
            <a:solidFill>
              <a:srgbClr val="008F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362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Simple SEO Tips: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387509"/>
            <a:ext cx="7972097" cy="5683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Keyword Research: What are your users typing in Google to search for you and your services?</a:t>
            </a:r>
          </a:p>
          <a:p>
            <a:pPr marL="1261745" lvl="2" indent="-347345">
              <a:spcAft>
                <a:spcPts val="1000"/>
              </a:spcAft>
              <a:buFont typeface="Arial,Sans-Serif"/>
              <a:buChar char="•"/>
            </a:pPr>
            <a:r>
              <a:rPr lang="en-US" sz="2000" dirty="0" err="1">
                <a:solidFill>
                  <a:schemeClr val="tx1">
                    <a:lumMod val="75000"/>
                    <a:lumOff val="25000"/>
                  </a:schemeClr>
                </a:solidFill>
                <a:latin typeface="Roboto"/>
                <a:ea typeface="Roboto"/>
                <a:cs typeface="Arial"/>
              </a:rPr>
              <a:t>Ahrefs</a:t>
            </a:r>
            <a:r>
              <a:rPr lang="en-US" sz="2000" dirty="0">
                <a:solidFill>
                  <a:schemeClr val="tx1">
                    <a:lumMod val="75000"/>
                    <a:lumOff val="25000"/>
                  </a:schemeClr>
                </a:solidFill>
                <a:latin typeface="Roboto"/>
                <a:ea typeface="Roboto"/>
                <a:cs typeface="Arial"/>
              </a:rPr>
              <a:t> – 10 free keyword searches a day</a:t>
            </a:r>
          </a:p>
          <a:p>
            <a:pPr marL="1261745" lvl="2" indent="-347345">
              <a:spcAft>
                <a:spcPts val="1000"/>
              </a:spcAft>
              <a:buFont typeface="Arial,Sans-Serif"/>
              <a:buChar char="•"/>
            </a:pPr>
            <a:r>
              <a:rPr lang="en-US" sz="2000" dirty="0" err="1">
                <a:solidFill>
                  <a:schemeClr val="tx1">
                    <a:lumMod val="75000"/>
                    <a:lumOff val="25000"/>
                  </a:schemeClr>
                </a:solidFill>
                <a:latin typeface="Roboto"/>
                <a:ea typeface="Roboto"/>
                <a:cs typeface="Arial"/>
              </a:rPr>
              <a:t>Moz</a:t>
            </a:r>
            <a:r>
              <a:rPr lang="en-US" sz="2000" dirty="0">
                <a:solidFill>
                  <a:schemeClr val="tx1">
                    <a:lumMod val="75000"/>
                    <a:lumOff val="25000"/>
                  </a:schemeClr>
                </a:solidFill>
                <a:latin typeface="Roboto"/>
                <a:ea typeface="Roboto"/>
                <a:cs typeface="Arial"/>
              </a:rPr>
              <a:t> Keyword Explorer – Requires an account</a:t>
            </a:r>
          </a:p>
          <a:p>
            <a:pPr marL="1261745" lvl="2" indent="-347345">
              <a:spcAft>
                <a:spcPts val="1000"/>
              </a:spcAft>
              <a:buFont typeface="Arial,Sans-Serif"/>
              <a:buChar char="•"/>
            </a:pPr>
            <a:r>
              <a:rPr lang="en-US" sz="2000" dirty="0" err="1">
                <a:solidFill>
                  <a:schemeClr val="tx1">
                    <a:lumMod val="75000"/>
                    <a:lumOff val="25000"/>
                  </a:schemeClr>
                </a:solidFill>
                <a:latin typeface="Roboto"/>
                <a:ea typeface="Roboto"/>
                <a:cs typeface="Arial"/>
              </a:rPr>
              <a:t>WordStream</a:t>
            </a:r>
            <a:r>
              <a:rPr lang="en-US" sz="2000" dirty="0">
                <a:solidFill>
                  <a:schemeClr val="tx1">
                    <a:lumMod val="75000"/>
                    <a:lumOff val="25000"/>
                  </a:schemeClr>
                </a:solidFill>
                <a:latin typeface="Roboto"/>
                <a:ea typeface="Roboto"/>
                <a:cs typeface="Arial"/>
              </a:rPr>
              <a:t> Free Keyword Tool – 13 free keyword searches a day</a:t>
            </a:r>
          </a:p>
          <a:p>
            <a:pPr marL="1261745" lvl="2"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Include these in page headings (H1 tag),                                        body copy and meta descriptions</a:t>
            </a: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Avoid keyword stuffing</a:t>
            </a: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a:spcAft>
                <a:spcPts val="1000"/>
              </a:spcAft>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10" name="Picture 9">
            <a:extLst>
              <a:ext uri="{FF2B5EF4-FFF2-40B4-BE49-F238E27FC236}">
                <a16:creationId xmlns:a16="http://schemas.microsoft.com/office/drawing/2014/main" id="{4DE90400-1A22-CAC9-4155-7BA7FE127C37}"/>
              </a:ext>
            </a:extLst>
          </p:cNvPr>
          <p:cNvPicPr>
            <a:picLocks noChangeAspect="1"/>
          </p:cNvPicPr>
          <p:nvPr/>
        </p:nvPicPr>
        <p:blipFill>
          <a:blip r:embed="rId3"/>
          <a:stretch>
            <a:fillRect/>
          </a:stretch>
        </p:blipFill>
        <p:spPr>
          <a:xfrm>
            <a:off x="5979924" y="3679972"/>
            <a:ext cx="2624254" cy="2020633"/>
          </a:xfrm>
          <a:prstGeom prst="rect">
            <a:avLst/>
          </a:prstGeom>
        </p:spPr>
      </p:pic>
      <p:grpSp>
        <p:nvGrpSpPr>
          <p:cNvPr id="21" name="Group 20">
            <a:extLst>
              <a:ext uri="{FF2B5EF4-FFF2-40B4-BE49-F238E27FC236}">
                <a16:creationId xmlns:a16="http://schemas.microsoft.com/office/drawing/2014/main" id="{60C08F0A-BAED-9375-7377-1ED2EE26B19E}"/>
              </a:ext>
            </a:extLst>
          </p:cNvPr>
          <p:cNvGrpSpPr/>
          <p:nvPr/>
        </p:nvGrpSpPr>
        <p:grpSpPr>
          <a:xfrm>
            <a:off x="9058505" y="668976"/>
            <a:ext cx="2381602" cy="5520049"/>
            <a:chOff x="9058505" y="1498271"/>
            <a:chExt cx="2381602" cy="5520049"/>
          </a:xfrm>
        </p:grpSpPr>
        <p:sp>
          <p:nvSpPr>
            <p:cNvPr id="22" name="Rounded Rectangle 9">
              <a:extLst>
                <a:ext uri="{FF2B5EF4-FFF2-40B4-BE49-F238E27FC236}">
                  <a16:creationId xmlns:a16="http://schemas.microsoft.com/office/drawing/2014/main" id="{B75E9CCD-8F88-5C23-74BC-7B20656B3250}"/>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2A39561-EDA7-2109-3D46-25E75E8E7D08}"/>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4" name="TextBox 5">
              <a:extLst>
                <a:ext uri="{FF2B5EF4-FFF2-40B4-BE49-F238E27FC236}">
                  <a16:creationId xmlns:a16="http://schemas.microsoft.com/office/drawing/2014/main" id="{FB19B793-B1F6-6A96-D960-9585F0163510}"/>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rgbClr val="ED7D31"/>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1048860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Simple SEO Tips: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387509"/>
            <a:ext cx="7972097"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Heading Structure </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latin typeface="Roboto"/>
                <a:ea typeface="Roboto"/>
                <a:cs typeface="Arial"/>
              </a:rPr>
              <a:t>H1 tag is the main “title” on your webpage</a:t>
            </a:r>
          </a:p>
          <a:p>
            <a:pPr marL="804545" lvl="1" indent="-347345">
              <a:spcAft>
                <a:spcPts val="1000"/>
              </a:spcAft>
              <a:buFont typeface="Arial,Sans-Serif"/>
              <a:buChar char="•"/>
            </a:pPr>
            <a:r>
              <a:rPr lang="en-US" sz="2000" b="1" dirty="0">
                <a:solidFill>
                  <a:schemeClr val="tx1">
                    <a:lumMod val="75000"/>
                    <a:lumOff val="25000"/>
                  </a:schemeClr>
                </a:solidFill>
                <a:latin typeface="Roboto"/>
                <a:ea typeface="Roboto"/>
                <a:cs typeface="Arial"/>
              </a:rPr>
              <a:t>Only one </a:t>
            </a:r>
            <a:r>
              <a:rPr lang="en-US" sz="2000" dirty="0">
                <a:solidFill>
                  <a:schemeClr val="tx1">
                    <a:lumMod val="75000"/>
                    <a:lumOff val="25000"/>
                  </a:schemeClr>
                </a:solidFill>
                <a:latin typeface="Roboto"/>
                <a:ea typeface="Roboto"/>
                <a:cs typeface="Arial"/>
              </a:rPr>
              <a:t>H1 tag per page</a:t>
            </a:r>
            <a:r>
              <a:rPr lang="en-US" sz="2000" baseline="30000" dirty="0">
                <a:solidFill>
                  <a:schemeClr val="tx1">
                    <a:lumMod val="75000"/>
                    <a:lumOff val="25000"/>
                  </a:schemeClr>
                </a:solidFill>
                <a:latin typeface="Roboto"/>
                <a:ea typeface="Roboto"/>
                <a:cs typeface="Arial"/>
              </a:rPr>
              <a:t>1</a:t>
            </a:r>
            <a:r>
              <a:rPr lang="en-US" sz="2000" dirty="0">
                <a:solidFill>
                  <a:schemeClr val="tx1">
                    <a:lumMod val="75000"/>
                    <a:lumOff val="25000"/>
                  </a:schemeClr>
                </a:solidFill>
                <a:latin typeface="Roboto"/>
                <a:ea typeface="Roboto"/>
                <a:cs typeface="Arial"/>
              </a:rPr>
              <a:t> </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Followed by H2, H3 etc.</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Use relevant keywords</a:t>
            </a:r>
          </a:p>
          <a:p>
            <a:pPr marL="342900" indent="-342900">
              <a:spcAft>
                <a:spcPts val="1000"/>
              </a:spcAft>
              <a:buFont typeface="Arial" panose="020B0604020202020204" pitchFamily="34" charset="0"/>
              <a:buChar char="•"/>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5" name="Picture 4" descr="A screenshot of a website&#10;&#10;Description automatically generated">
            <a:extLst>
              <a:ext uri="{FF2B5EF4-FFF2-40B4-BE49-F238E27FC236}">
                <a16:creationId xmlns:a16="http://schemas.microsoft.com/office/drawing/2014/main" id="{54449006-5C76-8DFD-AD28-185604872832}"/>
              </a:ext>
            </a:extLst>
          </p:cNvPr>
          <p:cNvPicPr>
            <a:picLocks noChangeAspect="1"/>
          </p:cNvPicPr>
          <p:nvPr/>
        </p:nvPicPr>
        <p:blipFill>
          <a:blip r:embed="rId3"/>
          <a:stretch>
            <a:fillRect/>
          </a:stretch>
        </p:blipFill>
        <p:spPr>
          <a:xfrm>
            <a:off x="1772625" y="3632979"/>
            <a:ext cx="6494681" cy="3197626"/>
          </a:xfrm>
          <a:prstGeom prst="rect">
            <a:avLst/>
          </a:prstGeom>
        </p:spPr>
      </p:pic>
      <p:sp>
        <p:nvSpPr>
          <p:cNvPr id="6" name="TextBox 5">
            <a:extLst>
              <a:ext uri="{FF2B5EF4-FFF2-40B4-BE49-F238E27FC236}">
                <a16:creationId xmlns:a16="http://schemas.microsoft.com/office/drawing/2014/main" id="{3E7BDCA0-A9E4-5A43-40B8-31855DDD83D9}"/>
              </a:ext>
            </a:extLst>
          </p:cNvPr>
          <p:cNvSpPr txBox="1"/>
          <p:nvPr/>
        </p:nvSpPr>
        <p:spPr>
          <a:xfrm>
            <a:off x="900972" y="4170285"/>
            <a:ext cx="765544" cy="369332"/>
          </a:xfrm>
          <a:prstGeom prst="rect">
            <a:avLst/>
          </a:prstGeom>
          <a:noFill/>
        </p:spPr>
        <p:txBody>
          <a:bodyPr wrap="square" rtlCol="0">
            <a:spAutoFit/>
          </a:bodyPr>
          <a:lstStyle/>
          <a:p>
            <a:r>
              <a:rPr lang="en-US" dirty="0"/>
              <a:t>H1</a:t>
            </a:r>
          </a:p>
        </p:txBody>
      </p:sp>
      <p:sp>
        <p:nvSpPr>
          <p:cNvPr id="9" name="TextBox 8">
            <a:extLst>
              <a:ext uri="{FF2B5EF4-FFF2-40B4-BE49-F238E27FC236}">
                <a16:creationId xmlns:a16="http://schemas.microsoft.com/office/drawing/2014/main" id="{1708D9DD-706B-AB07-D5BD-1B9D7724EF3D}"/>
              </a:ext>
            </a:extLst>
          </p:cNvPr>
          <p:cNvSpPr txBox="1"/>
          <p:nvPr/>
        </p:nvSpPr>
        <p:spPr>
          <a:xfrm>
            <a:off x="2433186" y="5184886"/>
            <a:ext cx="765544" cy="369332"/>
          </a:xfrm>
          <a:prstGeom prst="rect">
            <a:avLst/>
          </a:prstGeom>
          <a:noFill/>
        </p:spPr>
        <p:txBody>
          <a:bodyPr wrap="square" rtlCol="0">
            <a:spAutoFit/>
          </a:bodyPr>
          <a:lstStyle/>
          <a:p>
            <a:r>
              <a:rPr lang="en-US" dirty="0"/>
              <a:t>H2</a:t>
            </a:r>
          </a:p>
        </p:txBody>
      </p:sp>
      <p:sp>
        <p:nvSpPr>
          <p:cNvPr id="13" name="TextBox 12">
            <a:extLst>
              <a:ext uri="{FF2B5EF4-FFF2-40B4-BE49-F238E27FC236}">
                <a16:creationId xmlns:a16="http://schemas.microsoft.com/office/drawing/2014/main" id="{FA1E8186-B7B3-D5A0-65F2-382C1089BBFB}"/>
              </a:ext>
            </a:extLst>
          </p:cNvPr>
          <p:cNvSpPr txBox="1"/>
          <p:nvPr/>
        </p:nvSpPr>
        <p:spPr>
          <a:xfrm>
            <a:off x="2339768" y="6223976"/>
            <a:ext cx="765544" cy="369332"/>
          </a:xfrm>
          <a:prstGeom prst="rect">
            <a:avLst/>
          </a:prstGeom>
          <a:noFill/>
        </p:spPr>
        <p:txBody>
          <a:bodyPr wrap="square" rtlCol="0">
            <a:spAutoFit/>
          </a:bodyPr>
          <a:lstStyle/>
          <a:p>
            <a:r>
              <a:rPr lang="en-US" dirty="0"/>
              <a:t>H3</a:t>
            </a:r>
          </a:p>
        </p:txBody>
      </p:sp>
      <p:cxnSp>
        <p:nvCxnSpPr>
          <p:cNvPr id="15" name="Straight Arrow Connector 14">
            <a:extLst>
              <a:ext uri="{FF2B5EF4-FFF2-40B4-BE49-F238E27FC236}">
                <a16:creationId xmlns:a16="http://schemas.microsoft.com/office/drawing/2014/main" id="{3FA1BFBD-AB21-AE09-665A-A422E1C4C33F}"/>
              </a:ext>
            </a:extLst>
          </p:cNvPr>
          <p:cNvCxnSpPr/>
          <p:nvPr/>
        </p:nvCxnSpPr>
        <p:spPr>
          <a:xfrm>
            <a:off x="1283744" y="4354951"/>
            <a:ext cx="630400" cy="0"/>
          </a:xfrm>
          <a:prstGeom prst="straightConnector1">
            <a:avLst/>
          </a:prstGeom>
          <a:ln w="15875">
            <a:solidFill>
              <a:srgbClr val="008FC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CC1E06-0705-A144-DF1D-FA50EF6483FD}"/>
              </a:ext>
            </a:extLst>
          </p:cNvPr>
          <p:cNvCxnSpPr/>
          <p:nvPr/>
        </p:nvCxnSpPr>
        <p:spPr>
          <a:xfrm>
            <a:off x="2726826" y="6420834"/>
            <a:ext cx="630400" cy="0"/>
          </a:xfrm>
          <a:prstGeom prst="straightConnector1">
            <a:avLst/>
          </a:prstGeom>
          <a:ln w="15875">
            <a:solidFill>
              <a:srgbClr val="008FC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9CECEF-1656-C8E1-5E1B-E264D888FAD4}"/>
              </a:ext>
            </a:extLst>
          </p:cNvPr>
          <p:cNvCxnSpPr/>
          <p:nvPr/>
        </p:nvCxnSpPr>
        <p:spPr>
          <a:xfrm>
            <a:off x="2848746" y="5372322"/>
            <a:ext cx="630400" cy="0"/>
          </a:xfrm>
          <a:prstGeom prst="straightConnector1">
            <a:avLst/>
          </a:prstGeom>
          <a:ln w="15875">
            <a:solidFill>
              <a:srgbClr val="008FC6"/>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D2CA6C7-EDE2-558E-4655-31E6C15364E1}"/>
              </a:ext>
            </a:extLst>
          </p:cNvPr>
          <p:cNvGrpSpPr/>
          <p:nvPr/>
        </p:nvGrpSpPr>
        <p:grpSpPr>
          <a:xfrm>
            <a:off x="9058505" y="668976"/>
            <a:ext cx="2381602" cy="5520049"/>
            <a:chOff x="9058505" y="1498271"/>
            <a:chExt cx="2381602" cy="5520049"/>
          </a:xfrm>
        </p:grpSpPr>
        <p:sp>
          <p:nvSpPr>
            <p:cNvPr id="27" name="Rounded Rectangle 9">
              <a:extLst>
                <a:ext uri="{FF2B5EF4-FFF2-40B4-BE49-F238E27FC236}">
                  <a16:creationId xmlns:a16="http://schemas.microsoft.com/office/drawing/2014/main" id="{6BBD8EF6-7BFD-3AEC-956E-CB33D205A250}"/>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60DC125-FB4D-CC64-2E1A-98A448D1D1DE}"/>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9" name="TextBox 5">
              <a:extLst>
                <a:ext uri="{FF2B5EF4-FFF2-40B4-BE49-F238E27FC236}">
                  <a16:creationId xmlns:a16="http://schemas.microsoft.com/office/drawing/2014/main" id="{F60547C7-4599-8E53-07BF-661C69D33EDB}"/>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rgbClr val="ED7D31"/>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3688383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634795"/>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a:rPr>
              <a:t>A little data:</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0C54C37-5793-C2E8-270C-092222D7320E}"/>
              </a:ext>
            </a:extLst>
          </p:cNvPr>
          <p:cNvSpPr txBox="1"/>
          <p:nvPr/>
        </p:nvSpPr>
        <p:spPr>
          <a:xfrm>
            <a:off x="557540" y="1716121"/>
            <a:ext cx="11007763" cy="3524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We have 50 milliseconds to make a good first impression online</a:t>
            </a:r>
            <a:r>
              <a:rPr lang="en-US" sz="2000" baseline="30000" dirty="0">
                <a:solidFill>
                  <a:schemeClr val="tx1">
                    <a:lumMod val="75000"/>
                    <a:lumOff val="25000"/>
                  </a:schemeClr>
                </a:solidFill>
                <a:latin typeface="Roboto"/>
                <a:ea typeface="Roboto"/>
                <a:cs typeface="Arial"/>
              </a:rPr>
              <a:t>1</a:t>
            </a:r>
            <a:endParaRPr lang="en-US" sz="2000" dirty="0">
              <a:solidFill>
                <a:schemeClr val="tx1">
                  <a:lumMod val="75000"/>
                  <a:lumOff val="25000"/>
                </a:schemeClr>
              </a:solidFill>
              <a:latin typeface="Roboto"/>
              <a:ea typeface="Roboto"/>
              <a:cs typeface="Arial"/>
            </a:endParaRPr>
          </a:p>
          <a:p>
            <a:pPr>
              <a:spcAft>
                <a:spcPts val="1000"/>
              </a:spcAft>
            </a:pPr>
            <a:endParaRPr lang="en-US" sz="20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94% of first impressions of a website are design related</a:t>
            </a:r>
            <a:r>
              <a:rPr lang="en-US" sz="2000" baseline="30000" dirty="0">
                <a:solidFill>
                  <a:schemeClr val="tx1">
                    <a:lumMod val="75000"/>
                    <a:lumOff val="25000"/>
                  </a:schemeClr>
                </a:solidFill>
                <a:latin typeface="Roboto"/>
                <a:ea typeface="Roboto"/>
                <a:cs typeface="Arial"/>
              </a:rPr>
              <a:t>2</a:t>
            </a:r>
          </a:p>
          <a:p>
            <a:pPr>
              <a:spcAft>
                <a:spcPts val="1000"/>
              </a:spcAft>
            </a:pPr>
            <a:endParaRPr lang="en-US" dirty="0">
              <a:solidFill>
                <a:schemeClr val="tx1">
                  <a:lumMod val="75000"/>
                  <a:lumOff val="25000"/>
                </a:schemeClr>
              </a:solidFill>
              <a:latin typeface="Roboto"/>
              <a:ea typeface="Roboto"/>
              <a:cs typeface="Calibri"/>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50% of consumers state that their impression of a brand is dependent on the design of the company's website</a:t>
            </a:r>
            <a:r>
              <a:rPr lang="en-US" sz="2000" baseline="30000" dirty="0">
                <a:solidFill>
                  <a:schemeClr val="tx1">
                    <a:lumMod val="75000"/>
                    <a:lumOff val="25000"/>
                  </a:schemeClr>
                </a:solidFill>
                <a:latin typeface="Roboto"/>
                <a:ea typeface="Roboto"/>
                <a:cs typeface="Arial"/>
              </a:rPr>
              <a:t>3</a:t>
            </a:r>
          </a:p>
          <a:p>
            <a:pPr marL="347345" indent="-347345">
              <a:spcAft>
                <a:spcPts val="1000"/>
              </a:spcAft>
              <a:buFont typeface="Arial,Sans-Serif"/>
              <a:buChar char="•"/>
            </a:pPr>
            <a:endParaRPr lang="en-US" sz="20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i="0" dirty="0">
                <a:solidFill>
                  <a:schemeClr val="tx1">
                    <a:lumMod val="75000"/>
                    <a:lumOff val="25000"/>
                  </a:schemeClr>
                </a:solidFill>
                <a:effectLst/>
                <a:highlight>
                  <a:srgbClr val="FFFFFF"/>
                </a:highlight>
                <a:latin typeface="Roboto" pitchFamily="2" charset="0"/>
              </a:rPr>
              <a:t>88% </a:t>
            </a:r>
            <a:r>
              <a:rPr lang="en-US" sz="2000" b="0" i="0" dirty="0">
                <a:solidFill>
                  <a:schemeClr val="tx1">
                    <a:lumMod val="75000"/>
                    <a:lumOff val="25000"/>
                  </a:schemeClr>
                </a:solidFill>
                <a:effectLst/>
                <a:highlight>
                  <a:srgbClr val="FFFFFF"/>
                </a:highlight>
                <a:latin typeface="Roboto" pitchFamily="2" charset="0"/>
              </a:rPr>
              <a:t>of online </a:t>
            </a:r>
            <a:r>
              <a:rPr lang="en-US" sz="2000" i="0" dirty="0">
                <a:solidFill>
                  <a:schemeClr val="tx1">
                    <a:lumMod val="75000"/>
                    <a:lumOff val="25000"/>
                  </a:schemeClr>
                </a:solidFill>
                <a:effectLst/>
                <a:highlight>
                  <a:srgbClr val="FFFFFF"/>
                </a:highlight>
                <a:latin typeface="Roboto" pitchFamily="2" charset="0"/>
              </a:rPr>
              <a:t>consumers are less likely to return to a site </a:t>
            </a:r>
            <a:r>
              <a:rPr lang="en-US" sz="2000" b="0" i="0" dirty="0">
                <a:solidFill>
                  <a:schemeClr val="tx1">
                    <a:lumMod val="75000"/>
                    <a:lumOff val="25000"/>
                  </a:schemeClr>
                </a:solidFill>
                <a:effectLst/>
                <a:highlight>
                  <a:srgbClr val="FFFFFF"/>
                </a:highlight>
                <a:latin typeface="Roboto" pitchFamily="2" charset="0"/>
              </a:rPr>
              <a:t>after a </a:t>
            </a:r>
            <a:r>
              <a:rPr lang="en-US" sz="2000" b="1" i="0" dirty="0">
                <a:solidFill>
                  <a:schemeClr val="tx1">
                    <a:lumMod val="75000"/>
                    <a:lumOff val="25000"/>
                  </a:schemeClr>
                </a:solidFill>
                <a:effectLst/>
                <a:highlight>
                  <a:srgbClr val="FFFFFF"/>
                </a:highlight>
                <a:latin typeface="Roboto" pitchFamily="2" charset="0"/>
              </a:rPr>
              <a:t>bad</a:t>
            </a:r>
            <a:r>
              <a:rPr lang="en-US" sz="2000" b="0" i="0" dirty="0">
                <a:solidFill>
                  <a:schemeClr val="tx1">
                    <a:lumMod val="75000"/>
                    <a:lumOff val="25000"/>
                  </a:schemeClr>
                </a:solidFill>
                <a:effectLst/>
                <a:highlight>
                  <a:srgbClr val="FFFFFF"/>
                </a:highlight>
                <a:latin typeface="Roboto" pitchFamily="2" charset="0"/>
              </a:rPr>
              <a:t> experience</a:t>
            </a:r>
            <a:r>
              <a:rPr lang="en-US" sz="2000" i="0" baseline="30000" dirty="0">
                <a:solidFill>
                  <a:schemeClr val="tx1">
                    <a:lumMod val="75000"/>
                    <a:lumOff val="25000"/>
                  </a:schemeClr>
                </a:solidFill>
                <a:effectLst/>
                <a:latin typeface="Roboto" pitchFamily="2" charset="0"/>
                <a:ea typeface="Roboto" pitchFamily="2" charset="0"/>
              </a:rPr>
              <a:t>4</a:t>
            </a:r>
            <a:endParaRPr lang="en-US" sz="20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spTree>
    <p:extLst>
      <p:ext uri="{BB962C8B-B14F-4D97-AF65-F5344CB8AC3E}">
        <p14:creationId xmlns:p14="http://schemas.microsoft.com/office/powerpoint/2010/main" val="1683146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Simple SEO Tips: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033972"/>
            <a:ext cx="797209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endParaRPr lang="en-US" sz="2000" i="0" dirty="0">
              <a:solidFill>
                <a:schemeClr val="tx1">
                  <a:lumMod val="75000"/>
                  <a:lumOff val="25000"/>
                </a:schemeClr>
              </a:solidFill>
              <a:effectLst/>
              <a:highlight>
                <a:srgbClr val="FFFFFF"/>
              </a:highlight>
              <a:latin typeface="Roboto" pitchFamily="2" charset="0"/>
              <a:ea typeface="Roboto" pitchFamily="2" charset="0"/>
            </a:endParaRPr>
          </a:p>
          <a:p>
            <a:pPr marL="347345" indent="-347345">
              <a:spcAft>
                <a:spcPts val="1000"/>
              </a:spcAft>
              <a:buFont typeface="Arial,Sans-Serif"/>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Optimize page </a:t>
            </a:r>
            <a:r>
              <a:rPr lang="en-US" sz="2000" dirty="0">
                <a:solidFill>
                  <a:schemeClr val="tx1">
                    <a:lumMod val="75000"/>
                    <a:lumOff val="25000"/>
                  </a:schemeClr>
                </a:solidFill>
                <a:highlight>
                  <a:srgbClr val="FFFFFF"/>
                </a:highlight>
                <a:latin typeface="Roboto" pitchFamily="2" charset="0"/>
                <a:ea typeface="Roboto" pitchFamily="2" charset="0"/>
              </a:rPr>
              <a:t>t</a:t>
            </a:r>
            <a:r>
              <a:rPr lang="en-US" sz="2000" i="0" dirty="0">
                <a:solidFill>
                  <a:schemeClr val="tx1">
                    <a:lumMod val="75000"/>
                    <a:lumOff val="25000"/>
                  </a:schemeClr>
                </a:solidFill>
                <a:effectLst/>
                <a:highlight>
                  <a:srgbClr val="FFFFFF"/>
                </a:highlight>
                <a:latin typeface="Roboto" pitchFamily="2" charset="0"/>
                <a:ea typeface="Roboto" pitchFamily="2" charset="0"/>
              </a:rPr>
              <a:t>itles and meta </a:t>
            </a:r>
            <a:r>
              <a:rPr lang="en-US" sz="2000" dirty="0">
                <a:solidFill>
                  <a:schemeClr val="tx1">
                    <a:lumMod val="75000"/>
                    <a:lumOff val="25000"/>
                  </a:schemeClr>
                </a:solidFill>
                <a:highlight>
                  <a:srgbClr val="FFFFFF"/>
                </a:highlight>
                <a:latin typeface="Roboto" pitchFamily="2" charset="0"/>
                <a:ea typeface="Roboto" pitchFamily="2" charset="0"/>
              </a:rPr>
              <a:t>d</a:t>
            </a:r>
            <a:r>
              <a:rPr lang="en-US" sz="2000" i="0" dirty="0">
                <a:solidFill>
                  <a:schemeClr val="tx1">
                    <a:lumMod val="75000"/>
                    <a:lumOff val="25000"/>
                  </a:schemeClr>
                </a:solidFill>
                <a:effectLst/>
                <a:highlight>
                  <a:srgbClr val="FFFFFF"/>
                </a:highlight>
                <a:latin typeface="Roboto" pitchFamily="2" charset="0"/>
                <a:ea typeface="Roboto" pitchFamily="2" charset="0"/>
              </a:rPr>
              <a:t>escriptions.</a:t>
            </a:r>
          </a:p>
          <a:p>
            <a:pPr marL="804545" lvl="1"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rPr>
              <a:t>A</a:t>
            </a:r>
            <a:r>
              <a:rPr lang="en-US" sz="2000" b="0" i="0" dirty="0">
                <a:solidFill>
                  <a:schemeClr val="tx1">
                    <a:lumMod val="75000"/>
                    <a:lumOff val="25000"/>
                  </a:schemeClr>
                </a:solidFill>
                <a:effectLst/>
                <a:highlight>
                  <a:srgbClr val="FFFFFF"/>
                </a:highlight>
                <a:latin typeface="Roboto" pitchFamily="2" charset="0"/>
                <a:ea typeface="Roboto" pitchFamily="2" charset="0"/>
              </a:rPr>
              <a:t>ccurately represent the content of each page and include      relevant keywords.</a:t>
            </a:r>
            <a:endParaRPr lang="en-US" sz="2000" i="0" dirty="0">
              <a:solidFill>
                <a:schemeClr val="tx1">
                  <a:lumMod val="75000"/>
                  <a:lumOff val="25000"/>
                </a:schemeClr>
              </a:solidFill>
              <a:effectLst/>
              <a:highlight>
                <a:srgbClr val="FFFFFF"/>
              </a:highlight>
              <a:latin typeface="Roboto" pitchFamily="2" charset="0"/>
              <a:ea typeface="Roboto" pitchFamily="2" charset="0"/>
            </a:endParaRPr>
          </a:p>
          <a:p>
            <a:pPr marL="804545" lvl="1"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rPr>
              <a:t>Use r</a:t>
            </a:r>
            <a:r>
              <a:rPr lang="en-US" sz="2000" i="0" dirty="0">
                <a:solidFill>
                  <a:schemeClr val="tx1">
                    <a:lumMod val="75000"/>
                    <a:lumOff val="25000"/>
                  </a:schemeClr>
                </a:solidFill>
                <a:effectLst/>
                <a:highlight>
                  <a:srgbClr val="FFFFFF"/>
                </a:highlight>
                <a:latin typeface="Roboto" pitchFamily="2" charset="0"/>
                <a:ea typeface="Roboto" pitchFamily="2" charset="0"/>
              </a:rPr>
              <a:t>ecommended character limits</a:t>
            </a:r>
          </a:p>
          <a:p>
            <a:pPr marL="1261745" lvl="2"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rPr>
              <a:t>Page Title: </a:t>
            </a:r>
            <a:r>
              <a:rPr lang="en-US" sz="2000" b="0" i="0" dirty="0">
                <a:solidFill>
                  <a:schemeClr val="tx1">
                    <a:lumMod val="75000"/>
                    <a:lumOff val="25000"/>
                  </a:schemeClr>
                </a:solidFill>
                <a:effectLst/>
                <a:highlight>
                  <a:srgbClr val="FFFFFF"/>
                </a:highlight>
                <a:latin typeface="Roboto" pitchFamily="2" charset="0"/>
                <a:ea typeface="Roboto" pitchFamily="2" charset="0"/>
              </a:rPr>
              <a:t>30 and 60</a:t>
            </a:r>
          </a:p>
          <a:p>
            <a:pPr marL="1261745" lvl="2"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rPr>
              <a:t>Meta Descriptions:150-160</a:t>
            </a: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12" name="Picture 11">
            <a:extLst>
              <a:ext uri="{FF2B5EF4-FFF2-40B4-BE49-F238E27FC236}">
                <a16:creationId xmlns:a16="http://schemas.microsoft.com/office/drawing/2014/main" id="{E568DCDC-721B-31A7-B1BE-AA04F7C676F0}"/>
              </a:ext>
            </a:extLst>
          </p:cNvPr>
          <p:cNvPicPr>
            <a:picLocks noChangeAspect="1"/>
          </p:cNvPicPr>
          <p:nvPr/>
        </p:nvPicPr>
        <p:blipFill rotWithShape="1">
          <a:blip r:embed="rId3"/>
          <a:srcRect b="11813"/>
          <a:stretch/>
        </p:blipFill>
        <p:spPr>
          <a:xfrm>
            <a:off x="657389" y="4367408"/>
            <a:ext cx="7772400" cy="1493741"/>
          </a:xfrm>
          <a:prstGeom prst="rect">
            <a:avLst/>
          </a:prstGeom>
        </p:spPr>
      </p:pic>
      <p:sp>
        <p:nvSpPr>
          <p:cNvPr id="19" name="TextBox 18">
            <a:extLst>
              <a:ext uri="{FF2B5EF4-FFF2-40B4-BE49-F238E27FC236}">
                <a16:creationId xmlns:a16="http://schemas.microsoft.com/office/drawing/2014/main" id="{84872A1D-FB65-BC2B-7495-676FB75C0F66}"/>
              </a:ext>
            </a:extLst>
          </p:cNvPr>
          <p:cNvSpPr txBox="1"/>
          <p:nvPr/>
        </p:nvSpPr>
        <p:spPr>
          <a:xfrm>
            <a:off x="4800273" y="4185738"/>
            <a:ext cx="3632548" cy="369332"/>
          </a:xfrm>
          <a:prstGeom prst="rect">
            <a:avLst/>
          </a:prstGeom>
          <a:noFill/>
        </p:spPr>
        <p:txBody>
          <a:bodyPr wrap="square" rtlCol="0">
            <a:spAutoFit/>
          </a:bodyPr>
          <a:lstStyle/>
          <a:p>
            <a:r>
              <a:rPr lang="en-US" dirty="0">
                <a:solidFill>
                  <a:schemeClr val="tx1">
                    <a:lumMod val="65000"/>
                    <a:lumOff val="35000"/>
                  </a:schemeClr>
                </a:solidFill>
              </a:rPr>
              <a:t>Page Title</a:t>
            </a:r>
          </a:p>
        </p:txBody>
      </p:sp>
      <p:sp>
        <p:nvSpPr>
          <p:cNvPr id="20" name="TextBox 19">
            <a:extLst>
              <a:ext uri="{FF2B5EF4-FFF2-40B4-BE49-F238E27FC236}">
                <a16:creationId xmlns:a16="http://schemas.microsoft.com/office/drawing/2014/main" id="{2E88908A-59FE-02AE-89F0-B394D523B5FB}"/>
              </a:ext>
            </a:extLst>
          </p:cNvPr>
          <p:cNvSpPr txBox="1"/>
          <p:nvPr/>
        </p:nvSpPr>
        <p:spPr>
          <a:xfrm>
            <a:off x="4797241" y="6058260"/>
            <a:ext cx="3632548" cy="369332"/>
          </a:xfrm>
          <a:prstGeom prst="rect">
            <a:avLst/>
          </a:prstGeom>
          <a:noFill/>
        </p:spPr>
        <p:txBody>
          <a:bodyPr wrap="square" rtlCol="0">
            <a:spAutoFit/>
          </a:bodyPr>
          <a:lstStyle/>
          <a:p>
            <a:r>
              <a:rPr lang="en-US" dirty="0">
                <a:solidFill>
                  <a:schemeClr val="tx1">
                    <a:lumMod val="65000"/>
                    <a:lumOff val="35000"/>
                  </a:schemeClr>
                </a:solidFill>
              </a:rPr>
              <a:t>Meta Description</a:t>
            </a:r>
          </a:p>
        </p:txBody>
      </p:sp>
      <p:cxnSp>
        <p:nvCxnSpPr>
          <p:cNvPr id="22" name="Straight Arrow Connector 21">
            <a:extLst>
              <a:ext uri="{FF2B5EF4-FFF2-40B4-BE49-F238E27FC236}">
                <a16:creationId xmlns:a16="http://schemas.microsoft.com/office/drawing/2014/main" id="{4FBAB28E-DD6C-5961-6C7A-EEA53ACCD3A8}"/>
              </a:ext>
            </a:extLst>
          </p:cNvPr>
          <p:cNvCxnSpPr/>
          <p:nvPr/>
        </p:nvCxnSpPr>
        <p:spPr>
          <a:xfrm flipH="1">
            <a:off x="4540230" y="4549209"/>
            <a:ext cx="726282" cy="425885"/>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77E4756F-864C-38BB-CB21-BF305FC3A598}"/>
              </a:ext>
            </a:extLst>
          </p:cNvPr>
          <p:cNvCxnSpPr>
            <a:cxnSpLocks/>
          </p:cNvCxnSpPr>
          <p:nvPr/>
        </p:nvCxnSpPr>
        <p:spPr>
          <a:xfrm flipH="1" flipV="1">
            <a:off x="4168525" y="5532101"/>
            <a:ext cx="1247065" cy="526159"/>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grpSp>
        <p:nvGrpSpPr>
          <p:cNvPr id="17" name="Group 16">
            <a:extLst>
              <a:ext uri="{FF2B5EF4-FFF2-40B4-BE49-F238E27FC236}">
                <a16:creationId xmlns:a16="http://schemas.microsoft.com/office/drawing/2014/main" id="{143CEEA5-CEFE-7AE9-61BB-C0BB4E6AAA71}"/>
              </a:ext>
            </a:extLst>
          </p:cNvPr>
          <p:cNvGrpSpPr/>
          <p:nvPr/>
        </p:nvGrpSpPr>
        <p:grpSpPr>
          <a:xfrm>
            <a:off x="9058505" y="668976"/>
            <a:ext cx="2381602" cy="5520049"/>
            <a:chOff x="9058505" y="1498271"/>
            <a:chExt cx="2381602" cy="5520049"/>
          </a:xfrm>
        </p:grpSpPr>
        <p:sp>
          <p:nvSpPr>
            <p:cNvPr id="18" name="Rounded Rectangle 9">
              <a:extLst>
                <a:ext uri="{FF2B5EF4-FFF2-40B4-BE49-F238E27FC236}">
                  <a16:creationId xmlns:a16="http://schemas.microsoft.com/office/drawing/2014/main" id="{3FF5ADDF-A3F6-D563-2A6E-73EBD499B750}"/>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F8AE0D-B8BA-6F56-157E-3F6D39EE09FE}"/>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4" name="TextBox 5">
              <a:extLst>
                <a:ext uri="{FF2B5EF4-FFF2-40B4-BE49-F238E27FC236}">
                  <a16:creationId xmlns:a16="http://schemas.microsoft.com/office/drawing/2014/main" id="{EEB9F90F-E9D8-2BD0-6389-E8D5C87A7D1E}"/>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rgbClr val="ED7D31"/>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1841227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Simple SEO Tips: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033972"/>
            <a:ext cx="7972097" cy="4811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endParaRPr lang="en-US" sz="2000" i="0" dirty="0">
              <a:solidFill>
                <a:schemeClr val="tx1">
                  <a:lumMod val="75000"/>
                  <a:lumOff val="25000"/>
                </a:schemeClr>
              </a:solidFill>
              <a:effectLst/>
              <a:highlight>
                <a:srgbClr val="FFFFFF"/>
              </a:highlight>
              <a:latin typeface="Roboto" pitchFamily="2" charset="0"/>
              <a:ea typeface="Roboto" pitchFamily="2" charset="0"/>
            </a:endParaRPr>
          </a:p>
          <a:p>
            <a:pPr marL="347345"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Create quality relevant content:</a:t>
            </a: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Search engines prioritize content that is relevant, valuable, and well-written. </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High quality relevant content is more likely to naturally incorporate keywords which will boost SEO</a:t>
            </a:r>
          </a:p>
          <a:p>
            <a:pPr marL="804545" lvl="1" indent="-347345">
              <a:spcAft>
                <a:spcPts val="1000"/>
              </a:spcAft>
              <a:buFont typeface="Arial,Sans-Serif"/>
              <a:buChar char="•"/>
            </a:pPr>
            <a:endParaRPr lang="en-US" sz="2000" dirty="0">
              <a:solidFill>
                <a:schemeClr val="tx1">
                  <a:lumMod val="75000"/>
                  <a:lumOff val="25000"/>
                </a:schemeClr>
              </a:solidFill>
              <a:latin typeface="Roboto" pitchFamily="2" charset="0"/>
              <a:ea typeface="Roboto" pitchFamily="2" charset="0"/>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pitchFamily="2" charset="0"/>
                <a:ea typeface="Roboto" pitchFamily="2" charset="0"/>
                <a:cs typeface="Arial"/>
              </a:rPr>
              <a:t>Backlinks!</a:t>
            </a:r>
          </a:p>
          <a:p>
            <a:pPr marL="804545" lvl="1" indent="-347345">
              <a:spcAft>
                <a:spcPts val="1000"/>
              </a:spcAft>
              <a:buFont typeface="Arial,Sans-Serif"/>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Google views backlinks like recommendations</a:t>
            </a:r>
            <a:endParaRPr lang="en-US" sz="2000" b="0" i="0" dirty="0">
              <a:solidFill>
                <a:schemeClr val="tx1">
                  <a:lumMod val="75000"/>
                  <a:lumOff val="25000"/>
                </a:schemeClr>
              </a:solidFill>
              <a:effectLst/>
              <a:highlight>
                <a:srgbClr val="FFFFFF"/>
              </a:highlight>
              <a:latin typeface="Roboto" pitchFamily="2" charset="0"/>
              <a:ea typeface="Roboto" pitchFamily="2" charset="0"/>
              <a:cs typeface="Arial"/>
            </a:endParaRPr>
          </a:p>
          <a:p>
            <a:pPr marL="804545" lvl="1" indent="-347345">
              <a:spcAft>
                <a:spcPts val="1000"/>
              </a:spcAft>
              <a:buFont typeface="Arial,Sans-Serif"/>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The more backlinks a site has, the more trustworthy              it’s perceived to be</a:t>
            </a:r>
          </a:p>
          <a:p>
            <a:pPr marL="804545" lvl="1" indent="-347345">
              <a:spcAft>
                <a:spcPts val="1000"/>
              </a:spcAft>
              <a:buFont typeface="Arial,Sans-Serif"/>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Not all backlinks are created equally</a:t>
            </a:r>
            <a:endParaRPr lang="en-US" sz="2000" dirty="0">
              <a:solidFill>
                <a:schemeClr val="tx1">
                  <a:lumMod val="75000"/>
                  <a:lumOff val="25000"/>
                </a:schemeClr>
              </a:solidFill>
              <a:latin typeface="Roboto" pitchFamily="2" charset="0"/>
              <a:ea typeface="Roboto" pitchFamily="2" charset="0"/>
              <a:cs typeface="Arial"/>
            </a:endParaRPr>
          </a:p>
        </p:txBody>
      </p:sp>
      <p:grpSp>
        <p:nvGrpSpPr>
          <p:cNvPr id="13" name="Group 12">
            <a:extLst>
              <a:ext uri="{FF2B5EF4-FFF2-40B4-BE49-F238E27FC236}">
                <a16:creationId xmlns:a16="http://schemas.microsoft.com/office/drawing/2014/main" id="{F3E3A6C8-563D-64A2-B500-A70F96FB9491}"/>
              </a:ext>
            </a:extLst>
          </p:cNvPr>
          <p:cNvGrpSpPr/>
          <p:nvPr/>
        </p:nvGrpSpPr>
        <p:grpSpPr>
          <a:xfrm>
            <a:off x="9058505" y="668976"/>
            <a:ext cx="2381602" cy="5520049"/>
            <a:chOff x="9058505" y="1498271"/>
            <a:chExt cx="2381602" cy="5520049"/>
          </a:xfrm>
        </p:grpSpPr>
        <p:sp>
          <p:nvSpPr>
            <p:cNvPr id="14" name="Rounded Rectangle 9">
              <a:extLst>
                <a:ext uri="{FF2B5EF4-FFF2-40B4-BE49-F238E27FC236}">
                  <a16:creationId xmlns:a16="http://schemas.microsoft.com/office/drawing/2014/main" id="{50BCB914-1BF3-0EC0-9080-292B6E4DEFCC}"/>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568F08C-F496-28FB-A366-FAED7F999300}"/>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6" name="TextBox 5">
              <a:extLst>
                <a:ext uri="{FF2B5EF4-FFF2-40B4-BE49-F238E27FC236}">
                  <a16:creationId xmlns:a16="http://schemas.microsoft.com/office/drawing/2014/main" id="{EACF2B0C-8E7C-DA3E-83CA-41861D6F4342}"/>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rgbClr val="ED7D31"/>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3103000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Additional Resources: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387509"/>
            <a:ext cx="7972097" cy="12721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endParaRPr lang="en-US" sz="2000" i="0" dirty="0">
              <a:solidFill>
                <a:schemeClr val="tx1">
                  <a:lumMod val="75000"/>
                  <a:lumOff val="25000"/>
                </a:schemeClr>
              </a:solidFill>
              <a:effectLst/>
              <a:highlight>
                <a:srgbClr val="FFFFFF"/>
              </a:highlight>
              <a:latin typeface="Roboto" pitchFamily="2" charset="0"/>
              <a:ea typeface="Roboto" pitchFamily="2" charset="0"/>
            </a:endParaRPr>
          </a:p>
          <a:p>
            <a:pPr marL="347345" indent="-347345">
              <a:spcAft>
                <a:spcPts val="1000"/>
              </a:spcAft>
              <a:buFont typeface="Arial,Sans-Serif"/>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Google My Business: </a:t>
            </a:r>
            <a:r>
              <a:rPr lang="en-US" sz="2000" i="0" dirty="0">
                <a:solidFill>
                  <a:schemeClr val="tx1">
                    <a:lumMod val="75000"/>
                    <a:lumOff val="25000"/>
                  </a:schemeClr>
                </a:solidFill>
                <a:effectLst/>
                <a:highlight>
                  <a:srgbClr val="FFFFFF"/>
                </a:highlight>
                <a:latin typeface="Roboto" pitchFamily="2" charset="0"/>
                <a:ea typeface="Roboto" pitchFamily="2" charset="0"/>
                <a:hlinkClick r:id="rId3"/>
              </a:rPr>
              <a:t>https://www.google.com/business/</a:t>
            </a:r>
            <a:r>
              <a:rPr lang="en-US" sz="2000" i="0" dirty="0">
                <a:solidFill>
                  <a:schemeClr val="tx1">
                    <a:lumMod val="75000"/>
                    <a:lumOff val="25000"/>
                  </a:schemeClr>
                </a:solidFill>
                <a:effectLst/>
                <a:highlight>
                  <a:srgbClr val="FFFFFF"/>
                </a:highlight>
                <a:latin typeface="Roboto" pitchFamily="2" charset="0"/>
                <a:ea typeface="Roboto" pitchFamily="2" charset="0"/>
              </a:rPr>
              <a:t> </a:t>
            </a:r>
          </a:p>
          <a:p>
            <a:pPr marL="804545" lvl="1" indent="-347345">
              <a:spcAft>
                <a:spcPts val="1000"/>
              </a:spcAft>
              <a:buFont typeface="Arial,Sans-Serif"/>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Great for local SEO</a:t>
            </a:r>
          </a:p>
        </p:txBody>
      </p:sp>
      <p:pic>
        <p:nvPicPr>
          <p:cNvPr id="13" name="Picture 12" descr="A screenshot of a website&#10;&#10;Description automatically generated">
            <a:extLst>
              <a:ext uri="{FF2B5EF4-FFF2-40B4-BE49-F238E27FC236}">
                <a16:creationId xmlns:a16="http://schemas.microsoft.com/office/drawing/2014/main" id="{DA1B12AD-4C33-4C05-BB78-A52B98B8836F}"/>
              </a:ext>
            </a:extLst>
          </p:cNvPr>
          <p:cNvPicPr>
            <a:picLocks noChangeAspect="1"/>
          </p:cNvPicPr>
          <p:nvPr/>
        </p:nvPicPr>
        <p:blipFill>
          <a:blip r:embed="rId4"/>
          <a:stretch>
            <a:fillRect/>
          </a:stretch>
        </p:blipFill>
        <p:spPr>
          <a:xfrm>
            <a:off x="757238" y="3013189"/>
            <a:ext cx="7772400" cy="3395708"/>
          </a:xfrm>
          <a:prstGeom prst="rect">
            <a:avLst/>
          </a:prstGeom>
        </p:spPr>
      </p:pic>
      <p:grpSp>
        <p:nvGrpSpPr>
          <p:cNvPr id="14" name="Group 13">
            <a:extLst>
              <a:ext uri="{FF2B5EF4-FFF2-40B4-BE49-F238E27FC236}">
                <a16:creationId xmlns:a16="http://schemas.microsoft.com/office/drawing/2014/main" id="{88CDF66D-ED62-DF33-B8E7-CE14CAEA1459}"/>
              </a:ext>
            </a:extLst>
          </p:cNvPr>
          <p:cNvGrpSpPr/>
          <p:nvPr/>
        </p:nvGrpSpPr>
        <p:grpSpPr>
          <a:xfrm>
            <a:off x="9058505" y="668976"/>
            <a:ext cx="2381602" cy="5520049"/>
            <a:chOff x="9058505" y="1498271"/>
            <a:chExt cx="2381602" cy="5520049"/>
          </a:xfrm>
        </p:grpSpPr>
        <p:sp>
          <p:nvSpPr>
            <p:cNvPr id="15" name="Rounded Rectangle 9">
              <a:extLst>
                <a:ext uri="{FF2B5EF4-FFF2-40B4-BE49-F238E27FC236}">
                  <a16:creationId xmlns:a16="http://schemas.microsoft.com/office/drawing/2014/main" id="{94923443-5D71-6F01-1284-B3FC4951E2B0}"/>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C2AEEC2-DB98-38C4-8A9E-B07BFE880510}"/>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7" name="TextBox 5">
              <a:extLst>
                <a:ext uri="{FF2B5EF4-FFF2-40B4-BE49-F238E27FC236}">
                  <a16:creationId xmlns:a16="http://schemas.microsoft.com/office/drawing/2014/main" id="{244CE6B1-10B5-98D0-A54A-AFFDCF2A4916}"/>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rgbClr val="ED7D31"/>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15255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Additional Resources: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387509"/>
            <a:ext cx="7972097" cy="18876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Google Analytics: </a:t>
            </a:r>
            <a:r>
              <a:rPr lang="en-US" sz="2000" dirty="0">
                <a:solidFill>
                  <a:schemeClr val="tx1">
                    <a:lumMod val="75000"/>
                    <a:lumOff val="25000"/>
                  </a:schemeClr>
                </a:solidFill>
                <a:highlight>
                  <a:srgbClr val="FFFFFF"/>
                </a:highlight>
                <a:latin typeface="Roboto" pitchFamily="2" charset="0"/>
                <a:ea typeface="Roboto" pitchFamily="2" charset="0"/>
                <a:cs typeface="Arial"/>
                <a:hlinkClick r:id="rId3"/>
              </a:rPr>
              <a:t>https://marketingplatform.google.com/about/analytics/</a:t>
            </a:r>
            <a:r>
              <a:rPr lang="en-US" sz="2000" dirty="0">
                <a:solidFill>
                  <a:schemeClr val="tx1">
                    <a:lumMod val="75000"/>
                    <a:lumOff val="25000"/>
                  </a:schemeClr>
                </a:solidFill>
                <a:highlight>
                  <a:srgbClr val="FFFFFF"/>
                </a:highlight>
                <a:latin typeface="Roboto" pitchFamily="2" charset="0"/>
                <a:ea typeface="Roboto" pitchFamily="2" charset="0"/>
                <a:cs typeface="Arial"/>
              </a:rPr>
              <a:t> </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Track Users and Sessions, Pageviews, Bounce Rate, Traffic Sources and more!</a:t>
            </a: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5" name="Picture 4" descr="A screenshot of a graph&#10;&#10;Description automatically generated">
            <a:extLst>
              <a:ext uri="{FF2B5EF4-FFF2-40B4-BE49-F238E27FC236}">
                <a16:creationId xmlns:a16="http://schemas.microsoft.com/office/drawing/2014/main" id="{E4B9E78A-8E22-42E7-FF91-E56B78B9D4FC}"/>
              </a:ext>
            </a:extLst>
          </p:cNvPr>
          <p:cNvPicPr>
            <a:picLocks noChangeAspect="1"/>
          </p:cNvPicPr>
          <p:nvPr/>
        </p:nvPicPr>
        <p:blipFill>
          <a:blip r:embed="rId4"/>
          <a:stretch>
            <a:fillRect/>
          </a:stretch>
        </p:blipFill>
        <p:spPr>
          <a:xfrm>
            <a:off x="751893" y="3275205"/>
            <a:ext cx="7772400" cy="3242755"/>
          </a:xfrm>
          <a:prstGeom prst="rect">
            <a:avLst/>
          </a:prstGeom>
        </p:spPr>
      </p:pic>
      <p:grpSp>
        <p:nvGrpSpPr>
          <p:cNvPr id="14" name="Group 13">
            <a:extLst>
              <a:ext uri="{FF2B5EF4-FFF2-40B4-BE49-F238E27FC236}">
                <a16:creationId xmlns:a16="http://schemas.microsoft.com/office/drawing/2014/main" id="{EB5D6219-0BAD-FDC0-A437-E8498840835E}"/>
              </a:ext>
            </a:extLst>
          </p:cNvPr>
          <p:cNvGrpSpPr/>
          <p:nvPr/>
        </p:nvGrpSpPr>
        <p:grpSpPr>
          <a:xfrm>
            <a:off x="9058505" y="668976"/>
            <a:ext cx="2381602" cy="5520049"/>
            <a:chOff x="9058505" y="1498271"/>
            <a:chExt cx="2381602" cy="5520049"/>
          </a:xfrm>
        </p:grpSpPr>
        <p:sp>
          <p:nvSpPr>
            <p:cNvPr id="15" name="Rounded Rectangle 9">
              <a:extLst>
                <a:ext uri="{FF2B5EF4-FFF2-40B4-BE49-F238E27FC236}">
                  <a16:creationId xmlns:a16="http://schemas.microsoft.com/office/drawing/2014/main" id="{78B3E021-BA6A-57B8-1D5C-FF3D165BC0EC}"/>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E452006-4426-9E78-6A67-0E504F1D04B7}"/>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7" name="TextBox 5">
              <a:extLst>
                <a:ext uri="{FF2B5EF4-FFF2-40B4-BE49-F238E27FC236}">
                  <a16:creationId xmlns:a16="http://schemas.microsoft.com/office/drawing/2014/main" id="{0C8E37C2-7D13-F6C2-EA4D-63EFA578C460}"/>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rgbClr val="ED7D31"/>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181114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Additional Resources:</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387509"/>
            <a:ext cx="7972097"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cs typeface="Arial"/>
              </a:rPr>
              <a:t>Google Search </a:t>
            </a:r>
            <a:r>
              <a:rPr lang="en-US" sz="2000" dirty="0">
                <a:solidFill>
                  <a:schemeClr val="tx1">
                    <a:lumMod val="75000"/>
                    <a:lumOff val="25000"/>
                  </a:schemeClr>
                </a:solidFill>
                <a:highlight>
                  <a:srgbClr val="FFFFFF"/>
                </a:highlight>
                <a:latin typeface="Roboto" pitchFamily="2" charset="0"/>
                <a:ea typeface="Roboto" pitchFamily="2" charset="0"/>
                <a:cs typeface="Arial"/>
              </a:rPr>
              <a:t>C</a:t>
            </a:r>
            <a:r>
              <a:rPr lang="en-US" sz="2000" b="0" i="0" dirty="0">
                <a:solidFill>
                  <a:schemeClr val="tx1">
                    <a:lumMod val="75000"/>
                    <a:lumOff val="25000"/>
                  </a:schemeClr>
                </a:solidFill>
                <a:effectLst/>
                <a:highlight>
                  <a:srgbClr val="FFFFFF"/>
                </a:highlight>
                <a:latin typeface="Roboto" pitchFamily="2" charset="0"/>
                <a:ea typeface="Roboto" pitchFamily="2" charset="0"/>
                <a:cs typeface="Arial"/>
              </a:rPr>
              <a:t>onsole: </a:t>
            </a:r>
            <a:r>
              <a:rPr lang="en-US" sz="2000" b="0" i="0" dirty="0">
                <a:solidFill>
                  <a:schemeClr val="tx1">
                    <a:lumMod val="65000"/>
                    <a:lumOff val="35000"/>
                  </a:schemeClr>
                </a:solidFill>
                <a:effectLst/>
                <a:highlight>
                  <a:srgbClr val="FFFFFF"/>
                </a:highlight>
                <a:latin typeface="Roboto" pitchFamily="2" charset="0"/>
                <a:ea typeface="Roboto" pitchFamily="2" charset="0"/>
                <a:cs typeface="Arial"/>
                <a:hlinkClick r:id="rId3"/>
              </a:rPr>
              <a:t>https://search.google.com/search-console/about</a:t>
            </a:r>
            <a:r>
              <a:rPr lang="en-US" sz="2000" b="0" i="0" dirty="0">
                <a:solidFill>
                  <a:schemeClr val="tx1">
                    <a:lumMod val="65000"/>
                    <a:lumOff val="35000"/>
                  </a:schemeClr>
                </a:solidFill>
                <a:effectLst/>
                <a:highlight>
                  <a:srgbClr val="FFFFFF"/>
                </a:highlight>
                <a:latin typeface="Roboto" pitchFamily="2" charset="0"/>
                <a:ea typeface="Roboto" pitchFamily="2" charset="0"/>
                <a:cs typeface="Arial"/>
              </a:rPr>
              <a:t> </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Make sure your site is being indexed</a:t>
            </a:r>
          </a:p>
          <a:p>
            <a:pPr marL="800100" lvl="1" indent="-342900">
              <a:spcAft>
                <a:spcPts val="1000"/>
              </a:spcAft>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cs typeface="Arial"/>
              </a:rPr>
              <a:t>See search engine results by queries</a:t>
            </a: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pic>
        <p:nvPicPr>
          <p:cNvPr id="6" name="Picture 5" descr="A screenshot of a computer&#10;&#10;Description automatically generated">
            <a:extLst>
              <a:ext uri="{FF2B5EF4-FFF2-40B4-BE49-F238E27FC236}">
                <a16:creationId xmlns:a16="http://schemas.microsoft.com/office/drawing/2014/main" id="{2BF06C03-26CE-FBD0-3E39-622127C9879C}"/>
              </a:ext>
            </a:extLst>
          </p:cNvPr>
          <p:cNvPicPr>
            <a:picLocks noChangeAspect="1"/>
          </p:cNvPicPr>
          <p:nvPr/>
        </p:nvPicPr>
        <p:blipFill>
          <a:blip r:embed="rId4"/>
          <a:stretch>
            <a:fillRect/>
          </a:stretch>
        </p:blipFill>
        <p:spPr>
          <a:xfrm>
            <a:off x="900972" y="2977914"/>
            <a:ext cx="7284344" cy="3328999"/>
          </a:xfrm>
          <a:prstGeom prst="rect">
            <a:avLst/>
          </a:prstGeom>
        </p:spPr>
      </p:pic>
      <p:grpSp>
        <p:nvGrpSpPr>
          <p:cNvPr id="19" name="Group 18">
            <a:extLst>
              <a:ext uri="{FF2B5EF4-FFF2-40B4-BE49-F238E27FC236}">
                <a16:creationId xmlns:a16="http://schemas.microsoft.com/office/drawing/2014/main" id="{3FDB8CE1-9C75-A757-37B7-896911A924E7}"/>
              </a:ext>
            </a:extLst>
          </p:cNvPr>
          <p:cNvGrpSpPr/>
          <p:nvPr/>
        </p:nvGrpSpPr>
        <p:grpSpPr>
          <a:xfrm>
            <a:off x="9058505" y="668976"/>
            <a:ext cx="2381602" cy="5520049"/>
            <a:chOff x="9058505" y="1498271"/>
            <a:chExt cx="2381602" cy="5520049"/>
          </a:xfrm>
        </p:grpSpPr>
        <p:sp>
          <p:nvSpPr>
            <p:cNvPr id="20" name="Rounded Rectangle 9">
              <a:extLst>
                <a:ext uri="{FF2B5EF4-FFF2-40B4-BE49-F238E27FC236}">
                  <a16:creationId xmlns:a16="http://schemas.microsoft.com/office/drawing/2014/main" id="{B6E08730-9597-36C9-3101-B40AADB41DCE}"/>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78E1A54F-14E8-6363-13E7-85620699E24A}"/>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2" name="TextBox 5">
              <a:extLst>
                <a:ext uri="{FF2B5EF4-FFF2-40B4-BE49-F238E27FC236}">
                  <a16:creationId xmlns:a16="http://schemas.microsoft.com/office/drawing/2014/main" id="{1534DE92-A4CA-59E2-C7DB-D3224DEE888D}"/>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cs typeface="Calibri"/>
                </a:rPr>
                <a:t>Define CTA</a:t>
              </a:r>
              <a:br>
                <a:rPr lang="en-US" sz="1600" b="1" dirty="0">
                  <a:solidFill>
                    <a:schemeClr val="tx1">
                      <a:lumMod val="75000"/>
                      <a:lumOff val="25000"/>
                    </a:schemeClr>
                  </a:solidFill>
                  <a:latin typeface="Roboto"/>
                  <a:cs typeface="Calibri"/>
                </a:rPr>
              </a:br>
              <a:endParaRPr lang="en-US" sz="1600" dirty="0">
                <a:solidFill>
                  <a:schemeClr val="tx1">
                    <a:lumMod val="75000"/>
                    <a:lumOff val="2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mn-lt"/>
                  <a:cs typeface="+mn-lt"/>
                </a:rPr>
                <a:t>Accessibility</a:t>
              </a:r>
              <a:br>
                <a:rPr lang="en-US" sz="1600" b="1" dirty="0">
                  <a:solidFill>
                    <a:srgbClr val="ED7D31"/>
                  </a:solidFill>
                  <a:latin typeface="Roboto"/>
                  <a:ea typeface="+mn-lt"/>
                  <a:cs typeface="+mn-lt"/>
                </a:rPr>
              </a:br>
              <a:endParaRPr lang="en-US" sz="1600" dirty="0">
                <a:solidFill>
                  <a:srgbClr val="ED7D31"/>
                </a:solidFill>
                <a:latin typeface="Roboto"/>
                <a:ea typeface="+mn-lt"/>
                <a:cs typeface="+mn-lt"/>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75000"/>
                      <a:lumOff val="2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rgbClr val="ED7D31"/>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319901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2131158" y="632136"/>
            <a:ext cx="84836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a:rPr>
              <a:t>Lets Connect!</a:t>
            </a: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015E74-F0CC-B6B3-3B98-8E33AC5555DA}"/>
              </a:ext>
            </a:extLst>
          </p:cNvPr>
          <p:cNvSpPr txBox="1"/>
          <p:nvPr/>
        </p:nvSpPr>
        <p:spPr>
          <a:xfrm>
            <a:off x="2131158" y="2152954"/>
            <a:ext cx="6860442" cy="40729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sz="3200" dirty="0">
                <a:solidFill>
                  <a:schemeClr val="tx1">
                    <a:lumMod val="75000"/>
                    <a:lumOff val="25000"/>
                  </a:schemeClr>
                </a:solidFill>
                <a:latin typeface="Roboto"/>
                <a:ea typeface="Roboto"/>
                <a:cs typeface="Arial"/>
              </a:rPr>
              <a:t>Kathy Warren</a:t>
            </a:r>
          </a:p>
          <a:p>
            <a:pPr>
              <a:spcAft>
                <a:spcPts val="1000"/>
              </a:spcAft>
            </a:pPr>
            <a:r>
              <a:rPr lang="en-US" sz="2000" dirty="0">
                <a:solidFill>
                  <a:schemeClr val="tx1">
                    <a:lumMod val="75000"/>
                    <a:lumOff val="25000"/>
                  </a:schemeClr>
                </a:solidFill>
                <a:latin typeface="Roboto"/>
                <a:ea typeface="Roboto"/>
                <a:cs typeface="Arial"/>
              </a:rPr>
              <a:t>Graphic and Web Designer</a:t>
            </a:r>
          </a:p>
          <a:p>
            <a:pPr>
              <a:spcAft>
                <a:spcPts val="1000"/>
              </a:spcAft>
            </a:pPr>
            <a:r>
              <a:rPr lang="en-US" sz="2000" dirty="0" err="1">
                <a:solidFill>
                  <a:schemeClr val="tx1">
                    <a:lumMod val="75000"/>
                    <a:lumOff val="25000"/>
                  </a:schemeClr>
                </a:solidFill>
                <a:latin typeface="Roboto"/>
                <a:ea typeface="Roboto"/>
                <a:cs typeface="Arial"/>
              </a:rPr>
              <a:t>Katagraphics</a:t>
            </a:r>
            <a:endParaRPr lang="en-US" sz="2000" dirty="0">
              <a:solidFill>
                <a:schemeClr val="tx1">
                  <a:lumMod val="75000"/>
                  <a:lumOff val="25000"/>
                </a:schemeClr>
              </a:solidFill>
              <a:latin typeface="Roboto"/>
              <a:ea typeface="Roboto"/>
              <a:cs typeface="Arial"/>
            </a:endParaRPr>
          </a:p>
          <a:p>
            <a:pPr>
              <a:spcAft>
                <a:spcPts val="1000"/>
              </a:spcAft>
            </a:pPr>
            <a:endParaRPr lang="en-US" sz="2000" dirty="0">
              <a:solidFill>
                <a:schemeClr val="tx1">
                  <a:lumMod val="75000"/>
                  <a:lumOff val="25000"/>
                </a:schemeClr>
              </a:solidFill>
              <a:latin typeface="Roboto"/>
              <a:ea typeface="Roboto"/>
              <a:cs typeface="Arial"/>
            </a:endParaRPr>
          </a:p>
          <a:p>
            <a:pPr>
              <a:spcAft>
                <a:spcPts val="1000"/>
              </a:spcAft>
            </a:pPr>
            <a:r>
              <a:rPr lang="en-US" sz="2000" dirty="0">
                <a:solidFill>
                  <a:srgbClr val="0563C1"/>
                </a:solidFill>
                <a:latin typeface="Roboto"/>
                <a:ea typeface="Roboto"/>
                <a:cs typeface="Arial"/>
                <a:hlinkClick r:id="rId3">
                  <a:extLst>
                    <a:ext uri="{A12FA001-AC4F-418D-AE19-62706E023703}">
                      <ahyp:hlinkClr xmlns:ahyp="http://schemas.microsoft.com/office/drawing/2018/hyperlinkcolor" val="tx"/>
                    </a:ext>
                  </a:extLst>
                </a:hlinkClick>
              </a:rPr>
              <a:t>k</a:t>
            </a:r>
            <a:r>
              <a:rPr lang="en-US" sz="2000" dirty="0">
                <a:solidFill>
                  <a:srgbClr val="008FC6"/>
                </a:solidFill>
                <a:latin typeface="Roboto"/>
                <a:ea typeface="Roboto"/>
                <a:cs typeface="Arial"/>
                <a:hlinkClick r:id="rId3">
                  <a:extLst>
                    <a:ext uri="{A12FA001-AC4F-418D-AE19-62706E023703}">
                      <ahyp:hlinkClr xmlns:ahyp="http://schemas.microsoft.com/office/drawing/2018/hyperlinkcolor" val="tx"/>
                    </a:ext>
                  </a:extLst>
                </a:hlinkClick>
              </a:rPr>
              <a:t>athy@katagraphics.com</a:t>
            </a:r>
            <a:endParaRPr lang="en-US" sz="2000" dirty="0">
              <a:solidFill>
                <a:srgbClr val="008FC6"/>
              </a:solidFill>
              <a:latin typeface="Roboto"/>
              <a:ea typeface="Roboto"/>
              <a:cs typeface="Arial"/>
            </a:endParaRPr>
          </a:p>
          <a:p>
            <a:pPr>
              <a:spcAft>
                <a:spcPts val="1000"/>
              </a:spcAft>
            </a:pPr>
            <a:r>
              <a:rPr lang="en-US" sz="2000" dirty="0">
                <a:solidFill>
                  <a:srgbClr val="008FC6"/>
                </a:solidFill>
                <a:latin typeface="Roboto"/>
                <a:ea typeface="Roboto"/>
                <a:cs typeface="Arial"/>
                <a:hlinkClick r:id="rId4">
                  <a:extLst>
                    <a:ext uri="{A12FA001-AC4F-418D-AE19-62706E023703}">
                      <ahyp:hlinkClr xmlns:ahyp="http://schemas.microsoft.com/office/drawing/2018/hyperlinkcolor" val="tx"/>
                    </a:ext>
                  </a:extLst>
                </a:hlinkClick>
              </a:rPr>
              <a:t>www.katagraphics.com</a:t>
            </a:r>
            <a:r>
              <a:rPr lang="en-US" sz="2000" dirty="0">
                <a:solidFill>
                  <a:srgbClr val="008FC6"/>
                </a:solidFill>
                <a:latin typeface="Roboto"/>
                <a:ea typeface="Roboto"/>
                <a:cs typeface="Arial"/>
              </a:rPr>
              <a:t> </a:t>
            </a:r>
          </a:p>
          <a:p>
            <a:pPr>
              <a:spcAft>
                <a:spcPts val="1000"/>
              </a:spcAft>
            </a:pPr>
            <a:endParaRPr lang="en-US" sz="2000" dirty="0">
              <a:solidFill>
                <a:schemeClr val="tx1">
                  <a:lumMod val="75000"/>
                  <a:lumOff val="25000"/>
                </a:schemeClr>
              </a:solidFill>
              <a:latin typeface="Roboto"/>
              <a:ea typeface="Roboto"/>
              <a:cs typeface="Arial"/>
            </a:endParaRPr>
          </a:p>
          <a:p>
            <a:pPr>
              <a:spcAft>
                <a:spcPts val="1000"/>
              </a:spcAft>
            </a:pPr>
            <a:r>
              <a:rPr lang="en-US" sz="2000" dirty="0">
                <a:solidFill>
                  <a:schemeClr val="tx1">
                    <a:lumMod val="75000"/>
                    <a:lumOff val="25000"/>
                  </a:schemeClr>
                </a:solidFill>
                <a:latin typeface="Roboto"/>
                <a:ea typeface="Roboto"/>
                <a:cs typeface="Arial"/>
              </a:rPr>
              <a:t>Instagram: </a:t>
            </a:r>
            <a:r>
              <a:rPr lang="en-US" sz="2000" dirty="0">
                <a:solidFill>
                  <a:srgbClr val="0563C1"/>
                </a:solidFill>
                <a:latin typeface="Roboto"/>
                <a:ea typeface="Roboto"/>
                <a:cs typeface="Arial"/>
                <a:hlinkClick r:id="rId5">
                  <a:extLst>
                    <a:ext uri="{A12FA001-AC4F-418D-AE19-62706E023703}">
                      <ahyp:hlinkClr xmlns:ahyp="http://schemas.microsoft.com/office/drawing/2018/hyperlinkcolor" val="tx"/>
                    </a:ext>
                  </a:extLst>
                </a:hlinkClick>
              </a:rPr>
              <a:t>@</a:t>
            </a:r>
            <a:r>
              <a:rPr lang="en-US" sz="2000" dirty="0" err="1">
                <a:solidFill>
                  <a:srgbClr val="008FC6"/>
                </a:solidFill>
                <a:latin typeface="Roboto"/>
                <a:ea typeface="Roboto"/>
                <a:cs typeface="Arial"/>
                <a:hlinkClick r:id="rId5">
                  <a:extLst>
                    <a:ext uri="{A12FA001-AC4F-418D-AE19-62706E023703}">
                      <ahyp:hlinkClr xmlns:ahyp="http://schemas.microsoft.com/office/drawing/2018/hyperlinkcolor" val="tx"/>
                    </a:ext>
                  </a:extLst>
                </a:hlinkClick>
              </a:rPr>
              <a:t>katagraphics_designs</a:t>
            </a:r>
            <a:endParaRPr lang="en-US" sz="2000" dirty="0">
              <a:solidFill>
                <a:srgbClr val="008FC6"/>
              </a:solidFill>
              <a:latin typeface="Roboto"/>
              <a:ea typeface="Roboto"/>
              <a:cs typeface="Arial"/>
            </a:endParaRPr>
          </a:p>
          <a:p>
            <a:pPr>
              <a:spcAft>
                <a:spcPts val="1000"/>
              </a:spcAft>
            </a:pPr>
            <a:r>
              <a:rPr lang="en-US" sz="2000" dirty="0">
                <a:solidFill>
                  <a:schemeClr val="tx1">
                    <a:lumMod val="75000"/>
                    <a:lumOff val="25000"/>
                  </a:schemeClr>
                </a:solidFill>
                <a:latin typeface="Roboto"/>
                <a:ea typeface="Roboto"/>
                <a:cs typeface="Arial"/>
              </a:rPr>
              <a:t>LinkedIn: </a:t>
            </a:r>
            <a:r>
              <a:rPr lang="en-US" sz="2000" dirty="0">
                <a:solidFill>
                  <a:srgbClr val="0563C1"/>
                </a:solidFill>
                <a:latin typeface="Roboto"/>
                <a:ea typeface="Roboto"/>
                <a:cs typeface="Arial"/>
                <a:hlinkClick r:id="rId6">
                  <a:extLst>
                    <a:ext uri="{A12FA001-AC4F-418D-AE19-62706E023703}">
                      <ahyp:hlinkClr xmlns:ahyp="http://schemas.microsoft.com/office/drawing/2018/hyperlinkcolor" val="tx"/>
                    </a:ext>
                  </a:extLst>
                </a:hlinkClick>
              </a:rPr>
              <a:t>https://</a:t>
            </a:r>
            <a:r>
              <a:rPr lang="en-US" sz="2000" dirty="0" err="1">
                <a:solidFill>
                  <a:srgbClr val="0563C1"/>
                </a:solidFill>
                <a:latin typeface="Roboto"/>
                <a:ea typeface="Roboto"/>
                <a:cs typeface="Arial"/>
                <a:hlinkClick r:id="rId6">
                  <a:extLst>
                    <a:ext uri="{A12FA001-AC4F-418D-AE19-62706E023703}">
                      <ahyp:hlinkClr xmlns:ahyp="http://schemas.microsoft.com/office/drawing/2018/hyperlinkcolor" val="tx"/>
                    </a:ext>
                  </a:extLst>
                </a:hlinkClick>
              </a:rPr>
              <a:t>www.linkedin.com</a:t>
            </a:r>
            <a:r>
              <a:rPr lang="en-US" sz="2000" dirty="0">
                <a:solidFill>
                  <a:srgbClr val="0563C1"/>
                </a:solidFill>
                <a:latin typeface="Roboto"/>
                <a:ea typeface="Roboto"/>
                <a:cs typeface="Arial"/>
                <a:hlinkClick r:id="rId6">
                  <a:extLst>
                    <a:ext uri="{A12FA001-AC4F-418D-AE19-62706E023703}">
                      <ahyp:hlinkClr xmlns:ahyp="http://schemas.microsoft.com/office/drawing/2018/hyperlinkcolor" val="tx"/>
                    </a:ext>
                  </a:extLst>
                </a:hlinkClick>
              </a:rPr>
              <a:t>/in/</a:t>
            </a:r>
            <a:r>
              <a:rPr lang="en-US" sz="2000" dirty="0" err="1">
                <a:solidFill>
                  <a:srgbClr val="0563C1"/>
                </a:solidFill>
                <a:latin typeface="Roboto"/>
                <a:ea typeface="Roboto"/>
                <a:cs typeface="Arial"/>
                <a:hlinkClick r:id="rId6">
                  <a:extLst>
                    <a:ext uri="{A12FA001-AC4F-418D-AE19-62706E023703}">
                      <ahyp:hlinkClr xmlns:ahyp="http://schemas.microsoft.com/office/drawing/2018/hyperlinkcolor" val="tx"/>
                    </a:ext>
                  </a:extLst>
                </a:hlinkClick>
              </a:rPr>
              <a:t>kathleenamaral</a:t>
            </a:r>
            <a:r>
              <a:rPr lang="en-US" sz="2000" dirty="0">
                <a:solidFill>
                  <a:srgbClr val="008FC6"/>
                </a:solidFill>
                <a:latin typeface="Roboto"/>
                <a:ea typeface="Roboto"/>
                <a:cs typeface="Arial"/>
                <a:hlinkClick r:id="rId6">
                  <a:extLst>
                    <a:ext uri="{A12FA001-AC4F-418D-AE19-62706E023703}">
                      <ahyp:hlinkClr xmlns:ahyp="http://schemas.microsoft.com/office/drawing/2018/hyperlinkcolor" val="tx"/>
                    </a:ext>
                  </a:extLst>
                </a:hlinkClick>
              </a:rPr>
              <a:t>/</a:t>
            </a:r>
            <a:endParaRPr lang="en-US" sz="2000" dirty="0">
              <a:solidFill>
                <a:srgbClr val="008FC6"/>
              </a:solidFill>
              <a:latin typeface="Roboto"/>
              <a:ea typeface="Roboto"/>
              <a:cs typeface="Arial"/>
            </a:endParaRPr>
          </a:p>
        </p:txBody>
      </p:sp>
    </p:spTree>
    <p:extLst>
      <p:ext uri="{BB962C8B-B14F-4D97-AF65-F5344CB8AC3E}">
        <p14:creationId xmlns:p14="http://schemas.microsoft.com/office/powerpoint/2010/main" val="2223675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4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B7B6-5765-1F46-8E11-6632FE43D6F6}"/>
              </a:ext>
            </a:extLst>
          </p:cNvPr>
          <p:cNvSpPr>
            <a:spLocks noGrp="1"/>
          </p:cNvSpPr>
          <p:nvPr>
            <p:ph type="ctrTitle"/>
          </p:nvPr>
        </p:nvSpPr>
        <p:spPr>
          <a:xfrm>
            <a:off x="1782907" y="429553"/>
            <a:ext cx="9144000" cy="1274763"/>
          </a:xfrm>
        </p:spPr>
        <p:txBody>
          <a:bodyPr>
            <a:normAutofit fontScale="90000"/>
          </a:bodyPr>
          <a:lstStyle/>
          <a:p>
            <a:pPr algn="l">
              <a:lnSpc>
                <a:spcPct val="100000"/>
              </a:lnSpc>
            </a:pPr>
            <a:r>
              <a:rPr lang="en-US" sz="4000" dirty="0">
                <a:solidFill>
                  <a:schemeClr val="bg1"/>
                </a:solidFill>
                <a:latin typeface="Roboto"/>
                <a:ea typeface="Roboto"/>
                <a:cs typeface="Roboto"/>
              </a:rPr>
              <a:t>Collective</a:t>
            </a:r>
            <a:br>
              <a:rPr lang="en-US" sz="4000" dirty="0">
                <a:latin typeface="Roboto"/>
              </a:rPr>
            </a:br>
            <a:r>
              <a:rPr lang="en-US" sz="4000" dirty="0">
                <a:solidFill>
                  <a:schemeClr val="bg1"/>
                </a:solidFill>
                <a:latin typeface="Roboto"/>
                <a:ea typeface="Roboto"/>
                <a:cs typeface="Roboto"/>
              </a:rPr>
              <a:t>Conversations</a:t>
            </a:r>
            <a:endParaRPr lang="en-US" dirty="0">
              <a:solidFill>
                <a:schemeClr val="bg1"/>
              </a:solidFill>
              <a:latin typeface="Roboto"/>
              <a:ea typeface="Roboto"/>
              <a:cs typeface="Roboto"/>
            </a:endParaRPr>
          </a:p>
        </p:txBody>
      </p:sp>
      <p:pic>
        <p:nvPicPr>
          <p:cNvPr id="8" name="Picture 7">
            <a:extLst>
              <a:ext uri="{FF2B5EF4-FFF2-40B4-BE49-F238E27FC236}">
                <a16:creationId xmlns:a16="http://schemas.microsoft.com/office/drawing/2014/main" id="{CFFB99CC-5945-664A-8E55-DE76AD2BF951}"/>
              </a:ext>
            </a:extLst>
          </p:cNvPr>
          <p:cNvPicPr>
            <a:picLocks noChangeAspect="1"/>
          </p:cNvPicPr>
          <p:nvPr/>
        </p:nvPicPr>
        <p:blipFill rotWithShape="1">
          <a:blip r:embed="rId3"/>
          <a:srcRect l="20000" t="20500" r="19667" b="20500"/>
          <a:stretch/>
        </p:blipFill>
        <p:spPr>
          <a:xfrm>
            <a:off x="327493" y="497745"/>
            <a:ext cx="1324541" cy="1295269"/>
          </a:xfrm>
          <a:prstGeom prst="rect">
            <a:avLst/>
          </a:prstGeom>
        </p:spPr>
      </p:pic>
      <p:sp>
        <p:nvSpPr>
          <p:cNvPr id="9" name="Title 1">
            <a:extLst>
              <a:ext uri="{FF2B5EF4-FFF2-40B4-BE49-F238E27FC236}">
                <a16:creationId xmlns:a16="http://schemas.microsoft.com/office/drawing/2014/main" id="{462A3A88-6CE0-B541-9DE2-D85761879841}"/>
              </a:ext>
            </a:extLst>
          </p:cNvPr>
          <p:cNvSpPr txBox="1">
            <a:spLocks/>
          </p:cNvSpPr>
          <p:nvPr/>
        </p:nvSpPr>
        <p:spPr>
          <a:xfrm>
            <a:off x="1802096" y="2059001"/>
            <a:ext cx="9144000" cy="241531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dirty="0">
                <a:solidFill>
                  <a:schemeClr val="bg1"/>
                </a:solidFill>
                <a:latin typeface="Roboto"/>
                <a:ea typeface="Roboto"/>
                <a:cs typeface="Roboto"/>
              </a:rPr>
              <a:t>Thank you for joining us!</a:t>
            </a:r>
            <a:br>
              <a:rPr lang="en-US" sz="5400" dirty="0">
                <a:latin typeface="Roboto"/>
                <a:ea typeface="Roboto"/>
                <a:cs typeface="Roboto"/>
              </a:rPr>
            </a:br>
            <a:br>
              <a:rPr lang="en-US" sz="5400" dirty="0">
                <a:latin typeface="Roboto"/>
                <a:ea typeface="Roboto"/>
                <a:cs typeface="Roboto"/>
              </a:rPr>
            </a:br>
            <a:r>
              <a:rPr lang="en-US" sz="2400" dirty="0">
                <a:solidFill>
                  <a:schemeClr val="bg1"/>
                </a:solidFill>
                <a:latin typeface="Roboto"/>
                <a:ea typeface="Roboto"/>
                <a:cs typeface="Roboto"/>
              </a:rPr>
              <a:t>Register for upcoming Collective Conversations </a:t>
            </a:r>
            <a:br>
              <a:rPr lang="en-US" sz="2400" dirty="0">
                <a:latin typeface="Roboto"/>
                <a:ea typeface="Roboto"/>
                <a:cs typeface="Roboto"/>
              </a:rPr>
            </a:br>
            <a:r>
              <a:rPr lang="en-US" sz="2400" dirty="0">
                <a:solidFill>
                  <a:schemeClr val="bg1"/>
                </a:solidFill>
                <a:latin typeface="Roboto"/>
                <a:ea typeface="Roboto"/>
                <a:cs typeface="Roboto"/>
              </a:rPr>
              <a:t>and find slides at </a:t>
            </a:r>
            <a:r>
              <a:rPr lang="en-US" sz="2400" dirty="0" err="1">
                <a:solidFill>
                  <a:schemeClr val="bg1"/>
                </a:solidFill>
                <a:latin typeface="Roboto"/>
                <a:ea typeface="Roboto"/>
                <a:cs typeface="Roboto"/>
              </a:rPr>
              <a:t>visualmediaalliance.com</a:t>
            </a:r>
            <a:r>
              <a:rPr lang="en-US" sz="2400" dirty="0">
                <a:solidFill>
                  <a:schemeClr val="bg1"/>
                </a:solidFill>
                <a:latin typeface="Roboto"/>
                <a:ea typeface="Roboto"/>
                <a:cs typeface="Roboto"/>
              </a:rPr>
              <a:t>/</a:t>
            </a:r>
            <a:r>
              <a:rPr lang="en-US" sz="2400" dirty="0" err="1">
                <a:solidFill>
                  <a:schemeClr val="bg1"/>
                </a:solidFill>
                <a:latin typeface="Roboto"/>
                <a:ea typeface="Roboto"/>
                <a:cs typeface="Roboto"/>
              </a:rPr>
              <a:t>collectiveconverations</a:t>
            </a:r>
            <a:endParaRPr lang="en-US" sz="5400" dirty="0">
              <a:solidFill>
                <a:schemeClr val="bg1"/>
              </a:solidFill>
              <a:latin typeface="Roboto"/>
              <a:ea typeface="Roboto"/>
              <a:cs typeface="Roboto"/>
            </a:endParaRPr>
          </a:p>
        </p:txBody>
      </p:sp>
      <p:pic>
        <p:nvPicPr>
          <p:cNvPr id="5" name="Picture 4">
            <a:extLst>
              <a:ext uri="{FF2B5EF4-FFF2-40B4-BE49-F238E27FC236}">
                <a16:creationId xmlns:a16="http://schemas.microsoft.com/office/drawing/2014/main" id="{41BD4D7E-DB50-BC49-B124-69D3BD762E91}"/>
              </a:ext>
            </a:extLst>
          </p:cNvPr>
          <p:cNvPicPr>
            <a:picLocks noChangeAspect="1"/>
          </p:cNvPicPr>
          <p:nvPr/>
        </p:nvPicPr>
        <p:blipFill>
          <a:blip r:embed="rId4"/>
          <a:stretch>
            <a:fillRect/>
          </a:stretch>
        </p:blipFill>
        <p:spPr>
          <a:xfrm>
            <a:off x="1960783" y="5272518"/>
            <a:ext cx="1775354" cy="887677"/>
          </a:xfrm>
          <a:prstGeom prst="rect">
            <a:avLst/>
          </a:prstGeom>
        </p:spPr>
      </p:pic>
    </p:spTree>
    <p:extLst>
      <p:ext uri="{BB962C8B-B14F-4D97-AF65-F5344CB8AC3E}">
        <p14:creationId xmlns:p14="http://schemas.microsoft.com/office/powerpoint/2010/main" val="270669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C7B64C-5C2F-F994-0002-09BAEAA38CB6}"/>
              </a:ext>
            </a:extLst>
          </p:cNvPr>
          <p:cNvSpPr txBox="1">
            <a:spLocks/>
          </p:cNvSpPr>
          <p:nvPr/>
        </p:nvSpPr>
        <p:spPr>
          <a:xfrm>
            <a:off x="555341" y="632136"/>
            <a:ext cx="10059417"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a:rPr>
              <a:t>What are you currently using?</a:t>
            </a:r>
            <a:endParaRPr lang="en-US" sz="3800" dirty="0">
              <a:solidFill>
                <a:srgbClr val="54575A"/>
              </a:solidFill>
              <a:latin typeface="Roboto"/>
              <a:ea typeface="Roboto" panose="02000000000000000000" pitchFamily="2" charset="0"/>
              <a:cs typeface="Roboto" panose="02000000000000000000" pitchFamily="2" charset="0"/>
            </a:endParaRPr>
          </a:p>
        </p:txBody>
      </p:sp>
      <p:pic>
        <p:nvPicPr>
          <p:cNvPr id="4" name="Picture 3" descr="A black and white logo&#10;&#10;Description automatically generated">
            <a:extLst>
              <a:ext uri="{FF2B5EF4-FFF2-40B4-BE49-F238E27FC236}">
                <a16:creationId xmlns:a16="http://schemas.microsoft.com/office/drawing/2014/main" id="{C8CC35D0-D84D-E003-9FEF-611087807952}"/>
              </a:ext>
            </a:extLst>
          </p:cNvPr>
          <p:cNvPicPr>
            <a:picLocks noChangeAspect="1"/>
          </p:cNvPicPr>
          <p:nvPr/>
        </p:nvPicPr>
        <p:blipFill>
          <a:blip r:embed="rId3"/>
          <a:stretch>
            <a:fillRect/>
          </a:stretch>
        </p:blipFill>
        <p:spPr>
          <a:xfrm>
            <a:off x="7616288" y="5318764"/>
            <a:ext cx="3479800" cy="584200"/>
          </a:xfrm>
          <a:prstGeom prst="rect">
            <a:avLst/>
          </a:prstGeom>
        </p:spPr>
      </p:pic>
      <p:pic>
        <p:nvPicPr>
          <p:cNvPr id="7" name="Picture 6" descr="A black and yellow logo&#10;&#10;Description automatically generated">
            <a:extLst>
              <a:ext uri="{FF2B5EF4-FFF2-40B4-BE49-F238E27FC236}">
                <a16:creationId xmlns:a16="http://schemas.microsoft.com/office/drawing/2014/main" id="{61C58F57-C943-C656-BA07-4D8F0BC07081}"/>
              </a:ext>
            </a:extLst>
          </p:cNvPr>
          <p:cNvPicPr>
            <a:picLocks noChangeAspect="1"/>
          </p:cNvPicPr>
          <p:nvPr/>
        </p:nvPicPr>
        <p:blipFill>
          <a:blip r:embed="rId4"/>
          <a:stretch>
            <a:fillRect/>
          </a:stretch>
        </p:blipFill>
        <p:spPr>
          <a:xfrm>
            <a:off x="4953000" y="3328692"/>
            <a:ext cx="2286000" cy="889000"/>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39641774-FEA5-CB23-0233-C4F9F6806E40}"/>
              </a:ext>
            </a:extLst>
          </p:cNvPr>
          <p:cNvPicPr>
            <a:picLocks noChangeAspect="1"/>
          </p:cNvPicPr>
          <p:nvPr/>
        </p:nvPicPr>
        <p:blipFill>
          <a:blip r:embed="rId5"/>
          <a:stretch>
            <a:fillRect/>
          </a:stretch>
        </p:blipFill>
        <p:spPr>
          <a:xfrm>
            <a:off x="7239000" y="1733761"/>
            <a:ext cx="4234377" cy="999313"/>
          </a:xfrm>
          <a:prstGeom prst="rect">
            <a:avLst/>
          </a:prstGeom>
        </p:spPr>
      </p:pic>
      <p:pic>
        <p:nvPicPr>
          <p:cNvPr id="12" name="Picture 11">
            <a:extLst>
              <a:ext uri="{FF2B5EF4-FFF2-40B4-BE49-F238E27FC236}">
                <a16:creationId xmlns:a16="http://schemas.microsoft.com/office/drawing/2014/main" id="{D20B45E6-7D38-DA8C-FC71-6F229FE55EA1}"/>
              </a:ext>
            </a:extLst>
          </p:cNvPr>
          <p:cNvPicPr>
            <a:picLocks noChangeAspect="1"/>
          </p:cNvPicPr>
          <p:nvPr/>
        </p:nvPicPr>
        <p:blipFill>
          <a:blip r:embed="rId6"/>
          <a:stretch>
            <a:fillRect/>
          </a:stretch>
        </p:blipFill>
        <p:spPr>
          <a:xfrm>
            <a:off x="868152" y="4174435"/>
            <a:ext cx="3798943" cy="2051429"/>
          </a:xfrm>
          <a:prstGeom prst="rect">
            <a:avLst/>
          </a:prstGeom>
        </p:spPr>
      </p:pic>
      <p:grpSp>
        <p:nvGrpSpPr>
          <p:cNvPr id="16" name="Group 15">
            <a:extLst>
              <a:ext uri="{FF2B5EF4-FFF2-40B4-BE49-F238E27FC236}">
                <a16:creationId xmlns:a16="http://schemas.microsoft.com/office/drawing/2014/main" id="{E7D0BE74-7E35-50E7-2FE7-A9C542D19AA1}"/>
              </a:ext>
            </a:extLst>
          </p:cNvPr>
          <p:cNvGrpSpPr/>
          <p:nvPr/>
        </p:nvGrpSpPr>
        <p:grpSpPr>
          <a:xfrm>
            <a:off x="1270127" y="1908313"/>
            <a:ext cx="2994992" cy="824761"/>
            <a:chOff x="868152" y="1908313"/>
            <a:chExt cx="2994992" cy="824761"/>
          </a:xfrm>
        </p:grpSpPr>
        <p:sp>
          <p:nvSpPr>
            <p:cNvPr id="13" name="Rounded Rectangle 12">
              <a:extLst>
                <a:ext uri="{FF2B5EF4-FFF2-40B4-BE49-F238E27FC236}">
                  <a16:creationId xmlns:a16="http://schemas.microsoft.com/office/drawing/2014/main" id="{902354AF-2D03-6D60-9C77-94509D977BDA}"/>
                </a:ext>
              </a:extLst>
            </p:cNvPr>
            <p:cNvSpPr/>
            <p:nvPr/>
          </p:nvSpPr>
          <p:spPr>
            <a:xfrm>
              <a:off x="868152" y="1924691"/>
              <a:ext cx="808383" cy="808383"/>
            </a:xfrm>
            <a:prstGeom prst="roundRect">
              <a:avLst/>
            </a:prstGeom>
            <a:solidFill>
              <a:srgbClr val="DE4B25"/>
            </a:solidFill>
            <a:ln>
              <a:noFill/>
            </a:ln>
            <a:effectLst>
              <a:outerShdw blurRad="291432" dist="38100" dir="2700000" algn="tl"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itchFamily="2" charset="0"/>
                  <a:ea typeface="Roboto" pitchFamily="2" charset="0"/>
                </a:rPr>
                <a:t>HTML</a:t>
              </a:r>
            </a:p>
          </p:txBody>
        </p:sp>
        <p:sp>
          <p:nvSpPr>
            <p:cNvPr id="14" name="Rounded Rectangle 13">
              <a:extLst>
                <a:ext uri="{FF2B5EF4-FFF2-40B4-BE49-F238E27FC236}">
                  <a16:creationId xmlns:a16="http://schemas.microsoft.com/office/drawing/2014/main" id="{82AFB84A-09C5-6EA1-80BE-C9C196B1F09E}"/>
                </a:ext>
              </a:extLst>
            </p:cNvPr>
            <p:cNvSpPr/>
            <p:nvPr/>
          </p:nvSpPr>
          <p:spPr>
            <a:xfrm>
              <a:off x="1961457" y="1908313"/>
              <a:ext cx="808383" cy="808383"/>
            </a:xfrm>
            <a:prstGeom prst="roundRect">
              <a:avLst/>
            </a:prstGeom>
            <a:solidFill>
              <a:srgbClr val="029CE6"/>
            </a:solidFill>
            <a:ln>
              <a:noFill/>
            </a:ln>
            <a:effectLst>
              <a:outerShdw blurRad="291432" dist="38100" dir="2700000" algn="tl"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itchFamily="2" charset="0"/>
                  <a:ea typeface="Roboto" pitchFamily="2" charset="0"/>
                </a:rPr>
                <a:t>CSS</a:t>
              </a:r>
            </a:p>
          </p:txBody>
        </p:sp>
        <p:sp>
          <p:nvSpPr>
            <p:cNvPr id="15" name="Rounded Rectangle 14">
              <a:extLst>
                <a:ext uri="{FF2B5EF4-FFF2-40B4-BE49-F238E27FC236}">
                  <a16:creationId xmlns:a16="http://schemas.microsoft.com/office/drawing/2014/main" id="{0E3F18BE-C00F-361B-7FAB-68382020B911}"/>
                </a:ext>
              </a:extLst>
            </p:cNvPr>
            <p:cNvSpPr/>
            <p:nvPr/>
          </p:nvSpPr>
          <p:spPr>
            <a:xfrm>
              <a:off x="3054761" y="1908313"/>
              <a:ext cx="808383" cy="808383"/>
            </a:xfrm>
            <a:prstGeom prst="roundRect">
              <a:avLst/>
            </a:prstGeom>
            <a:solidFill>
              <a:srgbClr val="FA9D27"/>
            </a:solidFill>
            <a:ln>
              <a:noFill/>
            </a:ln>
            <a:effectLst>
              <a:outerShdw blurRad="291432" dist="38100" dir="2700000" algn="tl"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Roboto" pitchFamily="2" charset="0"/>
                  <a:ea typeface="Roboto" pitchFamily="2" charset="0"/>
                </a:rPr>
                <a:t>JS</a:t>
              </a:r>
            </a:p>
          </p:txBody>
        </p:sp>
      </p:grpSp>
    </p:spTree>
    <p:extLst>
      <p:ext uri="{BB962C8B-B14F-4D97-AF65-F5344CB8AC3E}">
        <p14:creationId xmlns:p14="http://schemas.microsoft.com/office/powerpoint/2010/main" val="73222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It all starts with research:</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280558"/>
            <a:ext cx="766562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Identify your target audience and their needs</a:t>
            </a:r>
          </a:p>
          <a:p>
            <a:pPr marL="342900" indent="-342900" algn="l">
              <a:buFont typeface="Arial" panose="020B0604020202020204" pitchFamily="34" charset="0"/>
              <a:buChar char="•"/>
            </a:pPr>
            <a:endParaRPr lang="en-US" sz="2000" b="0" i="0" dirty="0">
              <a:solidFill>
                <a:schemeClr val="tx1">
                  <a:lumMod val="75000"/>
                  <a:lumOff val="25000"/>
                </a:schemeClr>
              </a:solidFill>
              <a:effectLst/>
              <a:highlight>
                <a:srgbClr val="FFFFFF"/>
              </a:highlight>
              <a:latin typeface="Roboto" pitchFamily="2" charset="0"/>
              <a:ea typeface="Roboto" pitchFamily="2" charset="0"/>
            </a:endParaRPr>
          </a:p>
          <a:p>
            <a:pPr marL="342900" indent="-342900" algn="l">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Research competitor websites: </a:t>
            </a:r>
          </a:p>
          <a:p>
            <a:pPr marL="800100" lvl="1" indent="-342900">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See what they are doing</a:t>
            </a:r>
          </a:p>
          <a:p>
            <a:pPr marL="800100" lvl="1"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What is working and what isn’t working</a:t>
            </a:r>
          </a:p>
          <a:p>
            <a:pPr marL="800100" lvl="1" indent="-342900">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Gain possible inspiration </a:t>
            </a:r>
          </a:p>
          <a:p>
            <a:pPr marL="342900" indent="-342900" algn="l">
              <a:buFont typeface="Arial" panose="020B0604020202020204" pitchFamily="34" charset="0"/>
              <a:buChar char="•"/>
            </a:pPr>
            <a:endParaRPr lang="en-US" sz="2000" b="0" i="0" dirty="0">
              <a:solidFill>
                <a:schemeClr val="tx1">
                  <a:lumMod val="75000"/>
                  <a:lumOff val="25000"/>
                </a:schemeClr>
              </a:solidFill>
              <a:effectLst/>
              <a:highlight>
                <a:srgbClr val="FFFFFF"/>
              </a:highlight>
              <a:latin typeface="Roboto" pitchFamily="2" charset="0"/>
              <a:ea typeface="Roboto" pitchFamily="2" charset="0"/>
            </a:endParaRPr>
          </a:p>
          <a:p>
            <a:pPr marL="342900" indent="-342900" algn="l">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Define the goals of your website</a:t>
            </a:r>
          </a:p>
          <a:p>
            <a:pPr marL="800100" lvl="1"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Generate leads</a:t>
            </a:r>
          </a:p>
          <a:p>
            <a:pPr marL="800100" lvl="1"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Educational</a:t>
            </a:r>
          </a:p>
          <a:p>
            <a:pPr marL="800100" lvl="1"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B</a:t>
            </a:r>
            <a:r>
              <a:rPr lang="en-US" sz="2000" b="0" i="0" dirty="0">
                <a:solidFill>
                  <a:schemeClr val="tx1">
                    <a:lumMod val="75000"/>
                    <a:lumOff val="25000"/>
                  </a:schemeClr>
                </a:solidFill>
                <a:effectLst/>
                <a:highlight>
                  <a:srgbClr val="FFFFFF"/>
                </a:highlight>
                <a:latin typeface="Roboto" pitchFamily="2" charset="0"/>
                <a:ea typeface="Roboto" pitchFamily="2" charset="0"/>
              </a:rPr>
              <a:t>uilding a community</a:t>
            </a:r>
          </a:p>
          <a:p>
            <a:pPr marL="800100" lvl="1"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Sell a product/service</a:t>
            </a:r>
            <a:endParaRPr lang="en-US" sz="2000" b="0" i="0" dirty="0">
              <a:solidFill>
                <a:schemeClr val="tx1">
                  <a:lumMod val="75000"/>
                  <a:lumOff val="25000"/>
                </a:schemeClr>
              </a:solidFill>
              <a:effectLst/>
              <a:highlight>
                <a:srgbClr val="FFFFFF"/>
              </a:highlight>
              <a:latin typeface="Roboto" pitchFamily="2" charset="0"/>
              <a:ea typeface="Roboto" pitchFamily="2" charset="0"/>
            </a:endParaRPr>
          </a:p>
          <a:p>
            <a:pPr marL="342900" indent="-342900" algn="l">
              <a:buFont typeface="Arial" panose="020B0604020202020204" pitchFamily="34" charset="0"/>
              <a:buChar char="•"/>
            </a:pPr>
            <a:endParaRPr lang="en-US" sz="2000" dirty="0">
              <a:solidFill>
                <a:schemeClr val="tx1">
                  <a:lumMod val="75000"/>
                  <a:lumOff val="25000"/>
                </a:schemeClr>
              </a:solidFill>
              <a:highlight>
                <a:srgbClr val="FFFFFF"/>
              </a:highlight>
              <a:latin typeface="Roboto" pitchFamily="2" charset="0"/>
              <a:ea typeface="Roboto" pitchFamily="2" charset="0"/>
            </a:endParaRPr>
          </a:p>
          <a:p>
            <a:pPr marL="342900" indent="-342900" algn="l">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Next step is visual site </a:t>
            </a:r>
            <a:r>
              <a:rPr lang="en-US" sz="2000" b="0" i="0" dirty="0">
                <a:solidFill>
                  <a:schemeClr val="tx1">
                    <a:lumMod val="75000"/>
                    <a:lumOff val="25000"/>
                  </a:schemeClr>
                </a:solidFill>
                <a:effectLst/>
                <a:highlight>
                  <a:srgbClr val="FFFFFF"/>
                </a:highlight>
                <a:latin typeface="Roboto" pitchFamily="2" charset="0"/>
                <a:ea typeface="Roboto" pitchFamily="2" charset="0"/>
              </a:rPr>
              <a:t>mapping/information architecture</a:t>
            </a:r>
            <a:endParaRPr lang="en-US" sz="2000" b="0" i="0" dirty="0">
              <a:solidFill>
                <a:schemeClr val="tx1">
                  <a:lumMod val="75000"/>
                  <a:lumOff val="25000"/>
                </a:schemeClr>
              </a:solidFill>
              <a:effectLst/>
              <a:highlight>
                <a:srgbClr val="FFFFFF"/>
              </a:highlight>
              <a:latin typeface="Söhne"/>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grpSp>
        <p:nvGrpSpPr>
          <p:cNvPr id="9" name="Group 8">
            <a:extLst>
              <a:ext uri="{FF2B5EF4-FFF2-40B4-BE49-F238E27FC236}">
                <a16:creationId xmlns:a16="http://schemas.microsoft.com/office/drawing/2014/main" id="{0F115838-341A-561D-D16F-8A91B25B8515}"/>
              </a:ext>
            </a:extLst>
          </p:cNvPr>
          <p:cNvGrpSpPr/>
          <p:nvPr/>
        </p:nvGrpSpPr>
        <p:grpSpPr>
          <a:xfrm>
            <a:off x="9058505" y="962498"/>
            <a:ext cx="2381602" cy="5520049"/>
            <a:chOff x="9058505" y="1498271"/>
            <a:chExt cx="2381602" cy="5520049"/>
          </a:xfrm>
        </p:grpSpPr>
        <p:sp>
          <p:nvSpPr>
            <p:cNvPr id="13" name="Rounded Rectangle 9">
              <a:extLst>
                <a:ext uri="{FF2B5EF4-FFF2-40B4-BE49-F238E27FC236}">
                  <a16:creationId xmlns:a16="http://schemas.microsoft.com/office/drawing/2014/main" id="{A6648BD4-F3D6-11BE-C2DD-D04E8E82E4E4}"/>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8595CCF-59F4-6406-435A-76F36B66BA2E}"/>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C2686633-A5E1-6374-E816-772AF4BE5B7A}"/>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rgbClr val="ED7D31"/>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Define CTA</a:t>
              </a:r>
              <a:br>
                <a:rPr lang="en-US" sz="1600" b="1" dirty="0">
                  <a:solidFill>
                    <a:schemeClr val="tx1">
                      <a:lumMod val="65000"/>
                      <a:lumOff val="35000"/>
                    </a:schemeClr>
                  </a:solidFill>
                  <a:latin typeface="Roboto"/>
                  <a:cs typeface="Calibri"/>
                </a:rPr>
              </a:br>
              <a:endParaRPr lang="en-US" sz="1600" dirty="0">
                <a:solidFill>
                  <a:schemeClr val="tx1">
                    <a:lumMod val="65000"/>
                    <a:lumOff val="3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mn-lt"/>
                  <a:cs typeface="+mn-lt"/>
                </a:rPr>
                <a:t>Accessibility</a:t>
              </a:r>
              <a:br>
                <a:rPr lang="en-US" sz="1600" b="1" dirty="0">
                  <a:solidFill>
                    <a:schemeClr val="tx1">
                      <a:lumMod val="65000"/>
                      <a:lumOff val="35000"/>
                    </a:schemeClr>
                  </a:solidFill>
                  <a:latin typeface="Roboto"/>
                  <a:ea typeface="+mn-lt"/>
                  <a:cs typeface="+mn-lt"/>
                </a:rPr>
              </a:br>
              <a:endParaRPr lang="en-US" sz="1600" dirty="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352365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Example of a Visual Site Map:</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1D9DE9C-76B3-FCC8-4701-DF5A10761CB5}"/>
              </a:ext>
            </a:extLst>
          </p:cNvPr>
          <p:cNvCxnSpPr>
            <a:cxnSpLocks/>
          </p:cNvCxnSpPr>
          <p:nvPr/>
        </p:nvCxnSpPr>
        <p:spPr>
          <a:xfrm>
            <a:off x="4573942" y="2190776"/>
            <a:ext cx="0" cy="563616"/>
          </a:xfrm>
          <a:prstGeom prst="line">
            <a:avLst/>
          </a:prstGeom>
          <a:ln w="12700">
            <a:solidFill>
              <a:srgbClr val="F57E2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E378F43-ACAE-226B-43DA-CD9379722AB9}"/>
              </a:ext>
            </a:extLst>
          </p:cNvPr>
          <p:cNvCxnSpPr>
            <a:cxnSpLocks/>
          </p:cNvCxnSpPr>
          <p:nvPr/>
        </p:nvCxnSpPr>
        <p:spPr>
          <a:xfrm>
            <a:off x="900971" y="2754392"/>
            <a:ext cx="7345942" cy="0"/>
          </a:xfrm>
          <a:prstGeom prst="line">
            <a:avLst/>
          </a:prstGeom>
          <a:ln w="12700">
            <a:solidFill>
              <a:srgbClr val="F57E2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825808-C332-862D-FD96-FB2F7E82618D}"/>
              </a:ext>
            </a:extLst>
          </p:cNvPr>
          <p:cNvSpPr/>
          <p:nvPr/>
        </p:nvSpPr>
        <p:spPr>
          <a:xfrm>
            <a:off x="3608654" y="1904170"/>
            <a:ext cx="1853852" cy="5168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Home</a:t>
            </a:r>
          </a:p>
        </p:txBody>
      </p:sp>
      <p:cxnSp>
        <p:nvCxnSpPr>
          <p:cNvPr id="42" name="Straight Connector 41">
            <a:extLst>
              <a:ext uri="{FF2B5EF4-FFF2-40B4-BE49-F238E27FC236}">
                <a16:creationId xmlns:a16="http://schemas.microsoft.com/office/drawing/2014/main" id="{3AFBC4F8-63D9-4D0A-C463-340C9C073E87}"/>
              </a:ext>
            </a:extLst>
          </p:cNvPr>
          <p:cNvCxnSpPr/>
          <p:nvPr/>
        </p:nvCxnSpPr>
        <p:spPr>
          <a:xfrm>
            <a:off x="900971" y="2754392"/>
            <a:ext cx="0" cy="513008"/>
          </a:xfrm>
          <a:prstGeom prst="line">
            <a:avLst/>
          </a:prstGeom>
          <a:ln w="12700">
            <a:solidFill>
              <a:srgbClr val="0094B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3CD61F6-6F47-26D4-9EC7-CF32EFDDF033}"/>
              </a:ext>
            </a:extLst>
          </p:cNvPr>
          <p:cNvSpPr/>
          <p:nvPr/>
        </p:nvSpPr>
        <p:spPr>
          <a:xfrm>
            <a:off x="274670" y="3099298"/>
            <a:ext cx="1252603" cy="349191"/>
          </a:xfrm>
          <a:prstGeom prst="rect">
            <a:avLst/>
          </a:prstGeom>
          <a:solidFill>
            <a:srgbClr val="0094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About</a:t>
            </a:r>
          </a:p>
        </p:txBody>
      </p:sp>
      <p:grpSp>
        <p:nvGrpSpPr>
          <p:cNvPr id="51" name="Group 50">
            <a:extLst>
              <a:ext uri="{FF2B5EF4-FFF2-40B4-BE49-F238E27FC236}">
                <a16:creationId xmlns:a16="http://schemas.microsoft.com/office/drawing/2014/main" id="{755CEAF8-74A2-D085-8895-A02CC5F9CB94}"/>
              </a:ext>
            </a:extLst>
          </p:cNvPr>
          <p:cNvGrpSpPr/>
          <p:nvPr/>
        </p:nvGrpSpPr>
        <p:grpSpPr>
          <a:xfrm>
            <a:off x="387404" y="3441996"/>
            <a:ext cx="587939" cy="424415"/>
            <a:chOff x="387404" y="2867133"/>
            <a:chExt cx="587939" cy="424415"/>
          </a:xfrm>
        </p:grpSpPr>
        <p:cxnSp>
          <p:nvCxnSpPr>
            <p:cNvPr id="47" name="Straight Connector 46">
              <a:extLst>
                <a:ext uri="{FF2B5EF4-FFF2-40B4-BE49-F238E27FC236}">
                  <a16:creationId xmlns:a16="http://schemas.microsoft.com/office/drawing/2014/main" id="{B6BD2FB1-83C3-1154-18EA-D3314B6A0034}"/>
                </a:ext>
              </a:extLst>
            </p:cNvPr>
            <p:cNvCxnSpPr/>
            <p:nvPr/>
          </p:nvCxnSpPr>
          <p:spPr>
            <a:xfrm>
              <a:off x="387404" y="2867133"/>
              <a:ext cx="0" cy="424415"/>
            </a:xfrm>
            <a:prstGeom prst="line">
              <a:avLst/>
            </a:prstGeom>
            <a:ln w="12700">
              <a:solidFill>
                <a:srgbClr val="0094B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179D49-D832-606E-E65A-091D68B09D08}"/>
                </a:ext>
              </a:extLst>
            </p:cNvPr>
            <p:cNvCxnSpPr/>
            <p:nvPr/>
          </p:nvCxnSpPr>
          <p:spPr>
            <a:xfrm>
              <a:off x="387404" y="3291548"/>
              <a:ext cx="587939" cy="0"/>
            </a:xfrm>
            <a:prstGeom prst="line">
              <a:avLst/>
            </a:prstGeom>
            <a:ln w="12700">
              <a:solidFill>
                <a:srgbClr val="0094B6"/>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552F9A31-54BC-66D8-D953-81A03DB786DE}"/>
              </a:ext>
            </a:extLst>
          </p:cNvPr>
          <p:cNvSpPr/>
          <p:nvPr/>
        </p:nvSpPr>
        <p:spPr>
          <a:xfrm>
            <a:off x="529541" y="3713737"/>
            <a:ext cx="1001427" cy="349191"/>
          </a:xfrm>
          <a:prstGeom prst="rect">
            <a:avLst/>
          </a:prstGeom>
          <a:solidFill>
            <a:srgbClr val="0094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Team</a:t>
            </a:r>
          </a:p>
        </p:txBody>
      </p:sp>
      <p:grpSp>
        <p:nvGrpSpPr>
          <p:cNvPr id="52" name="Group 51">
            <a:extLst>
              <a:ext uri="{FF2B5EF4-FFF2-40B4-BE49-F238E27FC236}">
                <a16:creationId xmlns:a16="http://schemas.microsoft.com/office/drawing/2014/main" id="{947A3B81-D86C-5BBE-E5BD-BD273D742699}"/>
              </a:ext>
            </a:extLst>
          </p:cNvPr>
          <p:cNvGrpSpPr/>
          <p:nvPr/>
        </p:nvGrpSpPr>
        <p:grpSpPr>
          <a:xfrm>
            <a:off x="2231194" y="3441996"/>
            <a:ext cx="587939" cy="424415"/>
            <a:chOff x="387404" y="2867133"/>
            <a:chExt cx="587939" cy="424415"/>
          </a:xfrm>
        </p:grpSpPr>
        <p:cxnSp>
          <p:nvCxnSpPr>
            <p:cNvPr id="53" name="Straight Connector 52">
              <a:extLst>
                <a:ext uri="{FF2B5EF4-FFF2-40B4-BE49-F238E27FC236}">
                  <a16:creationId xmlns:a16="http://schemas.microsoft.com/office/drawing/2014/main" id="{E6573E7E-0E3F-065E-A6AD-57B4D6884292}"/>
                </a:ext>
              </a:extLst>
            </p:cNvPr>
            <p:cNvCxnSpPr/>
            <p:nvPr/>
          </p:nvCxnSpPr>
          <p:spPr>
            <a:xfrm>
              <a:off x="387404" y="2867133"/>
              <a:ext cx="0" cy="424415"/>
            </a:xfrm>
            <a:prstGeom prst="line">
              <a:avLst/>
            </a:prstGeom>
            <a:ln w="12700">
              <a:solidFill>
                <a:srgbClr val="00AEB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4EC74B-F57F-EA5C-4A7B-F88B760D445D}"/>
                </a:ext>
              </a:extLst>
            </p:cNvPr>
            <p:cNvCxnSpPr/>
            <p:nvPr/>
          </p:nvCxnSpPr>
          <p:spPr>
            <a:xfrm>
              <a:off x="387404" y="3291548"/>
              <a:ext cx="587939" cy="0"/>
            </a:xfrm>
            <a:prstGeom prst="line">
              <a:avLst/>
            </a:prstGeom>
            <a:ln w="12700">
              <a:solidFill>
                <a:srgbClr val="00AEB4"/>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1525A09-CC62-B954-577B-D439AD9806D9}"/>
              </a:ext>
            </a:extLst>
          </p:cNvPr>
          <p:cNvGrpSpPr/>
          <p:nvPr/>
        </p:nvGrpSpPr>
        <p:grpSpPr>
          <a:xfrm>
            <a:off x="2231194" y="3795917"/>
            <a:ext cx="587939" cy="711504"/>
            <a:chOff x="387404" y="2867133"/>
            <a:chExt cx="587939" cy="424415"/>
          </a:xfrm>
        </p:grpSpPr>
        <p:cxnSp>
          <p:nvCxnSpPr>
            <p:cNvPr id="56" name="Straight Connector 55">
              <a:extLst>
                <a:ext uri="{FF2B5EF4-FFF2-40B4-BE49-F238E27FC236}">
                  <a16:creationId xmlns:a16="http://schemas.microsoft.com/office/drawing/2014/main" id="{214537B8-61A2-3AF5-39F9-83BA5A46A9FB}"/>
                </a:ext>
              </a:extLst>
            </p:cNvPr>
            <p:cNvCxnSpPr/>
            <p:nvPr/>
          </p:nvCxnSpPr>
          <p:spPr>
            <a:xfrm>
              <a:off x="387404" y="2867133"/>
              <a:ext cx="0" cy="424415"/>
            </a:xfrm>
            <a:prstGeom prst="line">
              <a:avLst/>
            </a:prstGeom>
            <a:ln w="12700">
              <a:solidFill>
                <a:srgbClr val="00AEB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9176F0-34D7-3898-8437-CE01DB84CC21}"/>
                </a:ext>
              </a:extLst>
            </p:cNvPr>
            <p:cNvCxnSpPr/>
            <p:nvPr/>
          </p:nvCxnSpPr>
          <p:spPr>
            <a:xfrm>
              <a:off x="387404" y="3291548"/>
              <a:ext cx="587939" cy="0"/>
            </a:xfrm>
            <a:prstGeom prst="line">
              <a:avLst/>
            </a:prstGeom>
            <a:ln w="12700">
              <a:solidFill>
                <a:srgbClr val="00AEB4"/>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A437C859-0A9A-5FFB-02C3-992076131E8C}"/>
              </a:ext>
            </a:extLst>
          </p:cNvPr>
          <p:cNvSpPr/>
          <p:nvPr/>
        </p:nvSpPr>
        <p:spPr>
          <a:xfrm>
            <a:off x="2358341" y="3713737"/>
            <a:ext cx="1001427" cy="349191"/>
          </a:xfrm>
          <a:prstGeom prst="rect">
            <a:avLst/>
          </a:prstGeom>
          <a:solidFill>
            <a:srgbClr val="00AE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Service 1</a:t>
            </a:r>
          </a:p>
        </p:txBody>
      </p:sp>
      <p:sp>
        <p:nvSpPr>
          <p:cNvPr id="21" name="Rectangle 20">
            <a:extLst>
              <a:ext uri="{FF2B5EF4-FFF2-40B4-BE49-F238E27FC236}">
                <a16:creationId xmlns:a16="http://schemas.microsoft.com/office/drawing/2014/main" id="{729DA58A-9A3F-7E33-03DE-EEECE521FCA6}"/>
              </a:ext>
            </a:extLst>
          </p:cNvPr>
          <p:cNvSpPr/>
          <p:nvPr/>
        </p:nvSpPr>
        <p:spPr>
          <a:xfrm>
            <a:off x="2358341" y="4327513"/>
            <a:ext cx="1001427" cy="349191"/>
          </a:xfrm>
          <a:prstGeom prst="rect">
            <a:avLst/>
          </a:prstGeom>
          <a:solidFill>
            <a:srgbClr val="00AE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Service 2</a:t>
            </a:r>
          </a:p>
        </p:txBody>
      </p:sp>
      <p:grpSp>
        <p:nvGrpSpPr>
          <p:cNvPr id="58" name="Group 57">
            <a:extLst>
              <a:ext uri="{FF2B5EF4-FFF2-40B4-BE49-F238E27FC236}">
                <a16:creationId xmlns:a16="http://schemas.microsoft.com/office/drawing/2014/main" id="{6D45F5B8-DD0B-2E5C-C509-7BAE0A029E23}"/>
              </a:ext>
            </a:extLst>
          </p:cNvPr>
          <p:cNvGrpSpPr/>
          <p:nvPr/>
        </p:nvGrpSpPr>
        <p:grpSpPr>
          <a:xfrm>
            <a:off x="4052499" y="3441996"/>
            <a:ext cx="587939" cy="424415"/>
            <a:chOff x="387404" y="2867133"/>
            <a:chExt cx="587939" cy="424415"/>
          </a:xfrm>
        </p:grpSpPr>
        <p:cxnSp>
          <p:nvCxnSpPr>
            <p:cNvPr id="59" name="Straight Connector 58">
              <a:extLst>
                <a:ext uri="{FF2B5EF4-FFF2-40B4-BE49-F238E27FC236}">
                  <a16:creationId xmlns:a16="http://schemas.microsoft.com/office/drawing/2014/main" id="{77FC19D0-1CFB-CCD5-22D2-AD82A2F2D822}"/>
                </a:ext>
              </a:extLst>
            </p:cNvPr>
            <p:cNvCxnSpPr/>
            <p:nvPr/>
          </p:nvCxnSpPr>
          <p:spPr>
            <a:xfrm>
              <a:off x="387404" y="2867133"/>
              <a:ext cx="0" cy="424415"/>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3A9F74-EF1D-1223-90B6-B1BF1E6E9853}"/>
                </a:ext>
              </a:extLst>
            </p:cNvPr>
            <p:cNvCxnSpPr/>
            <p:nvPr/>
          </p:nvCxnSpPr>
          <p:spPr>
            <a:xfrm>
              <a:off x="387404" y="3291548"/>
              <a:ext cx="587939" cy="0"/>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E4E7E90-864F-1CB8-4F80-AC9698F88F03}"/>
              </a:ext>
            </a:extLst>
          </p:cNvPr>
          <p:cNvGrpSpPr/>
          <p:nvPr/>
        </p:nvGrpSpPr>
        <p:grpSpPr>
          <a:xfrm>
            <a:off x="4052499" y="3800853"/>
            <a:ext cx="587939" cy="711504"/>
            <a:chOff x="387404" y="2867133"/>
            <a:chExt cx="587939" cy="424415"/>
          </a:xfrm>
        </p:grpSpPr>
        <p:cxnSp>
          <p:nvCxnSpPr>
            <p:cNvPr id="62" name="Straight Connector 61">
              <a:extLst>
                <a:ext uri="{FF2B5EF4-FFF2-40B4-BE49-F238E27FC236}">
                  <a16:creationId xmlns:a16="http://schemas.microsoft.com/office/drawing/2014/main" id="{0E30541D-1276-2DD3-D3A6-D0A3801718D0}"/>
                </a:ext>
              </a:extLst>
            </p:cNvPr>
            <p:cNvCxnSpPr/>
            <p:nvPr/>
          </p:nvCxnSpPr>
          <p:spPr>
            <a:xfrm>
              <a:off x="387404" y="2867133"/>
              <a:ext cx="0" cy="424415"/>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017A9FF-82A9-1A4E-A04A-EC6254CF1560}"/>
                </a:ext>
              </a:extLst>
            </p:cNvPr>
            <p:cNvCxnSpPr/>
            <p:nvPr/>
          </p:nvCxnSpPr>
          <p:spPr>
            <a:xfrm>
              <a:off x="387404" y="3291548"/>
              <a:ext cx="587939" cy="0"/>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6E99AF53-32E8-3410-EF24-C6970ACB654C}"/>
              </a:ext>
            </a:extLst>
          </p:cNvPr>
          <p:cNvGrpSpPr/>
          <p:nvPr/>
        </p:nvGrpSpPr>
        <p:grpSpPr>
          <a:xfrm>
            <a:off x="4052499" y="4393371"/>
            <a:ext cx="587939" cy="711504"/>
            <a:chOff x="387404" y="2867133"/>
            <a:chExt cx="587939" cy="424415"/>
          </a:xfrm>
        </p:grpSpPr>
        <p:cxnSp>
          <p:nvCxnSpPr>
            <p:cNvPr id="129" name="Straight Connector 128">
              <a:extLst>
                <a:ext uri="{FF2B5EF4-FFF2-40B4-BE49-F238E27FC236}">
                  <a16:creationId xmlns:a16="http://schemas.microsoft.com/office/drawing/2014/main" id="{360D32FB-A283-1E9A-B2E5-81D2F1C4E608}"/>
                </a:ext>
              </a:extLst>
            </p:cNvPr>
            <p:cNvCxnSpPr/>
            <p:nvPr/>
          </p:nvCxnSpPr>
          <p:spPr>
            <a:xfrm>
              <a:off x="387404" y="2867133"/>
              <a:ext cx="0" cy="424415"/>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07993BA-5B07-0F8A-B748-56A0399CC181}"/>
                </a:ext>
              </a:extLst>
            </p:cNvPr>
            <p:cNvCxnSpPr/>
            <p:nvPr/>
          </p:nvCxnSpPr>
          <p:spPr>
            <a:xfrm>
              <a:off x="387404" y="3291548"/>
              <a:ext cx="587939" cy="0"/>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0113064E-346B-905D-3ED0-11605CF917CE}"/>
              </a:ext>
            </a:extLst>
          </p:cNvPr>
          <p:cNvSpPr/>
          <p:nvPr/>
        </p:nvSpPr>
        <p:spPr>
          <a:xfrm>
            <a:off x="4198817" y="3691816"/>
            <a:ext cx="1001427" cy="349191"/>
          </a:xfrm>
          <a:prstGeom prst="rect">
            <a:avLst/>
          </a:prstGeom>
          <a:solidFill>
            <a:srgbClr val="014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Example 1</a:t>
            </a:r>
          </a:p>
        </p:txBody>
      </p:sp>
      <p:sp>
        <p:nvSpPr>
          <p:cNvPr id="23" name="Rectangle 22">
            <a:extLst>
              <a:ext uri="{FF2B5EF4-FFF2-40B4-BE49-F238E27FC236}">
                <a16:creationId xmlns:a16="http://schemas.microsoft.com/office/drawing/2014/main" id="{57017691-D893-69BC-459E-3FD69596C50F}"/>
              </a:ext>
            </a:extLst>
          </p:cNvPr>
          <p:cNvSpPr/>
          <p:nvPr/>
        </p:nvSpPr>
        <p:spPr>
          <a:xfrm>
            <a:off x="4198817" y="4327513"/>
            <a:ext cx="1001427" cy="349191"/>
          </a:xfrm>
          <a:prstGeom prst="rect">
            <a:avLst/>
          </a:prstGeom>
          <a:solidFill>
            <a:srgbClr val="014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Example 2</a:t>
            </a:r>
          </a:p>
        </p:txBody>
      </p:sp>
      <p:sp>
        <p:nvSpPr>
          <p:cNvPr id="24" name="Rectangle 23">
            <a:extLst>
              <a:ext uri="{FF2B5EF4-FFF2-40B4-BE49-F238E27FC236}">
                <a16:creationId xmlns:a16="http://schemas.microsoft.com/office/drawing/2014/main" id="{3FE23E47-50CF-A64E-4D9E-4BEC2C26C147}"/>
              </a:ext>
            </a:extLst>
          </p:cNvPr>
          <p:cNvSpPr/>
          <p:nvPr/>
        </p:nvSpPr>
        <p:spPr>
          <a:xfrm>
            <a:off x="4198817" y="4918037"/>
            <a:ext cx="1001427" cy="349191"/>
          </a:xfrm>
          <a:prstGeom prst="rect">
            <a:avLst/>
          </a:prstGeom>
          <a:solidFill>
            <a:srgbClr val="014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Example 3</a:t>
            </a:r>
          </a:p>
        </p:txBody>
      </p:sp>
      <p:cxnSp>
        <p:nvCxnSpPr>
          <p:cNvPr id="131" name="Straight Connector 130">
            <a:extLst>
              <a:ext uri="{FF2B5EF4-FFF2-40B4-BE49-F238E27FC236}">
                <a16:creationId xmlns:a16="http://schemas.microsoft.com/office/drawing/2014/main" id="{D7987162-302E-AA40-1F7B-C80073792A74}"/>
              </a:ext>
            </a:extLst>
          </p:cNvPr>
          <p:cNvCxnSpPr/>
          <p:nvPr/>
        </p:nvCxnSpPr>
        <p:spPr>
          <a:xfrm>
            <a:off x="2699791" y="2754392"/>
            <a:ext cx="0" cy="513008"/>
          </a:xfrm>
          <a:prstGeom prst="line">
            <a:avLst/>
          </a:prstGeom>
          <a:ln w="12700">
            <a:solidFill>
              <a:srgbClr val="00AEB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704BE91-5E65-C155-3A06-A3378453C89A}"/>
              </a:ext>
            </a:extLst>
          </p:cNvPr>
          <p:cNvCxnSpPr>
            <a:cxnSpLocks/>
          </p:cNvCxnSpPr>
          <p:nvPr/>
        </p:nvCxnSpPr>
        <p:spPr>
          <a:xfrm>
            <a:off x="4573942" y="2754392"/>
            <a:ext cx="0" cy="513008"/>
          </a:xfrm>
          <a:prstGeom prst="line">
            <a:avLst/>
          </a:prstGeom>
          <a:ln w="12700">
            <a:solidFill>
              <a:srgbClr val="014E9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F0C41D5-6D4B-1DED-DC7E-E2D245C471BF}"/>
              </a:ext>
            </a:extLst>
          </p:cNvPr>
          <p:cNvSpPr/>
          <p:nvPr/>
        </p:nvSpPr>
        <p:spPr>
          <a:xfrm>
            <a:off x="2111156" y="3092807"/>
            <a:ext cx="1252603" cy="349191"/>
          </a:xfrm>
          <a:prstGeom prst="rect">
            <a:avLst/>
          </a:prstGeom>
          <a:solidFill>
            <a:srgbClr val="00AE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Services</a:t>
            </a:r>
          </a:p>
        </p:txBody>
      </p:sp>
      <p:sp>
        <p:nvSpPr>
          <p:cNvPr id="9" name="Rectangle 8">
            <a:extLst>
              <a:ext uri="{FF2B5EF4-FFF2-40B4-BE49-F238E27FC236}">
                <a16:creationId xmlns:a16="http://schemas.microsoft.com/office/drawing/2014/main" id="{421EDE3F-C455-3024-2121-1E2AA2B55208}"/>
              </a:ext>
            </a:extLst>
          </p:cNvPr>
          <p:cNvSpPr/>
          <p:nvPr/>
        </p:nvSpPr>
        <p:spPr>
          <a:xfrm>
            <a:off x="3947641" y="3099298"/>
            <a:ext cx="1252603" cy="349191"/>
          </a:xfrm>
          <a:prstGeom prst="rect">
            <a:avLst/>
          </a:prstGeom>
          <a:solidFill>
            <a:srgbClr val="014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Our Work</a:t>
            </a:r>
          </a:p>
        </p:txBody>
      </p:sp>
      <p:cxnSp>
        <p:nvCxnSpPr>
          <p:cNvPr id="134" name="Straight Connector 133">
            <a:extLst>
              <a:ext uri="{FF2B5EF4-FFF2-40B4-BE49-F238E27FC236}">
                <a16:creationId xmlns:a16="http://schemas.microsoft.com/office/drawing/2014/main" id="{E40CF5DE-E17F-AEA3-9164-A76BA578A56C}"/>
              </a:ext>
            </a:extLst>
          </p:cNvPr>
          <p:cNvCxnSpPr>
            <a:cxnSpLocks/>
          </p:cNvCxnSpPr>
          <p:nvPr/>
        </p:nvCxnSpPr>
        <p:spPr>
          <a:xfrm>
            <a:off x="6410427" y="2754392"/>
            <a:ext cx="0" cy="513008"/>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2D0ACEE-A57D-E4B9-B1D7-861651078D4E}"/>
              </a:ext>
            </a:extLst>
          </p:cNvPr>
          <p:cNvCxnSpPr>
            <a:cxnSpLocks/>
          </p:cNvCxnSpPr>
          <p:nvPr/>
        </p:nvCxnSpPr>
        <p:spPr>
          <a:xfrm>
            <a:off x="8246913" y="2754392"/>
            <a:ext cx="0" cy="513008"/>
          </a:xfrm>
          <a:prstGeom prst="line">
            <a:avLst/>
          </a:prstGeom>
          <a:ln w="12700">
            <a:solidFill>
              <a:srgbClr val="008FC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379FAA2-40C8-F555-8EEA-89898B8AC7B3}"/>
              </a:ext>
            </a:extLst>
          </p:cNvPr>
          <p:cNvSpPr/>
          <p:nvPr/>
        </p:nvSpPr>
        <p:spPr>
          <a:xfrm>
            <a:off x="5784126" y="3092806"/>
            <a:ext cx="1252603" cy="349191"/>
          </a:xfrm>
          <a:prstGeom prst="rect">
            <a:avLst/>
          </a:prstGeom>
          <a:solidFill>
            <a:srgbClr val="009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Blog</a:t>
            </a:r>
          </a:p>
        </p:txBody>
      </p:sp>
      <p:sp>
        <p:nvSpPr>
          <p:cNvPr id="14" name="Rectangle 13">
            <a:extLst>
              <a:ext uri="{FF2B5EF4-FFF2-40B4-BE49-F238E27FC236}">
                <a16:creationId xmlns:a16="http://schemas.microsoft.com/office/drawing/2014/main" id="{2F9862D2-BCC0-D486-AB43-2AF585B3A530}"/>
              </a:ext>
            </a:extLst>
          </p:cNvPr>
          <p:cNvSpPr/>
          <p:nvPr/>
        </p:nvSpPr>
        <p:spPr>
          <a:xfrm>
            <a:off x="7620612" y="3092805"/>
            <a:ext cx="1252603" cy="349191"/>
          </a:xfrm>
          <a:prstGeom prst="rect">
            <a:avLst/>
          </a:prstGeom>
          <a:solidFill>
            <a:srgbClr val="008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Contact</a:t>
            </a:r>
          </a:p>
        </p:txBody>
      </p:sp>
      <p:grpSp>
        <p:nvGrpSpPr>
          <p:cNvPr id="137" name="Group 136">
            <a:extLst>
              <a:ext uri="{FF2B5EF4-FFF2-40B4-BE49-F238E27FC236}">
                <a16:creationId xmlns:a16="http://schemas.microsoft.com/office/drawing/2014/main" id="{DB0CF253-2551-F42F-27CC-D006FCDB2F8E}"/>
              </a:ext>
            </a:extLst>
          </p:cNvPr>
          <p:cNvGrpSpPr/>
          <p:nvPr/>
        </p:nvGrpSpPr>
        <p:grpSpPr>
          <a:xfrm>
            <a:off x="5918775" y="3441996"/>
            <a:ext cx="587939" cy="424415"/>
            <a:chOff x="387404" y="2867133"/>
            <a:chExt cx="587939" cy="424415"/>
          </a:xfrm>
        </p:grpSpPr>
        <p:cxnSp>
          <p:nvCxnSpPr>
            <p:cNvPr id="138" name="Straight Connector 137">
              <a:extLst>
                <a:ext uri="{FF2B5EF4-FFF2-40B4-BE49-F238E27FC236}">
                  <a16:creationId xmlns:a16="http://schemas.microsoft.com/office/drawing/2014/main" id="{A68ED9BC-FBE4-F23B-6189-AFF80793D258}"/>
                </a:ext>
              </a:extLst>
            </p:cNvPr>
            <p:cNvCxnSpPr/>
            <p:nvPr/>
          </p:nvCxnSpPr>
          <p:spPr>
            <a:xfrm>
              <a:off x="387404" y="2867133"/>
              <a:ext cx="0" cy="424415"/>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F62E474-A93E-6714-71DE-8318880209BE}"/>
                </a:ext>
              </a:extLst>
            </p:cNvPr>
            <p:cNvCxnSpPr/>
            <p:nvPr/>
          </p:nvCxnSpPr>
          <p:spPr>
            <a:xfrm>
              <a:off x="387404" y="3291548"/>
              <a:ext cx="587939" cy="0"/>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6F8DE2AD-4DC1-89AD-8DAE-2EBE366B4736}"/>
              </a:ext>
            </a:extLst>
          </p:cNvPr>
          <p:cNvGrpSpPr/>
          <p:nvPr/>
        </p:nvGrpSpPr>
        <p:grpSpPr>
          <a:xfrm>
            <a:off x="5918775" y="3800853"/>
            <a:ext cx="587939" cy="711504"/>
            <a:chOff x="387404" y="2867133"/>
            <a:chExt cx="587939" cy="424415"/>
          </a:xfrm>
        </p:grpSpPr>
        <p:cxnSp>
          <p:nvCxnSpPr>
            <p:cNvPr id="141" name="Straight Connector 140">
              <a:extLst>
                <a:ext uri="{FF2B5EF4-FFF2-40B4-BE49-F238E27FC236}">
                  <a16:creationId xmlns:a16="http://schemas.microsoft.com/office/drawing/2014/main" id="{2E84C5AA-A4BD-3ABE-1EF8-DD094AC0587D}"/>
                </a:ext>
              </a:extLst>
            </p:cNvPr>
            <p:cNvCxnSpPr/>
            <p:nvPr/>
          </p:nvCxnSpPr>
          <p:spPr>
            <a:xfrm>
              <a:off x="387404" y="2867133"/>
              <a:ext cx="0" cy="424415"/>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A912208-E6B2-39EA-F4B4-A4C8A57AD283}"/>
                </a:ext>
              </a:extLst>
            </p:cNvPr>
            <p:cNvCxnSpPr/>
            <p:nvPr/>
          </p:nvCxnSpPr>
          <p:spPr>
            <a:xfrm>
              <a:off x="387404" y="3291548"/>
              <a:ext cx="587939" cy="0"/>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0A1189BC-2E85-703D-A9BB-3C699FFFE3E3}"/>
              </a:ext>
            </a:extLst>
          </p:cNvPr>
          <p:cNvGrpSpPr/>
          <p:nvPr/>
        </p:nvGrpSpPr>
        <p:grpSpPr>
          <a:xfrm>
            <a:off x="5918775" y="4393371"/>
            <a:ext cx="587939" cy="711504"/>
            <a:chOff x="387404" y="2867133"/>
            <a:chExt cx="587939" cy="424415"/>
          </a:xfrm>
        </p:grpSpPr>
        <p:cxnSp>
          <p:nvCxnSpPr>
            <p:cNvPr id="144" name="Straight Connector 143">
              <a:extLst>
                <a:ext uri="{FF2B5EF4-FFF2-40B4-BE49-F238E27FC236}">
                  <a16:creationId xmlns:a16="http://schemas.microsoft.com/office/drawing/2014/main" id="{322FAA22-CC45-A49B-E7A4-FCB935BFBEEB}"/>
                </a:ext>
              </a:extLst>
            </p:cNvPr>
            <p:cNvCxnSpPr/>
            <p:nvPr/>
          </p:nvCxnSpPr>
          <p:spPr>
            <a:xfrm>
              <a:off x="387404" y="2867133"/>
              <a:ext cx="0" cy="424415"/>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679E81C-7E5E-9778-98B6-33C9290172FB}"/>
                </a:ext>
              </a:extLst>
            </p:cNvPr>
            <p:cNvCxnSpPr/>
            <p:nvPr/>
          </p:nvCxnSpPr>
          <p:spPr>
            <a:xfrm>
              <a:off x="387404" y="3291548"/>
              <a:ext cx="587939" cy="0"/>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DF96FBBD-C207-FCD2-940D-EE98DD6AFA17}"/>
              </a:ext>
            </a:extLst>
          </p:cNvPr>
          <p:cNvGrpSpPr/>
          <p:nvPr/>
        </p:nvGrpSpPr>
        <p:grpSpPr>
          <a:xfrm>
            <a:off x="5918775" y="4985482"/>
            <a:ext cx="587939" cy="711504"/>
            <a:chOff x="387404" y="2867133"/>
            <a:chExt cx="587939" cy="424415"/>
          </a:xfrm>
        </p:grpSpPr>
        <p:cxnSp>
          <p:nvCxnSpPr>
            <p:cNvPr id="147" name="Straight Connector 146">
              <a:extLst>
                <a:ext uri="{FF2B5EF4-FFF2-40B4-BE49-F238E27FC236}">
                  <a16:creationId xmlns:a16="http://schemas.microsoft.com/office/drawing/2014/main" id="{C3DA1286-56AF-E736-676A-7BBD3A97264C}"/>
                </a:ext>
              </a:extLst>
            </p:cNvPr>
            <p:cNvCxnSpPr/>
            <p:nvPr/>
          </p:nvCxnSpPr>
          <p:spPr>
            <a:xfrm>
              <a:off x="387404" y="2867133"/>
              <a:ext cx="0" cy="424415"/>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B85BFEF-00FE-F90F-26DC-07835200170E}"/>
                </a:ext>
              </a:extLst>
            </p:cNvPr>
            <p:cNvCxnSpPr/>
            <p:nvPr/>
          </p:nvCxnSpPr>
          <p:spPr>
            <a:xfrm>
              <a:off x="387404" y="3291548"/>
              <a:ext cx="587939" cy="0"/>
            </a:xfrm>
            <a:prstGeom prst="line">
              <a:avLst/>
            </a:prstGeom>
            <a:ln w="12700">
              <a:solidFill>
                <a:srgbClr val="0095B6"/>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5F2F88E2-72D7-C1CA-372E-E20F3E9F6263}"/>
              </a:ext>
            </a:extLst>
          </p:cNvPr>
          <p:cNvSpPr/>
          <p:nvPr/>
        </p:nvSpPr>
        <p:spPr>
          <a:xfrm>
            <a:off x="6040143" y="5517961"/>
            <a:ext cx="1001427" cy="349191"/>
          </a:xfrm>
          <a:prstGeom prst="rect">
            <a:avLst/>
          </a:prstGeom>
          <a:solidFill>
            <a:srgbClr val="009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Blog Post 4 </a:t>
            </a:r>
          </a:p>
        </p:txBody>
      </p:sp>
      <p:sp>
        <p:nvSpPr>
          <p:cNvPr id="26" name="Rectangle 25">
            <a:extLst>
              <a:ext uri="{FF2B5EF4-FFF2-40B4-BE49-F238E27FC236}">
                <a16:creationId xmlns:a16="http://schemas.microsoft.com/office/drawing/2014/main" id="{F66402D6-97C1-8D44-EDD7-D7B9B64C9D84}"/>
              </a:ext>
            </a:extLst>
          </p:cNvPr>
          <p:cNvSpPr/>
          <p:nvPr/>
        </p:nvSpPr>
        <p:spPr>
          <a:xfrm>
            <a:off x="6040143" y="4327513"/>
            <a:ext cx="1001427" cy="349191"/>
          </a:xfrm>
          <a:prstGeom prst="rect">
            <a:avLst/>
          </a:prstGeom>
          <a:solidFill>
            <a:srgbClr val="009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Blog Post 2 </a:t>
            </a:r>
          </a:p>
        </p:txBody>
      </p:sp>
      <p:sp>
        <p:nvSpPr>
          <p:cNvPr id="27" name="Rectangle 26">
            <a:extLst>
              <a:ext uri="{FF2B5EF4-FFF2-40B4-BE49-F238E27FC236}">
                <a16:creationId xmlns:a16="http://schemas.microsoft.com/office/drawing/2014/main" id="{96C70748-646E-FFAC-2591-FEC9686C2F2D}"/>
              </a:ext>
            </a:extLst>
          </p:cNvPr>
          <p:cNvSpPr/>
          <p:nvPr/>
        </p:nvSpPr>
        <p:spPr>
          <a:xfrm>
            <a:off x="6040143" y="4918037"/>
            <a:ext cx="1001427" cy="349191"/>
          </a:xfrm>
          <a:prstGeom prst="rect">
            <a:avLst/>
          </a:prstGeom>
          <a:solidFill>
            <a:srgbClr val="009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Blog Post 3 </a:t>
            </a:r>
          </a:p>
        </p:txBody>
      </p:sp>
      <p:sp>
        <p:nvSpPr>
          <p:cNvPr id="25" name="Rectangle 24">
            <a:extLst>
              <a:ext uri="{FF2B5EF4-FFF2-40B4-BE49-F238E27FC236}">
                <a16:creationId xmlns:a16="http://schemas.microsoft.com/office/drawing/2014/main" id="{66009AE2-0D49-F828-02CD-D8243CDB7284}"/>
              </a:ext>
            </a:extLst>
          </p:cNvPr>
          <p:cNvSpPr/>
          <p:nvPr/>
        </p:nvSpPr>
        <p:spPr>
          <a:xfrm>
            <a:off x="6040143" y="3691816"/>
            <a:ext cx="1001427" cy="349191"/>
          </a:xfrm>
          <a:prstGeom prst="rect">
            <a:avLst/>
          </a:prstGeom>
          <a:solidFill>
            <a:srgbClr val="009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Blog Post 1 </a:t>
            </a:r>
          </a:p>
        </p:txBody>
      </p:sp>
      <p:grpSp>
        <p:nvGrpSpPr>
          <p:cNvPr id="31" name="Group 30">
            <a:extLst>
              <a:ext uri="{FF2B5EF4-FFF2-40B4-BE49-F238E27FC236}">
                <a16:creationId xmlns:a16="http://schemas.microsoft.com/office/drawing/2014/main" id="{893CA4A5-7006-D41A-1B78-FDF05C2663D6}"/>
              </a:ext>
            </a:extLst>
          </p:cNvPr>
          <p:cNvGrpSpPr/>
          <p:nvPr/>
        </p:nvGrpSpPr>
        <p:grpSpPr>
          <a:xfrm>
            <a:off x="9058505" y="668976"/>
            <a:ext cx="2381602" cy="5520049"/>
            <a:chOff x="9058505" y="1498271"/>
            <a:chExt cx="2381602" cy="5520049"/>
          </a:xfrm>
        </p:grpSpPr>
        <p:sp>
          <p:nvSpPr>
            <p:cNvPr id="32" name="Rounded Rectangle 9">
              <a:extLst>
                <a:ext uri="{FF2B5EF4-FFF2-40B4-BE49-F238E27FC236}">
                  <a16:creationId xmlns:a16="http://schemas.microsoft.com/office/drawing/2014/main" id="{AD363E45-E1C0-8C52-9AB3-F04DFEB42994}"/>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2632D58-7D57-B8ED-6A12-40E485C9FA74}"/>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34" name="TextBox 5">
              <a:extLst>
                <a:ext uri="{FF2B5EF4-FFF2-40B4-BE49-F238E27FC236}">
                  <a16:creationId xmlns:a16="http://schemas.microsoft.com/office/drawing/2014/main" id="{B802F105-65A0-C9AE-CB2D-F82C97890138}"/>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rgbClr val="ED7D31"/>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Define CTA</a:t>
              </a:r>
              <a:br>
                <a:rPr lang="en-US" sz="1600" b="1" dirty="0">
                  <a:solidFill>
                    <a:schemeClr val="tx1">
                      <a:lumMod val="65000"/>
                      <a:lumOff val="35000"/>
                    </a:schemeClr>
                  </a:solidFill>
                  <a:latin typeface="Roboto"/>
                  <a:cs typeface="Calibri"/>
                </a:rPr>
              </a:br>
              <a:endParaRPr lang="en-US" sz="1600" dirty="0">
                <a:solidFill>
                  <a:schemeClr val="tx1">
                    <a:lumMod val="65000"/>
                    <a:lumOff val="3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mn-lt"/>
                  <a:cs typeface="+mn-lt"/>
                </a:rPr>
                <a:t>Accessibility</a:t>
              </a:r>
              <a:br>
                <a:rPr lang="en-US" sz="1600" b="1" dirty="0">
                  <a:solidFill>
                    <a:schemeClr val="tx1">
                      <a:lumMod val="65000"/>
                      <a:lumOff val="35000"/>
                    </a:schemeClr>
                  </a:solidFill>
                  <a:latin typeface="Roboto"/>
                  <a:ea typeface="+mn-lt"/>
                  <a:cs typeface="+mn-lt"/>
                </a:rPr>
              </a:br>
              <a:endParaRPr lang="en-US" sz="1600" dirty="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44196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Research:</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505162"/>
            <a:ext cx="766562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Then define the goal of each page</a:t>
            </a:r>
          </a:p>
          <a:p>
            <a:pPr marL="342900" indent="-342900" algn="l">
              <a:buFont typeface="Arial" panose="020B0604020202020204" pitchFamily="34" charset="0"/>
              <a:buChar char="•"/>
            </a:pPr>
            <a:endParaRPr lang="en-US" sz="2000" dirty="0">
              <a:solidFill>
                <a:schemeClr val="tx1">
                  <a:lumMod val="75000"/>
                  <a:lumOff val="25000"/>
                </a:schemeClr>
              </a:solidFill>
              <a:highlight>
                <a:srgbClr val="FFFFFF"/>
              </a:highlight>
              <a:latin typeface="Roboto" pitchFamily="2" charset="0"/>
              <a:ea typeface="Roboto" pitchFamily="2" charset="0"/>
            </a:endParaRPr>
          </a:p>
          <a:p>
            <a:pPr marL="342900" indent="-342900" algn="l">
              <a:buFont typeface="Arial" panose="020B0604020202020204" pitchFamily="34" charset="0"/>
              <a:buChar char="•"/>
            </a:pPr>
            <a:r>
              <a:rPr lang="en-US" sz="2000" b="0" i="0" dirty="0">
                <a:solidFill>
                  <a:schemeClr val="tx1">
                    <a:lumMod val="75000"/>
                    <a:lumOff val="25000"/>
                  </a:schemeClr>
                </a:solidFill>
                <a:effectLst/>
                <a:highlight>
                  <a:srgbClr val="FFFFFF"/>
                </a:highlight>
                <a:latin typeface="Roboto" pitchFamily="2" charset="0"/>
                <a:ea typeface="Roboto" pitchFamily="2" charset="0"/>
              </a:rPr>
              <a:t>A page goal could be to:</a:t>
            </a:r>
          </a:p>
          <a:p>
            <a:pPr marL="342900" indent="-342900" algn="l">
              <a:buFont typeface="Arial" panose="020B0604020202020204" pitchFamily="34" charset="0"/>
              <a:buChar char="•"/>
            </a:pPr>
            <a:endParaRPr lang="en-US" sz="2000" b="0" i="0" dirty="0">
              <a:solidFill>
                <a:schemeClr val="tx1">
                  <a:lumMod val="75000"/>
                  <a:lumOff val="25000"/>
                </a:schemeClr>
              </a:solidFill>
              <a:effectLst/>
              <a:highlight>
                <a:srgbClr val="FFFFFF"/>
              </a:highlight>
              <a:latin typeface="Roboto" pitchFamily="2" charset="0"/>
              <a:ea typeface="Roboto" pitchFamily="2" charset="0"/>
            </a:endParaRPr>
          </a:p>
          <a:p>
            <a:pPr marL="1257300" lvl="2" indent="-342900">
              <a:buFont typeface="Arial" panose="020B0604020202020204" pitchFamily="34" charset="0"/>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Educate or give an overview of </a:t>
            </a:r>
            <a:r>
              <a:rPr lang="en-US" sz="2000" dirty="0">
                <a:solidFill>
                  <a:schemeClr val="tx1">
                    <a:lumMod val="75000"/>
                    <a:lumOff val="25000"/>
                  </a:schemeClr>
                </a:solidFill>
                <a:highlight>
                  <a:srgbClr val="FFFFFF"/>
                </a:highlight>
                <a:latin typeface="Roboto" pitchFamily="2" charset="0"/>
                <a:ea typeface="Roboto" pitchFamily="2" charset="0"/>
              </a:rPr>
              <a:t>company</a:t>
            </a:r>
          </a:p>
          <a:p>
            <a:pPr marL="1257300" lvl="2" indent="-342900">
              <a:buFont typeface="Arial" panose="020B0604020202020204" pitchFamily="34" charset="0"/>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Product/Service Showcase</a:t>
            </a:r>
            <a:endParaRPr lang="en-US" sz="2000" dirty="0">
              <a:solidFill>
                <a:schemeClr val="tx1">
                  <a:lumMod val="75000"/>
                  <a:lumOff val="25000"/>
                </a:schemeClr>
              </a:solidFill>
              <a:highlight>
                <a:srgbClr val="FFFFFF"/>
              </a:highlight>
              <a:latin typeface="Roboto" pitchFamily="2" charset="0"/>
              <a:ea typeface="Roboto" pitchFamily="2" charset="0"/>
            </a:endParaRPr>
          </a:p>
          <a:p>
            <a:pPr marL="1257300" lvl="2" indent="-342900">
              <a:buFont typeface="Arial" panose="020B0604020202020204" pitchFamily="34" charset="0"/>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Demonstrate expertise in the industry</a:t>
            </a:r>
          </a:p>
          <a:p>
            <a:pPr marL="1257300" lvl="2" indent="-342900">
              <a:buFont typeface="Arial" panose="020B0604020202020204" pitchFamily="34" charset="0"/>
              <a:buChar char="•"/>
            </a:pPr>
            <a:r>
              <a:rPr lang="en-US" sz="2000" i="0" dirty="0">
                <a:solidFill>
                  <a:schemeClr val="tx1">
                    <a:lumMod val="75000"/>
                    <a:lumOff val="25000"/>
                  </a:schemeClr>
                </a:solidFill>
                <a:effectLst/>
                <a:highlight>
                  <a:srgbClr val="FFFFFF"/>
                </a:highlight>
                <a:latin typeface="Roboto" pitchFamily="2" charset="0"/>
                <a:ea typeface="Roboto" pitchFamily="2" charset="0"/>
              </a:rPr>
              <a:t>Lead Generation</a:t>
            </a:r>
          </a:p>
          <a:p>
            <a:pPr marL="1257300" lvl="2"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Portfolio/</a:t>
            </a:r>
            <a:r>
              <a:rPr lang="en-US" sz="2000" i="0" dirty="0">
                <a:solidFill>
                  <a:schemeClr val="tx1">
                    <a:lumMod val="75000"/>
                    <a:lumOff val="25000"/>
                  </a:schemeClr>
                </a:solidFill>
                <a:effectLst/>
                <a:highlight>
                  <a:srgbClr val="FFFFFF"/>
                </a:highlight>
                <a:latin typeface="Roboto" pitchFamily="2" charset="0"/>
                <a:ea typeface="Roboto" pitchFamily="2" charset="0"/>
              </a:rPr>
              <a:t>Case Studies</a:t>
            </a:r>
          </a:p>
          <a:p>
            <a:pPr marL="1257300" lvl="2"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Testimonials</a:t>
            </a:r>
          </a:p>
          <a:p>
            <a:pPr marL="1257300" lvl="2" indent="-342900">
              <a:buFont typeface="Arial" panose="020B0604020202020204" pitchFamily="34" charset="0"/>
              <a:buChar char="•"/>
            </a:pPr>
            <a:endParaRPr lang="en-US" sz="2000" dirty="0">
              <a:solidFill>
                <a:schemeClr val="tx1">
                  <a:lumMod val="75000"/>
                  <a:lumOff val="25000"/>
                </a:schemeClr>
              </a:solidFill>
              <a:highlight>
                <a:srgbClr val="FFFFFF"/>
              </a:highlight>
              <a:latin typeface="Roboto" pitchFamily="2" charset="0"/>
              <a:ea typeface="Roboto" pitchFamily="2" charset="0"/>
            </a:endParaRPr>
          </a:p>
          <a:p>
            <a:pPr marL="342900" indent="-342900">
              <a:buFont typeface="Arial" panose="020B0604020202020204" pitchFamily="34" charset="0"/>
              <a:buChar char="•"/>
            </a:pPr>
            <a:r>
              <a:rPr lang="en-US" sz="2000" dirty="0">
                <a:solidFill>
                  <a:schemeClr val="tx1">
                    <a:lumMod val="75000"/>
                    <a:lumOff val="25000"/>
                  </a:schemeClr>
                </a:solidFill>
                <a:highlight>
                  <a:srgbClr val="FFFFFF"/>
                </a:highlight>
                <a:latin typeface="Roboto" pitchFamily="2" charset="0"/>
                <a:ea typeface="Roboto" pitchFamily="2" charset="0"/>
              </a:rPr>
              <a:t>Defining the page goal early will help us later on when we begin the visual design process </a:t>
            </a:r>
          </a:p>
          <a:p>
            <a:endParaRPr lang="en-US" sz="2000" dirty="0">
              <a:solidFill>
                <a:schemeClr val="tx1">
                  <a:lumMod val="75000"/>
                  <a:lumOff val="25000"/>
                </a:schemeClr>
              </a:solidFill>
              <a:highlight>
                <a:srgbClr val="FFFFFF"/>
              </a:highlight>
              <a:latin typeface="Roboto" pitchFamily="2" charset="0"/>
              <a:ea typeface="Roboto" pitchFamily="2" charset="0"/>
            </a:endParaRPr>
          </a:p>
        </p:txBody>
      </p:sp>
      <p:grpSp>
        <p:nvGrpSpPr>
          <p:cNvPr id="20" name="Group 19">
            <a:extLst>
              <a:ext uri="{FF2B5EF4-FFF2-40B4-BE49-F238E27FC236}">
                <a16:creationId xmlns:a16="http://schemas.microsoft.com/office/drawing/2014/main" id="{1CEAA55F-A189-6EB6-2DCC-F83F9C7B744E}"/>
              </a:ext>
            </a:extLst>
          </p:cNvPr>
          <p:cNvGrpSpPr/>
          <p:nvPr/>
        </p:nvGrpSpPr>
        <p:grpSpPr>
          <a:xfrm>
            <a:off x="9058505" y="668976"/>
            <a:ext cx="2381602" cy="5520049"/>
            <a:chOff x="9058505" y="1498271"/>
            <a:chExt cx="2381602" cy="5520049"/>
          </a:xfrm>
        </p:grpSpPr>
        <p:sp>
          <p:nvSpPr>
            <p:cNvPr id="21" name="Rounded Rectangle 9">
              <a:extLst>
                <a:ext uri="{FF2B5EF4-FFF2-40B4-BE49-F238E27FC236}">
                  <a16:creationId xmlns:a16="http://schemas.microsoft.com/office/drawing/2014/main" id="{813AD2AB-8DB8-E332-E5C9-8962128FB654}"/>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0471EF1-6E37-7298-E92B-57574F94925F}"/>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3" name="TextBox 5">
              <a:extLst>
                <a:ext uri="{FF2B5EF4-FFF2-40B4-BE49-F238E27FC236}">
                  <a16:creationId xmlns:a16="http://schemas.microsoft.com/office/drawing/2014/main" id="{83D5BC2E-7FBF-F885-CCF9-D451D94D9CE9}"/>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rgbClr val="ED7D31"/>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Define CTA</a:t>
              </a:r>
              <a:br>
                <a:rPr lang="en-US" sz="1600" b="1" dirty="0">
                  <a:solidFill>
                    <a:schemeClr val="tx1">
                      <a:lumMod val="65000"/>
                      <a:lumOff val="35000"/>
                    </a:schemeClr>
                  </a:solidFill>
                  <a:latin typeface="Roboto"/>
                  <a:cs typeface="Calibri"/>
                </a:rPr>
              </a:br>
              <a:endParaRPr lang="en-US" sz="1600" dirty="0">
                <a:solidFill>
                  <a:schemeClr val="tx1">
                    <a:lumMod val="65000"/>
                    <a:lumOff val="3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mn-lt"/>
                  <a:cs typeface="+mn-lt"/>
                </a:rPr>
                <a:t>Accessibility</a:t>
              </a:r>
              <a:br>
                <a:rPr lang="en-US" sz="1600" b="1" dirty="0">
                  <a:solidFill>
                    <a:schemeClr val="tx1">
                      <a:lumMod val="65000"/>
                      <a:lumOff val="35000"/>
                    </a:schemeClr>
                  </a:solidFill>
                  <a:latin typeface="Roboto"/>
                  <a:ea typeface="+mn-lt"/>
                  <a:cs typeface="+mn-lt"/>
                </a:rPr>
              </a:br>
              <a:endParaRPr lang="en-US" sz="1600" dirty="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303187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What is User Experience?</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716121"/>
            <a:ext cx="766562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The overall experience that a user has while using a website</a:t>
            </a:r>
          </a:p>
          <a:p>
            <a:pPr marL="347345" indent="-347345">
              <a:spcAft>
                <a:spcPts val="1000"/>
              </a:spcAft>
              <a:buFont typeface="Arial,Sans-Serif"/>
              <a:buChar char="•"/>
            </a:pPr>
            <a:endParaRPr lang="en-US" sz="20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This is a large umbrella that includes:</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How a user feels when using your site</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Ease of use</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Relevant content</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Responsive design</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Accessibility</a:t>
            </a: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grpSp>
        <p:nvGrpSpPr>
          <p:cNvPr id="16" name="Group 15">
            <a:extLst>
              <a:ext uri="{FF2B5EF4-FFF2-40B4-BE49-F238E27FC236}">
                <a16:creationId xmlns:a16="http://schemas.microsoft.com/office/drawing/2014/main" id="{45C85BE2-6B0B-F333-561A-F7E7A946D58D}"/>
              </a:ext>
            </a:extLst>
          </p:cNvPr>
          <p:cNvGrpSpPr/>
          <p:nvPr/>
        </p:nvGrpSpPr>
        <p:grpSpPr>
          <a:xfrm>
            <a:off x="9058505" y="668976"/>
            <a:ext cx="2381602" cy="5520049"/>
            <a:chOff x="9058505" y="1498271"/>
            <a:chExt cx="2381602" cy="5520049"/>
          </a:xfrm>
        </p:grpSpPr>
        <p:sp>
          <p:nvSpPr>
            <p:cNvPr id="17" name="Rounded Rectangle 9">
              <a:extLst>
                <a:ext uri="{FF2B5EF4-FFF2-40B4-BE49-F238E27FC236}">
                  <a16:creationId xmlns:a16="http://schemas.microsoft.com/office/drawing/2014/main" id="{8D79C9BB-6EB9-4C7F-AEA3-CFD681A536C2}"/>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FF4ED55-3A8D-ECA7-3843-5575386EE52D}"/>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19" name="TextBox 5">
              <a:extLst>
                <a:ext uri="{FF2B5EF4-FFF2-40B4-BE49-F238E27FC236}">
                  <a16:creationId xmlns:a16="http://schemas.microsoft.com/office/drawing/2014/main" id="{4761D8F6-EB48-BA47-621C-B50675C727FA}"/>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rgbClr val="ED7D31"/>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Define CTA</a:t>
              </a:r>
              <a:br>
                <a:rPr lang="en-US" sz="1600" b="1" dirty="0">
                  <a:solidFill>
                    <a:schemeClr val="tx1">
                      <a:lumMod val="65000"/>
                      <a:lumOff val="35000"/>
                    </a:schemeClr>
                  </a:solidFill>
                  <a:latin typeface="Roboto"/>
                  <a:cs typeface="Calibri"/>
                </a:rPr>
              </a:br>
              <a:endParaRPr lang="en-US" sz="1600" dirty="0">
                <a:solidFill>
                  <a:schemeClr val="tx1">
                    <a:lumMod val="65000"/>
                    <a:lumOff val="3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mn-lt"/>
                  <a:cs typeface="+mn-lt"/>
                </a:rPr>
                <a:t>Accessibility</a:t>
              </a:r>
              <a:br>
                <a:rPr lang="en-US" sz="1600" b="1" dirty="0">
                  <a:solidFill>
                    <a:schemeClr val="tx1">
                      <a:lumMod val="65000"/>
                      <a:lumOff val="35000"/>
                    </a:schemeClr>
                  </a:solidFill>
                  <a:latin typeface="Roboto"/>
                  <a:ea typeface="+mn-lt"/>
                  <a:cs typeface="+mn-lt"/>
                </a:rPr>
              </a:br>
              <a:endParaRPr lang="en-US" sz="1600" dirty="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2311652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solidFill>
                  <a:srgbClr val="54575A"/>
                </a:solidFill>
                <a:latin typeface="Roboto"/>
                <a:ea typeface="Roboto"/>
                <a:cs typeface="Roboto" panose="02000000000000000000" pitchFamily="2" charset="0"/>
              </a:rPr>
              <a:t>User Experience:</a:t>
            </a:r>
            <a:endParaRPr lang="en-US" sz="3800" dirty="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23BEB0-BF3A-0B3D-613D-9FD6A73398F0}"/>
              </a:ext>
            </a:extLst>
          </p:cNvPr>
          <p:cNvSpPr txBox="1"/>
          <p:nvPr/>
        </p:nvSpPr>
        <p:spPr>
          <a:xfrm>
            <a:off x="557541" y="1258983"/>
            <a:ext cx="7967894" cy="59657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Consistency and cohesiveness are key to good user experience</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Define the following:</a:t>
            </a:r>
          </a:p>
          <a:p>
            <a:pPr marL="1261745" lvl="2" indent="-347345">
              <a:spcAft>
                <a:spcPts val="1000"/>
              </a:spcAft>
              <a:buFont typeface="Arial,Sans-Serif"/>
              <a:buChar char="•"/>
            </a:pPr>
            <a:r>
              <a:rPr lang="en-US" sz="2000" dirty="0">
                <a:solidFill>
                  <a:schemeClr val="tx1">
                    <a:lumMod val="75000"/>
                    <a:lumOff val="25000"/>
                  </a:schemeClr>
                </a:solidFill>
                <a:latin typeface="Roboto"/>
                <a:ea typeface="Roboto"/>
                <a:cs typeface="Arial"/>
              </a:rPr>
              <a:t>Color pallet, typography, and imagery style</a:t>
            </a:r>
          </a:p>
          <a:p>
            <a:pPr marL="347345"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Keep the end user in mind when designing</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Approach design of a website with a first-time visitor in mind</a:t>
            </a:r>
          </a:p>
          <a:p>
            <a:pPr>
              <a:spcAft>
                <a:spcPts val="1000"/>
              </a:spcAft>
            </a:pPr>
            <a:endParaRPr lang="en-US" sz="2000" baseline="30000" dirty="0">
              <a:solidFill>
                <a:schemeClr val="tx1">
                  <a:lumMod val="75000"/>
                  <a:lumOff val="25000"/>
                </a:schemeClr>
              </a:solidFill>
              <a:latin typeface="Roboto"/>
              <a:ea typeface="Roboto"/>
              <a:cs typeface="Arial"/>
            </a:endParaRPr>
          </a:p>
          <a:p>
            <a:pPr marL="347345" indent="-347345">
              <a:spcAft>
                <a:spcPts val="1000"/>
              </a:spcAft>
              <a:buFont typeface="Arial,Sans-Serif"/>
              <a:buChar char="•"/>
            </a:pPr>
            <a:r>
              <a:rPr lang="en-US" sz="2000" dirty="0">
                <a:solidFill>
                  <a:schemeClr val="tx1">
                    <a:lumMod val="75000"/>
                    <a:lumOff val="25000"/>
                  </a:schemeClr>
                </a:solidFill>
                <a:latin typeface="Roboto"/>
                <a:ea typeface="Roboto"/>
                <a:cs typeface="Arial"/>
              </a:rPr>
              <a:t>Keep menu navigation simple</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Use common words, no jargon</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Clear titles for pages</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Placement matters, do what people will expect</a:t>
            </a:r>
          </a:p>
          <a:p>
            <a:pPr marL="804545" lvl="1" indent="-347345">
              <a:spcAft>
                <a:spcPts val="1000"/>
              </a:spcAft>
              <a:buFont typeface="Arial,Sans-Serif"/>
              <a:buChar char="•"/>
            </a:pPr>
            <a:r>
              <a:rPr lang="en-US" sz="2000" dirty="0">
                <a:solidFill>
                  <a:schemeClr val="tx1">
                    <a:lumMod val="75000"/>
                    <a:lumOff val="25000"/>
                  </a:schemeClr>
                </a:solidFill>
                <a:latin typeface="Roboto"/>
                <a:ea typeface="Roboto"/>
                <a:cs typeface="Arial"/>
              </a:rPr>
              <a:t>Simple is (usually) better!</a:t>
            </a:r>
          </a:p>
          <a:p>
            <a:pPr>
              <a:spcAft>
                <a:spcPts val="1000"/>
              </a:spcAft>
            </a:pPr>
            <a:endParaRPr lang="en-US" sz="2000" dirty="0">
              <a:solidFill>
                <a:schemeClr val="tx1">
                  <a:lumMod val="75000"/>
                  <a:lumOff val="25000"/>
                </a:schemeClr>
              </a:solidFill>
              <a:latin typeface="Roboto"/>
              <a:ea typeface="Roboto"/>
              <a:cs typeface="Arial"/>
            </a:endParaRPr>
          </a:p>
          <a:p>
            <a:pPr marL="804545" lvl="1" indent="-347345">
              <a:spcAft>
                <a:spcPts val="1000"/>
              </a:spcAft>
              <a:buFont typeface="Arial,Sans-Serif"/>
              <a:buChar char="•"/>
            </a:pPr>
            <a:endParaRPr lang="en-US" sz="2000" dirty="0">
              <a:solidFill>
                <a:schemeClr val="tx1">
                  <a:lumMod val="75000"/>
                  <a:lumOff val="25000"/>
                </a:schemeClr>
              </a:solidFill>
              <a:latin typeface="Roboto"/>
              <a:ea typeface="Roboto"/>
              <a:cs typeface="Arial"/>
            </a:endParaRPr>
          </a:p>
        </p:txBody>
      </p:sp>
      <p:grpSp>
        <p:nvGrpSpPr>
          <p:cNvPr id="20" name="Group 19">
            <a:extLst>
              <a:ext uri="{FF2B5EF4-FFF2-40B4-BE49-F238E27FC236}">
                <a16:creationId xmlns:a16="http://schemas.microsoft.com/office/drawing/2014/main" id="{30D6252E-E675-ADA2-AC11-4BE8207ADD86}"/>
              </a:ext>
            </a:extLst>
          </p:cNvPr>
          <p:cNvGrpSpPr/>
          <p:nvPr/>
        </p:nvGrpSpPr>
        <p:grpSpPr>
          <a:xfrm>
            <a:off x="9058505" y="668976"/>
            <a:ext cx="2381602" cy="5520049"/>
            <a:chOff x="9058505" y="1498271"/>
            <a:chExt cx="2381602" cy="5520049"/>
          </a:xfrm>
        </p:grpSpPr>
        <p:sp>
          <p:nvSpPr>
            <p:cNvPr id="21" name="Rounded Rectangle 9">
              <a:extLst>
                <a:ext uri="{FF2B5EF4-FFF2-40B4-BE49-F238E27FC236}">
                  <a16:creationId xmlns:a16="http://schemas.microsoft.com/office/drawing/2014/main" id="{11ACE4D3-B1A6-D87E-5D86-21139EC54B2F}"/>
                </a:ext>
              </a:extLst>
            </p:cNvPr>
            <p:cNvSpPr/>
            <p:nvPr/>
          </p:nvSpPr>
          <p:spPr>
            <a:xfrm>
              <a:off x="9058505" y="1716120"/>
              <a:ext cx="2381602" cy="5141879"/>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DE3C97-E9C7-E8A4-27C1-0B640D5BF335}"/>
                </a:ext>
              </a:extLst>
            </p:cNvPr>
            <p:cNvSpPr/>
            <p:nvPr/>
          </p:nvSpPr>
          <p:spPr>
            <a:xfrm>
              <a:off x="10042925" y="1498271"/>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23" name="TextBox 5">
              <a:extLst>
                <a:ext uri="{FF2B5EF4-FFF2-40B4-BE49-F238E27FC236}">
                  <a16:creationId xmlns:a16="http://schemas.microsoft.com/office/drawing/2014/main" id="{18AC8AEF-64E0-57DF-B32D-FE2FBD8D4658}"/>
                </a:ext>
              </a:extLst>
            </p:cNvPr>
            <p:cNvSpPr txBox="1"/>
            <p:nvPr/>
          </p:nvSpPr>
          <p:spPr>
            <a:xfrm>
              <a:off x="9207583" y="2000215"/>
              <a:ext cx="2083445" cy="501810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dirty="0">
                  <a:solidFill>
                    <a:schemeClr val="tx1">
                      <a:lumMod val="65000"/>
                      <a:lumOff val="35000"/>
                    </a:schemeClr>
                  </a:solidFill>
                  <a:latin typeface="Roboto"/>
                  <a:cs typeface="Calibri"/>
                </a:rPr>
                <a:t>Research</a:t>
              </a:r>
            </a:p>
            <a:p>
              <a:pPr marL="285750" indent="-285750">
                <a:lnSpc>
                  <a:spcPct val="110000"/>
                </a:lnSpc>
                <a:buFont typeface="Arial"/>
                <a:buChar char="•"/>
              </a:pPr>
              <a:endParaRPr lang="en-US" sz="1600" b="1" dirty="0">
                <a:solidFill>
                  <a:schemeClr val="accent2"/>
                </a:solidFill>
                <a:latin typeface="Roboto"/>
                <a:cs typeface="Calibri"/>
              </a:endParaRPr>
            </a:p>
            <a:p>
              <a:pPr marL="285750" indent="-285750">
                <a:lnSpc>
                  <a:spcPct val="110000"/>
                </a:lnSpc>
                <a:buFont typeface="Arial"/>
                <a:buChar char="•"/>
              </a:pPr>
              <a:r>
                <a:rPr lang="en-US" sz="1600" b="1" dirty="0">
                  <a:solidFill>
                    <a:srgbClr val="ED7D31"/>
                  </a:solidFill>
                  <a:latin typeface="Roboto"/>
                  <a:cs typeface="Calibri"/>
                </a:rPr>
                <a:t>User Experience</a:t>
              </a:r>
            </a:p>
            <a:p>
              <a:pPr marL="285750" indent="-285750">
                <a:lnSpc>
                  <a:spcPct val="110000"/>
                </a:lnSpc>
                <a:buFont typeface="Arial"/>
                <a:buChar char="•"/>
              </a:pPr>
              <a:endParaRPr lang="en-US" sz="1600" b="1" dirty="0">
                <a:solidFill>
                  <a:schemeClr val="tx1">
                    <a:lumMod val="65000"/>
                    <a:lumOff val="35000"/>
                  </a:schemeClr>
                </a:solidFill>
                <a:latin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cs typeface="Calibri"/>
                </a:rPr>
                <a:t>Define CTA</a:t>
              </a:r>
              <a:br>
                <a:rPr lang="en-US" sz="1600" b="1" dirty="0">
                  <a:solidFill>
                    <a:schemeClr val="tx1">
                      <a:lumMod val="65000"/>
                      <a:lumOff val="35000"/>
                    </a:schemeClr>
                  </a:solidFill>
                  <a:latin typeface="Roboto"/>
                  <a:cs typeface="Calibri"/>
                </a:rPr>
              </a:br>
              <a:endParaRPr lang="en-US" sz="1600" dirty="0">
                <a:solidFill>
                  <a:schemeClr val="tx1">
                    <a:lumMod val="65000"/>
                    <a:lumOff val="35000"/>
                  </a:schemeClr>
                </a:solidFill>
                <a:latin typeface="Roboto"/>
                <a:ea typeface="Calibri" panose="020F0502020204030204"/>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mn-lt"/>
                  <a:cs typeface="+mn-lt"/>
                </a:rPr>
                <a:t>Accessibility</a:t>
              </a:r>
              <a:br>
                <a:rPr lang="en-US" sz="1600" b="1" dirty="0">
                  <a:solidFill>
                    <a:schemeClr val="tx1">
                      <a:lumMod val="65000"/>
                      <a:lumOff val="35000"/>
                    </a:schemeClr>
                  </a:solidFill>
                  <a:latin typeface="Roboto"/>
                  <a:ea typeface="+mn-lt"/>
                  <a:cs typeface="+mn-lt"/>
                </a:rPr>
              </a:br>
              <a:endParaRPr lang="en-US" sz="1600" dirty="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Visual Design</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Optimize for Mobile</a:t>
              </a:r>
            </a:p>
            <a:p>
              <a:pPr marL="285750" indent="-285750">
                <a:lnSpc>
                  <a:spcPct val="110000"/>
                </a:lnSpc>
                <a:buFont typeface="Arial"/>
                <a:buChar char="•"/>
              </a:pPr>
              <a:endParaRPr lang="en-US" sz="1600" b="1" dirty="0">
                <a:solidFill>
                  <a:schemeClr val="tx1">
                    <a:lumMod val="65000"/>
                    <a:lumOff val="35000"/>
                  </a:schemeClr>
                </a:solidFill>
                <a:latin typeface="Roboto"/>
                <a:ea typeface="Roboto"/>
                <a:cs typeface="Calibri"/>
              </a:endParaRPr>
            </a:p>
            <a:p>
              <a:pPr marL="285750" indent="-285750">
                <a:lnSpc>
                  <a:spcPct val="110000"/>
                </a:lnSpc>
                <a:buFont typeface="Arial"/>
                <a:buChar char="•"/>
              </a:pPr>
              <a:r>
                <a:rPr lang="en-US" sz="1600" b="1" dirty="0">
                  <a:solidFill>
                    <a:schemeClr val="tx1">
                      <a:lumMod val="65000"/>
                      <a:lumOff val="35000"/>
                    </a:schemeClr>
                  </a:solidFill>
                  <a:latin typeface="Roboto"/>
                  <a:ea typeface="Roboto"/>
                  <a:cs typeface="Calibri"/>
                </a:rPr>
                <a:t>Simple SEO</a:t>
              </a:r>
            </a:p>
            <a:p>
              <a:pPr marL="285750" indent="-285750">
                <a:lnSpc>
                  <a:spcPct val="110000"/>
                </a:lnSpc>
                <a:buFont typeface="Arial"/>
                <a:buChar char="•"/>
              </a:pPr>
              <a:endParaRPr lang="en-US" sz="1600" b="1" dirty="0">
                <a:solidFill>
                  <a:srgbClr val="ED7D31"/>
                </a:solidFill>
                <a:latin typeface="Roboto"/>
                <a:ea typeface="Roboto"/>
                <a:cs typeface="Calibri"/>
              </a:endParaRPr>
            </a:p>
            <a:p>
              <a:pPr marL="285750" indent="-285750">
                <a:lnSpc>
                  <a:spcPct val="110000"/>
                </a:lnSpc>
                <a:buFont typeface="Arial"/>
                <a:buChar char="•"/>
              </a:pPr>
              <a:r>
                <a:rPr lang="en-US" b="1" dirty="0">
                  <a:solidFill>
                    <a:schemeClr val="tx1">
                      <a:lumMod val="65000"/>
                      <a:lumOff val="35000"/>
                    </a:schemeClr>
                  </a:solidFill>
                  <a:ea typeface="Calibri" panose="020F0502020204030204"/>
                  <a:cs typeface="Calibri" panose="020F0502020204030204"/>
                </a:rPr>
                <a:t>Additional Resources</a:t>
              </a:r>
            </a:p>
            <a:p>
              <a:pPr algn="ctr">
                <a:lnSpc>
                  <a:spcPct val="110000"/>
                </a:lnSpc>
              </a:pPr>
              <a:endParaRPr lang="en-US" sz="1600" b="1" dirty="0">
                <a:solidFill>
                  <a:schemeClr val="tx1">
                    <a:lumMod val="65000"/>
                    <a:lumOff val="35000"/>
                  </a:schemeClr>
                </a:solidFill>
                <a:latin typeface="Roboto"/>
                <a:ea typeface="Roboto"/>
                <a:cs typeface="Calibri"/>
              </a:endParaRPr>
            </a:p>
          </p:txBody>
        </p:sp>
      </p:grpSp>
    </p:spTree>
    <p:extLst>
      <p:ext uri="{BB962C8B-B14F-4D97-AF65-F5344CB8AC3E}">
        <p14:creationId xmlns:p14="http://schemas.microsoft.com/office/powerpoint/2010/main" val="40587102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27037</TotalTime>
  <Words>6362</Words>
  <Application>Microsoft Macintosh PowerPoint</Application>
  <PresentationFormat>Widescreen</PresentationFormat>
  <Paragraphs>844</Paragraphs>
  <Slides>36</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Arial,Sans-Serif</vt:lpstr>
      <vt:lpstr>Calibri</vt:lpstr>
      <vt:lpstr>Calibri Light</vt:lpstr>
      <vt:lpstr>Claritycity</vt:lpstr>
      <vt:lpstr>Google Sans</vt:lpstr>
      <vt:lpstr>Gotham</vt:lpstr>
      <vt:lpstr>Gotham Rounded Medium</vt:lpstr>
      <vt:lpstr>Inter</vt:lpstr>
      <vt:lpstr>proxima-nova</vt:lpstr>
      <vt:lpstr>Roboto</vt:lpstr>
      <vt:lpstr>Söhne</vt:lpstr>
      <vt:lpstr>Source Serif Pro Variable</vt:lpstr>
      <vt:lpstr>Office Theme</vt:lpstr>
      <vt:lpstr>Collective Conversations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Collective Conversations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Suen</dc:creator>
  <cp:lastModifiedBy>Kathy Amaral</cp:lastModifiedBy>
  <cp:revision>140</cp:revision>
  <cp:lastPrinted>2024-05-20T20:13:37Z</cp:lastPrinted>
  <dcterms:created xsi:type="dcterms:W3CDTF">2021-03-30T21:15:58Z</dcterms:created>
  <dcterms:modified xsi:type="dcterms:W3CDTF">2024-05-22T18:45:34Z</dcterms:modified>
</cp:coreProperties>
</file>